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64" r:id="rId8"/>
    <p:sldId id="275" r:id="rId9"/>
    <p:sldId id="278" r:id="rId10"/>
    <p:sldId id="263" r:id="rId11"/>
    <p:sldId id="268" r:id="rId12"/>
    <p:sldId id="269" r:id="rId13"/>
    <p:sldId id="266" r:id="rId14"/>
    <p:sldId id="273" r:id="rId15"/>
    <p:sldId id="272" r:id="rId16"/>
    <p:sldId id="270" r:id="rId17"/>
    <p:sldId id="271" r:id="rId18"/>
    <p:sldId id="277" r:id="rId19"/>
    <p:sldId id="261" r:id="rId20"/>
    <p:sldId id="262" r:id="rId21"/>
    <p:sldId id="274" r:id="rId22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271" autoAdjust="0"/>
    <p:restoredTop sz="94660"/>
  </p:normalViewPr>
  <p:slideViewPr>
    <p:cSldViewPr>
      <p:cViewPr>
        <p:scale>
          <a:sx n="46" d="100"/>
          <a:sy n="46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2CE51-B875-4F1E-B50C-129E44384167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2A0A-0091-4C4B-B488-C6E4E552916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D4A39-BB36-4B43-B206-F1B9C3530A7C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6805B-663B-448C-B2A5-7D8591C4603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934C-9F16-46D2-AE89-1D19E9CB311D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41379-2EDE-492C-8472-F39B9DCF8F8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8A7EE-F6C5-48DE-98E1-721687A4D09E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99306-166E-4AE4-8CC5-D49462B600D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9495-8086-410F-A1FC-B616397486B3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7553A-BAD9-4734-BBD9-F075E6104B2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6FA1B-28AB-4CC6-BB4C-5680A8902C6A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618E4-A597-4704-B0B7-B7B8A744165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F0C3A-7BDC-4072-8812-F20C3068CAE9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46D3-EF1B-4C0F-9B3B-75CE3ADCE4D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BF972-E58A-40F4-8592-E25F234119AE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64B00-F3A8-4F21-AF86-2E587DF8570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06F0E-083F-43DF-9F47-C4A4835F0839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60B1F-9925-4FD5-A889-AD254869D2F0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8263-EB1C-4E62-86C8-6D03BAA8BB16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4746-8AC5-4774-B894-2DE350FEE48B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E5533-A01A-48DF-AE1C-C875664C0EDB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80FAA-96C5-41DC-A35C-97610BFDCD1F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C7DC69-1828-464C-ACB7-70206C446D2A}" type="datetimeFigureOut">
              <a:rPr lang="id-ID"/>
              <a:pPr>
                <a:defRPr/>
              </a:pPr>
              <a:t>24/05/2013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626349-2F34-49C2-BC74-F429674B5A4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7" r:id="rId2"/>
    <p:sldLayoutId id="2147483726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7" r:id="rId9"/>
    <p:sldLayoutId id="2147483723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ADOPTION IN INDONESIAN LEGAL SYSTEM</a:t>
            </a:r>
            <a:endParaRPr lang="id-ID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4"/>
            <a:ext cx="7854950" cy="2914669"/>
          </a:xfrm>
        </p:spPr>
        <p:txBody>
          <a:bodyPr/>
          <a:lstStyle/>
          <a:p>
            <a:pPr marR="0" eaLnBrk="1" hangingPunct="1"/>
            <a:r>
              <a:rPr lang="id-ID" dirty="0" smtClean="0"/>
              <a:t>By:</a:t>
            </a:r>
          </a:p>
          <a:p>
            <a:pPr marR="0" eaLnBrk="1" hangingPunct="1"/>
            <a:r>
              <a:rPr lang="id-ID" dirty="0" smtClean="0"/>
              <a:t>Bernadeta Resti  Nurhayati</a:t>
            </a:r>
          </a:p>
          <a:p>
            <a:pPr marR="0" eaLnBrk="1" hangingPunct="1"/>
            <a:r>
              <a:rPr lang="id-ID" dirty="0" smtClean="0"/>
              <a:t>Catharine Clarinta</a:t>
            </a:r>
            <a:endParaRPr lang="en-US" dirty="0" smtClean="0"/>
          </a:p>
          <a:p>
            <a:pPr marR="0" eaLnBrk="1" hangingPunct="1"/>
            <a:r>
              <a:rPr lang="en-US" dirty="0" smtClean="0"/>
              <a:t>Faculty of Law </a:t>
            </a:r>
          </a:p>
          <a:p>
            <a:pPr marR="0" eaLnBrk="1" hangingPunct="1"/>
            <a:r>
              <a:rPr lang="en-US" dirty="0" err="1" smtClean="0"/>
              <a:t>Soegijapranata</a:t>
            </a:r>
            <a:r>
              <a:rPr lang="en-US" dirty="0" smtClean="0"/>
              <a:t> </a:t>
            </a:r>
            <a:r>
              <a:rPr lang="en-US" smtClean="0"/>
              <a:t>Catholic University</a:t>
            </a:r>
            <a:endParaRPr lang="en-US" dirty="0" smtClean="0"/>
          </a:p>
          <a:p>
            <a:pPr marR="0" eaLnBrk="1" hangingPunct="1"/>
            <a:r>
              <a:rPr lang="en-US" dirty="0" smtClean="0"/>
              <a:t>Semarang - Indonesia</a:t>
            </a:r>
          </a:p>
          <a:p>
            <a:pPr marR="0" eaLnBrk="1" hangingPunct="1"/>
            <a:endParaRPr lang="id-ID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3212976"/>
            <a:ext cx="3178042" cy="33546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Backgrounds of traditional adoption: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4457" y="501015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Having no children</a:t>
            </a:r>
          </a:p>
          <a:p>
            <a:pPr eaLnBrk="1" hangingPunct="1"/>
            <a:r>
              <a:rPr lang="en-US" sz="3200" dirty="0" smtClean="0"/>
              <a:t>Having no descent</a:t>
            </a:r>
          </a:p>
          <a:p>
            <a:pPr eaLnBrk="1" hangingPunct="1"/>
            <a:r>
              <a:rPr lang="en-US" sz="3200" dirty="0" smtClean="0"/>
              <a:t>Because of compassion</a:t>
            </a:r>
          </a:p>
          <a:p>
            <a:pPr eaLnBrk="1" hangingPunct="1"/>
            <a:r>
              <a:rPr lang="en-US" sz="3200" dirty="0" smtClean="0"/>
              <a:t>To help work at home</a:t>
            </a:r>
          </a:p>
          <a:p>
            <a:pPr eaLnBrk="1" hangingPunct="1"/>
            <a:r>
              <a:rPr lang="en-US" sz="3200" dirty="0" smtClean="0"/>
              <a:t>Kinship relations</a:t>
            </a:r>
          </a:p>
          <a:p>
            <a:pPr eaLnBrk="1" hangingPunct="1"/>
            <a:r>
              <a:rPr lang="en-US" sz="3200" dirty="0" smtClean="0"/>
              <a:t>Customary in the community and trust</a:t>
            </a:r>
          </a:p>
          <a:p>
            <a:pPr eaLnBrk="1" hangingPunct="1"/>
            <a:endParaRPr lang="en-US" sz="32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Adoption </a:t>
            </a:r>
            <a:r>
              <a:rPr lang="id-ID" sz="3600" dirty="0" smtClean="0"/>
              <a:t>Indonesian Chinese (</a:t>
            </a:r>
            <a:r>
              <a:rPr lang="en-US" sz="3600" i="1" dirty="0" err="1" smtClean="0"/>
              <a:t>Tiong</a:t>
            </a:r>
            <a:r>
              <a:rPr lang="id-ID" sz="3600" i="1" dirty="0" smtClean="0"/>
              <a:t> </a:t>
            </a:r>
            <a:r>
              <a:rPr lang="en-US" sz="3600" i="1" dirty="0" err="1" smtClean="0"/>
              <a:t>Hoa</a:t>
            </a:r>
            <a:r>
              <a:rPr lang="id-ID" sz="3600" dirty="0" smtClean="0"/>
              <a:t>) Community</a:t>
            </a:r>
            <a:endParaRPr lang="en-US" sz="36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2663" y="501015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28625" y="2000250"/>
            <a:ext cx="8229600" cy="4389438"/>
          </a:xfrm>
        </p:spPr>
        <p:txBody>
          <a:bodyPr/>
          <a:lstStyle/>
          <a:p>
            <a:pPr eaLnBrk="1" hangingPunct="1"/>
            <a:r>
              <a:rPr lang="id-ID" dirty="0" smtClean="0"/>
              <a:t>Chinese/ </a:t>
            </a:r>
            <a:r>
              <a:rPr lang="id-ID" i="1" dirty="0" smtClean="0"/>
              <a:t>Tiong Hoa</a:t>
            </a:r>
            <a:r>
              <a:rPr lang="id-ID" dirty="0" smtClean="0"/>
              <a:t> community is one of ethnical diversity in Indonesia. </a:t>
            </a:r>
            <a:r>
              <a:rPr lang="en-US" dirty="0" smtClean="0"/>
              <a:t> </a:t>
            </a:r>
            <a:endParaRPr lang="id-ID" dirty="0" smtClean="0"/>
          </a:p>
          <a:p>
            <a:pPr eaLnBrk="1" hangingPunct="1"/>
            <a:r>
              <a:rPr lang="id-ID" dirty="0" smtClean="0"/>
              <a:t>Indonesian </a:t>
            </a:r>
            <a:r>
              <a:rPr lang="id-ID" i="1" dirty="0" smtClean="0"/>
              <a:t>Tiong Hoa</a:t>
            </a:r>
            <a:r>
              <a:rPr lang="id-ID" dirty="0" smtClean="0"/>
              <a:t> community follow patilineal system. This means that a son (a male kid in a family) is not only important but also necessary because he will make the kinship line of the family sustainable.</a:t>
            </a:r>
          </a:p>
          <a:p>
            <a:pPr eaLnBrk="1" hangingPunct="1"/>
            <a:r>
              <a:rPr lang="id-ID" dirty="0" smtClean="0"/>
              <a:t>This makes an Indonesian </a:t>
            </a:r>
            <a:r>
              <a:rPr lang="id-ID" i="1" dirty="0" smtClean="0"/>
              <a:t>Tiong Hoa</a:t>
            </a:r>
            <a:r>
              <a:rPr lang="id-ID" dirty="0" smtClean="0"/>
              <a:t> family need to adopt a son if there is not any son in the family. In other words, adoption in </a:t>
            </a:r>
            <a:r>
              <a:rPr lang="id-ID" i="1" dirty="0" smtClean="0"/>
              <a:t>Tiong Hoa</a:t>
            </a:r>
            <a:r>
              <a:rPr lang="id-ID" dirty="0" smtClean="0"/>
              <a:t> community mostly for  a son (male kid).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968" y="5001944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357188" y="1285875"/>
            <a:ext cx="8286750" cy="5000625"/>
          </a:xfrm>
        </p:spPr>
        <p:txBody>
          <a:bodyPr/>
          <a:lstStyle/>
          <a:p>
            <a:pPr eaLnBrk="1" hangingPunct="1"/>
            <a:r>
              <a:rPr lang="en-US" dirty="0" smtClean="0"/>
              <a:t>Thus, </a:t>
            </a:r>
            <a:r>
              <a:rPr lang="id-ID" dirty="0" smtClean="0"/>
              <a:t>a </a:t>
            </a:r>
            <a:r>
              <a:rPr lang="en-US" dirty="0" smtClean="0"/>
              <a:t>son of </a:t>
            </a:r>
            <a:r>
              <a:rPr lang="id-ID" dirty="0" smtClean="0"/>
              <a:t>a </a:t>
            </a:r>
            <a:r>
              <a:rPr lang="en-US" dirty="0" smtClean="0"/>
              <a:t>Chinese family ha</a:t>
            </a:r>
            <a:r>
              <a:rPr lang="id-ID" dirty="0" smtClean="0"/>
              <a:t>s</a:t>
            </a:r>
            <a:r>
              <a:rPr lang="en-US" dirty="0" smtClean="0"/>
              <a:t> an important role as the success</a:t>
            </a:r>
            <a:r>
              <a:rPr lang="id-ID" dirty="0" smtClean="0"/>
              <a:t>or  who will keep the family sustainability. A son is needed to lead a devotional </a:t>
            </a:r>
            <a:r>
              <a:rPr lang="en-US" dirty="0" smtClean="0"/>
              <a:t>ceremony </a:t>
            </a:r>
            <a:r>
              <a:rPr lang="id-ID" dirty="0" smtClean="0"/>
              <a:t>t</a:t>
            </a:r>
            <a:r>
              <a:rPr lang="en-US" dirty="0" smtClean="0"/>
              <a:t>o </a:t>
            </a:r>
            <a:r>
              <a:rPr lang="id-ID" dirty="0" smtClean="0"/>
              <a:t>the </a:t>
            </a:r>
            <a:r>
              <a:rPr lang="en-US" dirty="0" smtClean="0"/>
              <a:t>ancestors and parents </a:t>
            </a:r>
            <a:r>
              <a:rPr lang="id-ID" dirty="0" smtClean="0"/>
              <a:t>who have passed away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Therefore, for </a:t>
            </a:r>
            <a:r>
              <a:rPr lang="id-ID" dirty="0" smtClean="0"/>
              <a:t> a Chinese </a:t>
            </a:r>
            <a:r>
              <a:rPr lang="en-US" dirty="0" smtClean="0"/>
              <a:t>family who d</a:t>
            </a:r>
            <a:r>
              <a:rPr lang="id-ID" dirty="0" smtClean="0"/>
              <a:t>oes not</a:t>
            </a:r>
            <a:r>
              <a:rPr lang="en-US" dirty="0" smtClean="0"/>
              <a:t> have </a:t>
            </a:r>
            <a:r>
              <a:rPr lang="id-ID" dirty="0" smtClean="0"/>
              <a:t>a </a:t>
            </a:r>
            <a:r>
              <a:rPr lang="en-US" dirty="0" smtClean="0"/>
              <a:t>son, </a:t>
            </a:r>
            <a:r>
              <a:rPr lang="id-ID" dirty="0" smtClean="0"/>
              <a:t>it needs to adopt </a:t>
            </a:r>
            <a:r>
              <a:rPr lang="en-US" dirty="0" smtClean="0"/>
              <a:t>a boy to </a:t>
            </a:r>
            <a:r>
              <a:rPr lang="id-ID" dirty="0" smtClean="0"/>
              <a:t>preserve</a:t>
            </a:r>
            <a:r>
              <a:rPr lang="en-US" dirty="0" smtClean="0"/>
              <a:t> </a:t>
            </a:r>
            <a:r>
              <a:rPr lang="id-ID" dirty="0" smtClean="0"/>
              <a:t>the </a:t>
            </a:r>
            <a:r>
              <a:rPr lang="en-US" dirty="0" smtClean="0"/>
              <a:t>bloodlines </a:t>
            </a:r>
            <a:r>
              <a:rPr lang="id-ID" dirty="0" smtClean="0"/>
              <a:t>of the family </a:t>
            </a:r>
            <a:r>
              <a:rPr lang="en-US" dirty="0" smtClean="0"/>
              <a:t>and </a:t>
            </a:r>
            <a:r>
              <a:rPr lang="id-ID" dirty="0" smtClean="0"/>
              <a:t>to perform</a:t>
            </a:r>
            <a:r>
              <a:rPr lang="en-US" dirty="0" smtClean="0"/>
              <a:t> offering ritual to the ancestors.</a:t>
            </a:r>
          </a:p>
          <a:p>
            <a:pPr eaLnBrk="1" hangingPunct="1"/>
            <a:r>
              <a:rPr lang="id-ID" dirty="0" smtClean="0"/>
              <a:t>Adoption </a:t>
            </a:r>
            <a:r>
              <a:rPr lang="en-US" dirty="0" smtClean="0"/>
              <a:t>in </a:t>
            </a:r>
            <a:r>
              <a:rPr lang="id-ID" dirty="0" smtClean="0"/>
              <a:t>a </a:t>
            </a:r>
            <a:r>
              <a:rPr lang="en-US" dirty="0" smtClean="0"/>
              <a:t>Chinese family </a:t>
            </a:r>
            <a:r>
              <a:rPr lang="id-ID" dirty="0" smtClean="0"/>
              <a:t>is </a:t>
            </a:r>
            <a:r>
              <a:rPr lang="en-US" dirty="0" smtClean="0"/>
              <a:t>based on </a:t>
            </a:r>
            <a:r>
              <a:rPr lang="en-US" i="1" dirty="0" err="1" smtClean="0"/>
              <a:t>Staatsblaad</a:t>
            </a:r>
            <a:r>
              <a:rPr lang="en-US" dirty="0" smtClean="0"/>
              <a:t> 1917 no. 129 on child adoption for the Chinese group in Indonesia.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Adoption in National Legal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There are two types of adoption: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en-US" sz="3200" dirty="0" smtClean="0"/>
              <a:t>The child adoption among Indonesian citizens (</a:t>
            </a:r>
            <a:r>
              <a:rPr lang="id-ID" sz="3200" dirty="0" smtClean="0"/>
              <a:t>regulated </a:t>
            </a:r>
            <a:r>
              <a:rPr lang="en-US" sz="3200" dirty="0" smtClean="0"/>
              <a:t>by local law or by legislation);</a:t>
            </a:r>
            <a:r>
              <a:rPr lang="id-ID" sz="3200" dirty="0" smtClean="0"/>
              <a:t> and</a:t>
            </a:r>
            <a:endParaRPr lang="en-US" sz="3200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en-US" sz="3200" dirty="0" smtClean="0"/>
              <a:t>The child adoption between Indonesian citizen</a:t>
            </a:r>
            <a:r>
              <a:rPr lang="id-ID" sz="3200" dirty="0" smtClean="0"/>
              <a:t>s</a:t>
            </a:r>
            <a:r>
              <a:rPr lang="en-US" sz="3200" dirty="0" smtClean="0"/>
              <a:t> and foreigners (</a:t>
            </a:r>
            <a:r>
              <a:rPr lang="id-ID" sz="3200" dirty="0" smtClean="0"/>
              <a:t>regulated </a:t>
            </a:r>
            <a:r>
              <a:rPr lang="en-US" sz="3200" dirty="0" smtClean="0"/>
              <a:t>by legislation).</a:t>
            </a:r>
            <a:endParaRPr lang="en-US" sz="3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2663" y="501015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23900"/>
          </a:xfrm>
        </p:spPr>
        <p:txBody>
          <a:bodyPr/>
          <a:lstStyle/>
          <a:p>
            <a:pPr eaLnBrk="1" hangingPunct="1"/>
            <a:r>
              <a:rPr lang="en-US" sz="3200" dirty="0" err="1" smtClean="0"/>
              <a:t>Pr</a:t>
            </a:r>
            <a:r>
              <a:rPr lang="id-ID" sz="3200" dirty="0" smtClean="0"/>
              <a:t>iority in adopting a </a:t>
            </a:r>
            <a:r>
              <a:rPr lang="en-US" sz="3200" dirty="0" smtClean="0"/>
              <a:t>child is </a:t>
            </a:r>
            <a:r>
              <a:rPr lang="id-ID" sz="3200" dirty="0" smtClean="0"/>
              <a:t>classified </a:t>
            </a:r>
            <a:r>
              <a:rPr lang="en-US" sz="3200" dirty="0" smtClean="0"/>
              <a:t>into three</a:t>
            </a:r>
            <a:r>
              <a:rPr lang="id-ID" sz="3200" dirty="0" smtClean="0"/>
              <a:t>:</a:t>
            </a:r>
            <a:endParaRPr lang="en-US" sz="3200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2663" y="4927023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4786313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3200" dirty="0" smtClean="0"/>
              <a:t>The child under the age of 6 years old is</a:t>
            </a:r>
            <a:r>
              <a:rPr lang="id-ID" sz="3200" dirty="0" smtClean="0"/>
              <a:t> to be </a:t>
            </a:r>
            <a:r>
              <a:rPr lang="en-US" sz="3200" dirty="0" smtClean="0"/>
              <a:t>the major priority;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3200" dirty="0" smtClean="0"/>
              <a:t>The child </a:t>
            </a:r>
            <a:r>
              <a:rPr lang="id-ID" sz="3200" dirty="0" smtClean="0"/>
              <a:t>of </a:t>
            </a:r>
            <a:r>
              <a:rPr lang="en-US" sz="3200" dirty="0" smtClean="0"/>
              <a:t>6 to 12 years old, as long as there are urgent reasons based on </a:t>
            </a:r>
            <a:r>
              <a:rPr lang="id-ID" sz="3200" dirty="0" smtClean="0"/>
              <a:t>public’s </a:t>
            </a:r>
            <a:r>
              <a:rPr lang="en-US" sz="3200" dirty="0" smtClean="0"/>
              <a:t>report, </a:t>
            </a:r>
            <a:r>
              <a:rPr lang="id-ID" sz="3200" dirty="0" smtClean="0"/>
              <a:t>that is </a:t>
            </a:r>
            <a:r>
              <a:rPr lang="en-US" sz="3200" dirty="0" smtClean="0"/>
              <a:t>neglected </a:t>
            </a:r>
            <a:r>
              <a:rPr lang="id-ID" sz="3200" dirty="0" smtClean="0"/>
              <a:t>and</a:t>
            </a:r>
            <a:r>
              <a:rPr lang="en-US" sz="3200" dirty="0" smtClean="0"/>
              <a:t> in emergency situation.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3200" dirty="0" smtClean="0"/>
              <a:t>The child aged 12 to under 18 years old, neglected </a:t>
            </a:r>
            <a:r>
              <a:rPr lang="id-ID" sz="3200" dirty="0" smtClean="0"/>
              <a:t>and </a:t>
            </a:r>
            <a:r>
              <a:rPr lang="en-US" sz="3200" dirty="0" smtClean="0"/>
              <a:t>need special protection.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0087" y="5043508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 eaLnBrk="1" hangingPunct="1"/>
            <a:r>
              <a:rPr lang="en-US" sz="3600" dirty="0" smtClean="0"/>
              <a:t>In the past, child adoption was performed </a:t>
            </a:r>
            <a:r>
              <a:rPr lang="id-ID" sz="3600" dirty="0" smtClean="0"/>
              <a:t>based on the reasons of the interests </a:t>
            </a:r>
            <a:r>
              <a:rPr lang="en-US" sz="3600" dirty="0" smtClean="0"/>
              <a:t>fulfill</a:t>
            </a:r>
            <a:r>
              <a:rPr lang="id-ID" sz="3600" dirty="0" smtClean="0"/>
              <a:t>ment of the </a:t>
            </a:r>
            <a:r>
              <a:rPr lang="en-US" sz="3600" dirty="0" smtClean="0"/>
              <a:t>adoptive parents, such as </a:t>
            </a:r>
            <a:r>
              <a:rPr lang="id-ID" sz="3600" dirty="0" smtClean="0"/>
              <a:t>in order to </a:t>
            </a:r>
            <a:r>
              <a:rPr lang="en-US" sz="3600" dirty="0" smtClean="0"/>
              <a:t>have offspring, continuing the descent, or to seek employment.</a:t>
            </a:r>
          </a:p>
          <a:p>
            <a:pPr eaLnBrk="1" hangingPunct="1"/>
            <a:r>
              <a:rPr lang="en-US" sz="3600" dirty="0" smtClean="0"/>
              <a:t>In current perspective, adoption gives more emphasis on the interests of the child.</a:t>
            </a:r>
          </a:p>
          <a:p>
            <a:pPr eaLnBrk="1" hangingPunct="1"/>
            <a:endParaRPr lang="en-US" sz="36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0531" y="501015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46735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The efforts to emphasize the </a:t>
            </a:r>
            <a:r>
              <a:rPr lang="id-ID" sz="3600" dirty="0" smtClean="0"/>
              <a:t>child’s </a:t>
            </a:r>
            <a:r>
              <a:rPr lang="en-US" sz="3600" dirty="0" smtClean="0"/>
              <a:t>interests </a:t>
            </a:r>
            <a:r>
              <a:rPr lang="id-ID" sz="3600" dirty="0" smtClean="0"/>
              <a:t> in adoption mechanism could be seen </a:t>
            </a:r>
            <a:r>
              <a:rPr lang="en-US" sz="3600" dirty="0" smtClean="0"/>
              <a:t>in the Act No.4, 1979</a:t>
            </a:r>
            <a:r>
              <a:rPr lang="id-ID" sz="3600" dirty="0" smtClean="0"/>
              <a:t>,</a:t>
            </a:r>
            <a:r>
              <a:rPr lang="en-US" sz="3600" dirty="0" smtClean="0"/>
              <a:t> on Child Welfare, and the Act No. 23, 2002</a:t>
            </a:r>
            <a:r>
              <a:rPr lang="id-ID" sz="3600" dirty="0" smtClean="0"/>
              <a:t>,</a:t>
            </a:r>
            <a:r>
              <a:rPr lang="en-US" sz="3600" dirty="0" smtClean="0"/>
              <a:t> on Child Protection. </a:t>
            </a:r>
          </a:p>
          <a:p>
            <a:pPr eaLnBrk="1" hangingPunct="1"/>
            <a:r>
              <a:rPr lang="en-US" sz="3600" dirty="0" smtClean="0"/>
              <a:t>Article 39 paragraph (1) states that adoption can only be done for the best interests of the child and is based on custom laws and regulations.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753100"/>
          </a:xfrm>
        </p:spPr>
        <p:txBody>
          <a:bodyPr/>
          <a:lstStyle/>
          <a:p>
            <a:pPr eaLnBrk="1" hangingPunct="1"/>
            <a:r>
              <a:rPr lang="id-ID" sz="3600" dirty="0" smtClean="0"/>
              <a:t>The </a:t>
            </a:r>
            <a:r>
              <a:rPr lang="en-US" sz="3600" dirty="0" smtClean="0"/>
              <a:t>consideration </a:t>
            </a:r>
            <a:r>
              <a:rPr lang="id-ID" sz="3600" dirty="0" smtClean="0"/>
              <a:t>to emphasize t</a:t>
            </a:r>
            <a:r>
              <a:rPr lang="en-US" sz="3600" dirty="0" smtClean="0"/>
              <a:t>he best interests of the child </a:t>
            </a:r>
            <a:r>
              <a:rPr lang="id-ID" sz="3600" dirty="0" smtClean="0"/>
              <a:t>in adoption could be seen as one of the Indonesian government’s attempts </a:t>
            </a:r>
            <a:r>
              <a:rPr lang="en-US" sz="3600" dirty="0" smtClean="0"/>
              <a:t>to provide protection to </a:t>
            </a:r>
            <a:r>
              <a:rPr lang="id-ID" sz="3600" dirty="0" smtClean="0"/>
              <a:t>the </a:t>
            </a:r>
            <a:r>
              <a:rPr lang="en-US" sz="3600" dirty="0" smtClean="0"/>
              <a:t>children’s rights, especially </a:t>
            </a:r>
            <a:r>
              <a:rPr lang="id-ID" sz="3600" dirty="0" smtClean="0"/>
              <a:t>against </a:t>
            </a:r>
            <a:r>
              <a:rPr lang="en-US" sz="3600" dirty="0" smtClean="0"/>
              <a:t>child</a:t>
            </a:r>
            <a:r>
              <a:rPr lang="id-ID" sz="3600" dirty="0" smtClean="0"/>
              <a:t> </a:t>
            </a:r>
            <a:r>
              <a:rPr lang="en-US" sz="3600" dirty="0" smtClean="0"/>
              <a:t>exploitation or </a:t>
            </a:r>
            <a:r>
              <a:rPr lang="id-ID" sz="3600" dirty="0" smtClean="0"/>
              <a:t>t</a:t>
            </a:r>
            <a:r>
              <a:rPr lang="en-US" sz="3600" dirty="0" err="1" smtClean="0"/>
              <a:t>rafficking</a:t>
            </a:r>
            <a:r>
              <a:rPr lang="en-US" sz="3600" dirty="0" smtClean="0"/>
              <a:t>.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86916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65097" cy="6858000"/>
          </a:xfrm>
        </p:spPr>
      </p:pic>
    </p:spTree>
    <p:extLst>
      <p:ext uri="{BB962C8B-B14F-4D97-AF65-F5344CB8AC3E}">
        <p14:creationId xmlns:p14="http://schemas.microsoft.com/office/powerpoint/2010/main" xmlns="" val="1451515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d-ID" dirty="0" smtClean="0"/>
              <a:t>CONCLUSIONS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2663" y="4797152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id-ID" dirty="0" smtClean="0"/>
              <a:t>Adoption is an act of bringing other ‘s child into own family in such a way; so that those adopting the child will act as parents and the adopted child will behave be treated as their own child. They have  then a kinship as parents and a child (son or daughter).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id-ID" dirty="0" smtClean="0"/>
              <a:t>There are several motives for adoption. The most frequent motive is because the adoptive parents do not have children of their own.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id-ID" dirty="0" smtClean="0"/>
              <a:t>Adoption, currently, is mainly carried out with consideration of the child’s interests, while intercountry adoption is performed as </a:t>
            </a:r>
            <a:r>
              <a:rPr lang="id-ID" i="1" dirty="0" smtClean="0"/>
              <a:t>ultimum remidium.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4400" dirty="0" smtClean="0"/>
              <a:t>Modes of Adoption in the History of Mankind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90305" y="501015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Adoption has  been recognized since Roman emporium era.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In Roman empire, adoption could be found more in aristocrat family rather  than  in ordinary </a:t>
            </a:r>
            <a:r>
              <a:rPr lang="id-ID" sz="3200" dirty="0" smtClean="0"/>
              <a:t>family</a:t>
            </a:r>
            <a:r>
              <a:rPr lang="en-US" sz="3200" dirty="0" smtClean="0"/>
              <a:t>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3200" dirty="0" smtClean="0"/>
              <a:t>Among </a:t>
            </a:r>
            <a:r>
              <a:rPr lang="en-US" sz="3200" dirty="0" smtClean="0"/>
              <a:t>ordinary people, an abandoned child was usually picked up to be </a:t>
            </a:r>
            <a:r>
              <a:rPr lang="id-ID" sz="3200" dirty="0" smtClean="0"/>
              <a:t>a </a:t>
            </a:r>
            <a:r>
              <a:rPr lang="en-US" sz="3200" dirty="0" smtClean="0"/>
              <a:t>slave rather than </a:t>
            </a:r>
            <a:r>
              <a:rPr lang="id-ID" sz="3200" dirty="0" smtClean="0"/>
              <a:t>to be an </a:t>
            </a:r>
            <a:r>
              <a:rPr lang="en-US" sz="3200" dirty="0" smtClean="0"/>
              <a:t>adopted child.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In Hawaii, adoption is commonly done of</a:t>
            </a:r>
            <a:r>
              <a:rPr lang="id-ID" sz="3200" dirty="0" smtClean="0"/>
              <a:t> the</a:t>
            </a:r>
            <a:r>
              <a:rPr lang="en-US" sz="3200" dirty="0" smtClean="0"/>
              <a:t>  family  member(s), not a  strange child from  unknown family.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id-ID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389437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lphaLcPeriod" startAt="4"/>
            </a:pPr>
            <a:r>
              <a:rPr lang="id-ID" sz="3200" dirty="0" smtClean="0"/>
              <a:t>Adoption can be implemented either by customs or by complying laws and regulations.</a:t>
            </a:r>
          </a:p>
          <a:p>
            <a:pPr marL="514350" indent="-514350" eaLnBrk="1" hangingPunct="1">
              <a:buFont typeface="Calibri" pitchFamily="34" charset="0"/>
              <a:buAutoNum type="alphaLcPeriod" startAt="4"/>
            </a:pPr>
            <a:r>
              <a:rPr lang="id-ID" sz="3200" dirty="0" smtClean="0"/>
              <a:t>Monitoring of adoption implementation is aimed is aimed to prevent illegal adoption, to minimize deviation in adoption and to provide protection for the adopted children.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4" y="4725144"/>
            <a:ext cx="1809086" cy="1848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1507" name="Picture 4" descr="gununga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80" y="4008437"/>
            <a:ext cx="1819275" cy="284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53037"/>
          </a:xfrm>
        </p:spPr>
        <p:txBody>
          <a:bodyPr/>
          <a:lstStyle/>
          <a:p>
            <a:pPr eaLnBrk="1" hangingPunct="1"/>
            <a:r>
              <a:rPr lang="id-ID" sz="3200" dirty="0" smtClean="0"/>
              <a:t>Most</a:t>
            </a:r>
            <a:r>
              <a:rPr lang="en-US" sz="3200" dirty="0" smtClean="0"/>
              <a:t> European  emporiums  and  the church ha</a:t>
            </a:r>
            <a:r>
              <a:rPr lang="id-ID" sz="3200" dirty="0" smtClean="0"/>
              <a:t>d huge power and significant </a:t>
            </a:r>
            <a:r>
              <a:rPr lang="en-US" sz="3200" dirty="0" smtClean="0"/>
              <a:t>influences and impacts  to</a:t>
            </a:r>
            <a:r>
              <a:rPr lang="id-ID" sz="3200" dirty="0" smtClean="0"/>
              <a:t> </a:t>
            </a:r>
            <a:r>
              <a:rPr lang="en-US" sz="3200" dirty="0" smtClean="0"/>
              <a:t>adoption process. </a:t>
            </a:r>
          </a:p>
          <a:p>
            <a:pPr eaLnBrk="1" hangingPunct="1"/>
            <a:r>
              <a:rPr lang="en-US" sz="3200" dirty="0" smtClean="0"/>
              <a:t>The development of modern adoption started in the United  States, in which it introduced two important principles, </a:t>
            </a:r>
            <a:r>
              <a:rPr lang="id-ID" sz="3200" dirty="0" smtClean="0"/>
              <a:t>namely</a:t>
            </a:r>
            <a:r>
              <a:rPr lang="en-US" sz="3200" dirty="0" smtClean="0"/>
              <a:t>  </a:t>
            </a:r>
            <a:r>
              <a:rPr lang="id-ID" sz="3200" dirty="0" smtClean="0"/>
              <a:t>(1) on </a:t>
            </a:r>
            <a:r>
              <a:rPr lang="en-US" sz="3200" dirty="0" smtClean="0"/>
              <a:t>the best interest of the child and  </a:t>
            </a:r>
            <a:r>
              <a:rPr lang="id-ID" sz="3200" dirty="0" smtClean="0"/>
              <a:t>(2) on </a:t>
            </a:r>
            <a:r>
              <a:rPr lang="en-US" sz="3200" dirty="0" smtClean="0"/>
              <a:t>the secrecy process.</a:t>
            </a:r>
            <a:endParaRPr lang="id-ID" sz="32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97152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Adoption under International Law</a:t>
            </a:r>
            <a:endParaRPr lang="id-ID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Hague Conference on Private International Law recognized difficulties in choosing applicable law relating to adoptions. </a:t>
            </a:r>
          </a:p>
          <a:p>
            <a:pPr eaLnBrk="1" hangingPunct="1"/>
            <a:r>
              <a:rPr lang="en-US" dirty="0" smtClean="0"/>
              <a:t>The resolution emphasized </a:t>
            </a:r>
            <a:r>
              <a:rPr lang="id-ID" dirty="0" smtClean="0"/>
              <a:t>that </a:t>
            </a:r>
            <a:r>
              <a:rPr lang="en-US" dirty="0" smtClean="0"/>
              <a:t>adoption  should be done on the  principle of  “best interest of the child”. Therefore</a:t>
            </a:r>
            <a:r>
              <a:rPr lang="id-ID" dirty="0" smtClean="0"/>
              <a:t>,</a:t>
            </a:r>
            <a:r>
              <a:rPr lang="en-US" dirty="0" smtClean="0"/>
              <a:t> it is a mandatory that the child is adoptable in which there  is no inducement by payment or compensation of any kind for engaging in this adoption.</a:t>
            </a:r>
            <a:endParaRPr lang="id-ID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0087" y="4927023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Pluralism in the </a:t>
            </a:r>
            <a:r>
              <a:rPr lang="id-ID" sz="4000" dirty="0" smtClean="0"/>
              <a:t>Adoption </a:t>
            </a:r>
            <a:r>
              <a:rPr lang="en-US" sz="4000" dirty="0" smtClean="0"/>
              <a:t>Regulation </a:t>
            </a:r>
            <a:r>
              <a:rPr lang="id-ID" sz="4000" dirty="0" smtClean="0"/>
              <a:t>        i</a:t>
            </a:r>
            <a:r>
              <a:rPr lang="en-US" sz="4000" dirty="0" smtClean="0"/>
              <a:t>n Indonesia</a:t>
            </a:r>
            <a:endParaRPr lang="id-ID" sz="40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29331" y="5414814"/>
            <a:ext cx="1414669" cy="1443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9552" y="2097110"/>
            <a:ext cx="8229600" cy="4389437"/>
          </a:xfrm>
        </p:spPr>
        <p:txBody>
          <a:bodyPr/>
          <a:lstStyle/>
          <a:p>
            <a:r>
              <a:rPr lang="en-US" dirty="0" smtClean="0"/>
              <a:t>Adoption is defined as an act of taking other people’s child to be a member of the adopter’s  family (kinship).  </a:t>
            </a:r>
            <a:r>
              <a:rPr lang="id-ID" dirty="0" smtClean="0"/>
              <a:t>In </a:t>
            </a:r>
            <a:r>
              <a:rPr lang="id-ID" dirty="0" smtClean="0"/>
              <a:t>Indonesia i</a:t>
            </a:r>
            <a:r>
              <a:rPr lang="en-US" dirty="0" smtClean="0"/>
              <a:t>t is possible  to adopt  a child having family </a:t>
            </a:r>
            <a:r>
              <a:rPr lang="id-ID" dirty="0" smtClean="0"/>
              <a:t> or kinship relation </a:t>
            </a:r>
            <a:r>
              <a:rPr lang="en-US" dirty="0" smtClean="0"/>
              <a:t>with  the adopter but it is also possible </a:t>
            </a:r>
            <a:r>
              <a:rPr lang="id-ID" dirty="0" smtClean="0"/>
              <a:t>t</a:t>
            </a:r>
            <a:r>
              <a:rPr lang="en-US" dirty="0" smtClean="0"/>
              <a:t>he child</a:t>
            </a:r>
            <a:r>
              <a:rPr lang="id-ID" dirty="0" smtClean="0"/>
              <a:t> is taken from</a:t>
            </a:r>
            <a:r>
              <a:rPr lang="en-US" dirty="0" smtClean="0"/>
              <a:t> </a:t>
            </a:r>
            <a:r>
              <a:rPr lang="id-ID" dirty="0" smtClean="0"/>
              <a:t>other o</a:t>
            </a:r>
            <a:r>
              <a:rPr lang="en-US" dirty="0" smtClean="0"/>
              <a:t>r outside  </a:t>
            </a:r>
            <a:r>
              <a:rPr lang="en-US" dirty="0" err="1" smtClean="0"/>
              <a:t>famil</a:t>
            </a:r>
            <a:r>
              <a:rPr lang="id-ID" dirty="0" smtClean="0"/>
              <a:t>y</a:t>
            </a:r>
            <a:r>
              <a:rPr lang="en-US" dirty="0" smtClean="0"/>
              <a:t> (no kinship relation).</a:t>
            </a:r>
          </a:p>
          <a:p>
            <a:r>
              <a:rPr lang="en-US" dirty="0" smtClean="0"/>
              <a:t>In Indonesia there are several  terms </a:t>
            </a:r>
            <a:r>
              <a:rPr lang="id-ID" dirty="0" smtClean="0"/>
              <a:t>refering to</a:t>
            </a:r>
            <a:r>
              <a:rPr lang="en-US" dirty="0" smtClean="0"/>
              <a:t> adoption</a:t>
            </a:r>
            <a:r>
              <a:rPr lang="id-ID" dirty="0" smtClean="0"/>
              <a:t>; </a:t>
            </a:r>
            <a:r>
              <a:rPr lang="id-ID" i="1" dirty="0" smtClean="0"/>
              <a:t>mupu anak </a:t>
            </a:r>
            <a:r>
              <a:rPr lang="id-ID" dirty="0" smtClean="0"/>
              <a:t>(West Java), </a:t>
            </a:r>
            <a:r>
              <a:rPr lang="id-ID" i="1" dirty="0" smtClean="0"/>
              <a:t>mulung </a:t>
            </a:r>
            <a:r>
              <a:rPr lang="id-ID" dirty="0" smtClean="0"/>
              <a:t>or </a:t>
            </a:r>
            <a:r>
              <a:rPr lang="id-ID" i="1" dirty="0" smtClean="0"/>
              <a:t>ngukut anak </a:t>
            </a:r>
            <a:r>
              <a:rPr lang="id-ID" dirty="0" smtClean="0"/>
              <a:t>(North Banten and Cirebon</a:t>
            </a:r>
            <a:r>
              <a:rPr lang="id-ID" i="1" dirty="0" smtClean="0"/>
              <a:t>), mungut anak </a:t>
            </a:r>
            <a:r>
              <a:rPr lang="id-ID" dirty="0" smtClean="0"/>
              <a:t>(Jakarta), etc.</a:t>
            </a:r>
            <a:r>
              <a:rPr lang="id-ID" i="1" dirty="0" smtClean="0"/>
              <a:t> </a:t>
            </a:r>
            <a:endParaRPr lang="en-US" dirty="0" smtClean="0"/>
          </a:p>
          <a:p>
            <a:pPr>
              <a:buFont typeface="Wingdings 2" pitchFamily="18" charset="2"/>
              <a:buNone/>
            </a:pPr>
            <a:endParaRPr lang="id-ID" dirty="0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9206"/>
          </a:xfrm>
        </p:spPr>
      </p:pic>
    </p:spTree>
    <p:extLst>
      <p:ext uri="{BB962C8B-B14F-4D97-AF65-F5344CB8AC3E}">
        <p14:creationId xmlns:p14="http://schemas.microsoft.com/office/powerpoint/2010/main" xmlns="" val="575096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681662"/>
          </a:xfrm>
        </p:spPr>
        <p:txBody>
          <a:bodyPr/>
          <a:lstStyle/>
          <a:p>
            <a:pPr eaLnBrk="1" hangingPunct="1"/>
            <a:r>
              <a:rPr lang="en-US" dirty="0" smtClean="0"/>
              <a:t>Currently there are civil legal pluralism, including on the issue of adoption</a:t>
            </a:r>
            <a:r>
              <a:rPr lang="id-ID" dirty="0" smtClean="0"/>
              <a:t>, in Indonesia.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In some region, adoption is only performed traditionally (without</a:t>
            </a:r>
            <a:r>
              <a:rPr lang="id-ID" dirty="0" smtClean="0"/>
              <a:t> being affirmed by </a:t>
            </a:r>
            <a:r>
              <a:rPr lang="en-US" dirty="0" smtClean="0"/>
              <a:t>the court)</a:t>
            </a:r>
            <a:r>
              <a:rPr lang="id-ID" dirty="0" smtClean="0"/>
              <a:t>. It uses </a:t>
            </a:r>
            <a:r>
              <a:rPr lang="en-US" dirty="0" smtClean="0"/>
              <a:t>Customary Law.  </a:t>
            </a:r>
            <a:endParaRPr lang="id-ID" dirty="0" smtClean="0"/>
          </a:p>
          <a:p>
            <a:pPr eaLnBrk="1" hangingPunct="1"/>
            <a:r>
              <a:rPr lang="en-US" dirty="0" smtClean="0"/>
              <a:t>In Indonesia </a:t>
            </a:r>
            <a:r>
              <a:rPr lang="id-ID" dirty="0" smtClean="0"/>
              <a:t>t</a:t>
            </a:r>
            <a:r>
              <a:rPr lang="en-US" dirty="0" smtClean="0"/>
              <a:t>here are 3 system</a:t>
            </a:r>
            <a:r>
              <a:rPr lang="id-ID" dirty="0" smtClean="0"/>
              <a:t> of kinship</a:t>
            </a:r>
            <a:r>
              <a:rPr lang="en-US" dirty="0" smtClean="0"/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   1. Community with paternal system (patriarchy)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   2. Community with maternal system (matrilineal);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   3. Community with maternal-paternal </a:t>
            </a:r>
            <a:r>
              <a:rPr lang="id-ID" dirty="0" smtClean="0"/>
              <a:t>system </a:t>
            </a:r>
          </a:p>
          <a:p>
            <a:pPr eaLnBrk="1" hangingPunct="1">
              <a:buFont typeface="Wingdings 2" pitchFamily="18" charset="2"/>
              <a:buNone/>
            </a:pPr>
            <a:r>
              <a:rPr lang="id-ID" dirty="0" smtClean="0"/>
              <a:t>        </a:t>
            </a:r>
            <a:r>
              <a:rPr lang="en-US" dirty="0" smtClean="0"/>
              <a:t>(parental).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947805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64896" cy="1412776"/>
          </a:xfrm>
        </p:spPr>
        <p:txBody>
          <a:bodyPr/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Adoption in Customary Legal System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0087" y="5010150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363272" cy="4422795"/>
          </a:xfrm>
        </p:spPr>
        <p:txBody>
          <a:bodyPr/>
          <a:lstStyle/>
          <a:p>
            <a:pPr marL="0" indent="0">
              <a:buNone/>
            </a:pPr>
            <a:r>
              <a:rPr lang="id-ID" sz="3200" dirty="0"/>
              <a:t>According </a:t>
            </a:r>
            <a:r>
              <a:rPr lang="en-US" sz="3200" dirty="0"/>
              <a:t>to </a:t>
            </a:r>
            <a:r>
              <a:rPr lang="id-ID" sz="3200" dirty="0"/>
              <a:t>Soerojo Wignjodipoero, the </a:t>
            </a:r>
            <a:r>
              <a:rPr lang="en-US" sz="3200" dirty="0"/>
              <a:t>customary community</a:t>
            </a:r>
            <a:r>
              <a:rPr lang="id-ID" sz="3200" dirty="0"/>
              <a:t> system there are several forms of adoption:</a:t>
            </a:r>
            <a:endParaRPr lang="en-US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/>
              <a:t>Adopting a child not from </a:t>
            </a:r>
            <a:r>
              <a:rPr lang="en-US" sz="3200" dirty="0" smtClean="0"/>
              <a:t>family</a:t>
            </a:r>
            <a:r>
              <a:rPr lang="en-US" sz="3200" dirty="0"/>
              <a:t> </a:t>
            </a:r>
            <a:r>
              <a:rPr lang="en-US" sz="3200" dirty="0" smtClean="0"/>
              <a:t>“afraid </a:t>
            </a:r>
            <a:r>
              <a:rPr lang="en-US" sz="3200" dirty="0"/>
              <a:t>of not having </a:t>
            </a:r>
            <a:r>
              <a:rPr lang="en-US" sz="3200" dirty="0" smtClean="0"/>
              <a:t>descent” is one of the reason. </a:t>
            </a:r>
            <a:r>
              <a:rPr lang="en-US" sz="3200" dirty="0"/>
              <a:t>The adoption in this way is usually done in </a:t>
            </a:r>
            <a:r>
              <a:rPr lang="en-US" sz="3200" dirty="0" err="1"/>
              <a:t>Gayo</a:t>
            </a:r>
            <a:r>
              <a:rPr lang="en-US" sz="3200" dirty="0"/>
              <a:t> (West Sumatra), Lampung, </a:t>
            </a:r>
            <a:r>
              <a:rPr lang="en-US" sz="3200" dirty="0" err="1"/>
              <a:t>Nias</a:t>
            </a:r>
            <a:r>
              <a:rPr lang="en-US" sz="3200" dirty="0"/>
              <a:t> Island, and Kalimantan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4478301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1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2"/>
            </a:pPr>
            <a:r>
              <a:rPr lang="en-US" sz="3200" dirty="0" smtClean="0"/>
              <a:t>Adopting a child from family </a:t>
            </a:r>
          </a:p>
          <a:p>
            <a:pPr marL="0" lvl="0" indent="0">
              <a:buNone/>
            </a:pPr>
            <a:r>
              <a:rPr lang="en-US" sz="3200" dirty="0" smtClean="0"/>
              <a:t>      A </a:t>
            </a:r>
            <a:r>
              <a:rPr lang="en-US" sz="3200" dirty="0" smtClean="0"/>
              <a:t>child is typically adopted from one of </a:t>
            </a:r>
            <a:r>
              <a:rPr lang="en-US" sz="3200" dirty="0" smtClean="0"/>
              <a:t>        </a:t>
            </a:r>
          </a:p>
          <a:p>
            <a:pPr marL="0" lvl="0" indent="0">
              <a:buNone/>
            </a:pPr>
            <a:r>
              <a:rPr lang="en-US" sz="3200" dirty="0" smtClean="0"/>
              <a:t> </a:t>
            </a:r>
            <a:r>
              <a:rPr lang="en-US" sz="3200" dirty="0" smtClean="0"/>
              <a:t>     the </a:t>
            </a:r>
            <a:r>
              <a:rPr lang="en-US" sz="3200" dirty="0" smtClean="0"/>
              <a:t>existing </a:t>
            </a:r>
            <a:r>
              <a:rPr lang="id-ID" sz="3200" dirty="0" smtClean="0"/>
              <a:t> </a:t>
            </a:r>
            <a:r>
              <a:rPr lang="en-US" sz="3200" dirty="0" smtClean="0"/>
              <a:t>clan </a:t>
            </a:r>
            <a:r>
              <a:rPr lang="en-US" sz="3200" dirty="0" smtClean="0"/>
              <a:t>having customary </a:t>
            </a:r>
            <a:r>
              <a:rPr lang="en-US" sz="3200" dirty="0" smtClean="0"/>
              <a:t> </a:t>
            </a:r>
          </a:p>
          <a:p>
            <a:pPr marL="0" lvl="0" indent="0">
              <a:buNone/>
            </a:pPr>
            <a:r>
              <a:rPr lang="en-US" sz="3200" dirty="0" smtClean="0"/>
              <a:t> </a:t>
            </a:r>
            <a:r>
              <a:rPr lang="en-US" sz="3200" dirty="0" smtClean="0"/>
              <a:t>     </a:t>
            </a:r>
            <a:r>
              <a:rPr lang="en-US" sz="3200" dirty="0" smtClean="0"/>
              <a:t>relationship</a:t>
            </a:r>
            <a:endParaRPr lang="en-US" sz="32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 smtClean="0"/>
              <a:t>Adopting a child from the nieces and nephews. commonly done in Java, Sulawesi and some other areas</a:t>
            </a:r>
          </a:p>
          <a:p>
            <a:endParaRPr lang="id-ID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947805"/>
            <a:ext cx="181133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941</TotalTime>
  <Words>1157</Words>
  <Application>Microsoft Office PowerPoint</Application>
  <PresentationFormat>On-screen Show (4:3)</PresentationFormat>
  <Paragraphs>68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ADOPTION IN INDONESIAN LEGAL SYSTEM</vt:lpstr>
      <vt:lpstr>Modes of Adoption in the History of Mankind</vt:lpstr>
      <vt:lpstr>Slide 3</vt:lpstr>
      <vt:lpstr>Adoption under International Law</vt:lpstr>
      <vt:lpstr>Pluralism in the Adoption Regulation         in Indonesia</vt:lpstr>
      <vt:lpstr>Slide 6</vt:lpstr>
      <vt:lpstr>Slide 7</vt:lpstr>
      <vt:lpstr>               Adoption in Customary Legal System</vt:lpstr>
      <vt:lpstr>Slide 9</vt:lpstr>
      <vt:lpstr>Backgrounds of traditional adoption:</vt:lpstr>
      <vt:lpstr>Adoption Indonesian Chinese (Tiong Hoa) Community</vt:lpstr>
      <vt:lpstr>Slide 12</vt:lpstr>
      <vt:lpstr>Adoption in National Legal System</vt:lpstr>
      <vt:lpstr>Priority in adopting a child is classified into three:</vt:lpstr>
      <vt:lpstr>Slide 15</vt:lpstr>
      <vt:lpstr>Slide 16</vt:lpstr>
      <vt:lpstr>Slide 17</vt:lpstr>
      <vt:lpstr>Slide 18</vt:lpstr>
      <vt:lpstr>CONCLUSIONS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acer</cp:lastModifiedBy>
  <cp:revision>108</cp:revision>
  <dcterms:created xsi:type="dcterms:W3CDTF">2013-04-09T15:24:14Z</dcterms:created>
  <dcterms:modified xsi:type="dcterms:W3CDTF">2013-05-24T03:36:17Z</dcterms:modified>
</cp:coreProperties>
</file>