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6" r:id="rId2"/>
    <p:sldId id="353" r:id="rId3"/>
    <p:sldId id="376" r:id="rId4"/>
    <p:sldId id="377" r:id="rId5"/>
    <p:sldId id="378" r:id="rId6"/>
    <p:sldId id="379" r:id="rId7"/>
    <p:sldId id="375" r:id="rId8"/>
    <p:sldId id="368" r:id="rId9"/>
    <p:sldId id="369" r:id="rId10"/>
    <p:sldId id="367" r:id="rId11"/>
    <p:sldId id="371" r:id="rId12"/>
    <p:sldId id="380" r:id="rId13"/>
    <p:sldId id="381" r:id="rId14"/>
    <p:sldId id="372" r:id="rId15"/>
    <p:sldId id="382" r:id="rId16"/>
    <p:sldId id="370" r:id="rId17"/>
    <p:sldId id="362" r:id="rId18"/>
    <p:sldId id="363" r:id="rId19"/>
    <p:sldId id="364" r:id="rId20"/>
    <p:sldId id="365" r:id="rId21"/>
    <p:sldId id="361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2" r:id="rId30"/>
    <p:sldId id="391" r:id="rId31"/>
    <p:sldId id="393" r:id="rId32"/>
    <p:sldId id="394" r:id="rId33"/>
    <p:sldId id="395" r:id="rId34"/>
    <p:sldId id="396" r:id="rId35"/>
    <p:sldId id="397" r:id="rId36"/>
    <p:sldId id="398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07" r:id="rId45"/>
    <p:sldId id="408" r:id="rId46"/>
    <p:sldId id="409" r:id="rId47"/>
    <p:sldId id="411" r:id="rId48"/>
    <p:sldId id="410" r:id="rId49"/>
    <p:sldId id="262" r:id="rId50"/>
    <p:sldId id="315" r:id="rId51"/>
  </p:sldIdLst>
  <p:sldSz cx="18288000" cy="10287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rdo" panose="020F0702030404030204" pitchFamily="34" charset="0"/>
      <p:regular r:id="rId57"/>
      <p:bold r:id="rId58"/>
    </p:embeddedFont>
    <p:embeddedFont>
      <p:font typeface="Cardo Bold" panose="020F0702030404030204" pitchFamily="34" charset="0"/>
      <p:regular r:id="rId57"/>
      <p:bold r:id="rId59"/>
      <p:italic r:id="rId60"/>
      <p:boldItalic r:id="rId61"/>
    </p:embeddedFont>
    <p:embeddedFont>
      <p:font typeface="Trebuchet MS" panose="020B0703020202090204" pitchFamily="34" charset="0"/>
      <p:regular r:id="rId62"/>
      <p:bold r:id="rId63"/>
      <p: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9601"/>
    <a:srgbClr val="DAA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8" autoAdjust="0"/>
    <p:restoredTop sz="95884" autoAdjust="0"/>
  </p:normalViewPr>
  <p:slideViewPr>
    <p:cSldViewPr>
      <p:cViewPr varScale="1">
        <p:scale>
          <a:sx n="53" d="100"/>
          <a:sy n="53" d="100"/>
        </p:scale>
        <p:origin x="176" y="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7EB2A-485E-3D4D-8B07-6775B972F49E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EE8F9-4363-B043-B139-608749299965}">
      <dgm:prSet phldrT="[Text]" custT="1"/>
      <dgm:spPr/>
      <dgm:t>
        <a:bodyPr/>
        <a:lstStyle/>
        <a:p>
          <a:r>
            <a:rPr lang="en-US" sz="4000" dirty="0" err="1"/>
            <a:t>Putih</a:t>
          </a:r>
          <a:endParaRPr lang="en-US" sz="4000" dirty="0"/>
        </a:p>
      </dgm:t>
    </dgm:pt>
    <dgm:pt modelId="{38992E5D-9E35-4741-84DA-6C6C9700C5D4}" type="parTrans" cxnId="{114E26B8-175A-9643-89E9-320F625A32E8}">
      <dgm:prSet/>
      <dgm:spPr/>
      <dgm:t>
        <a:bodyPr/>
        <a:lstStyle/>
        <a:p>
          <a:endParaRPr lang="en-US"/>
        </a:p>
      </dgm:t>
    </dgm:pt>
    <dgm:pt modelId="{514CF296-8ACC-F542-BA82-1B97942984F4}" type="sibTrans" cxnId="{114E26B8-175A-9643-89E9-320F625A32E8}">
      <dgm:prSet/>
      <dgm:spPr/>
      <dgm:t>
        <a:bodyPr/>
        <a:lstStyle/>
        <a:p>
          <a:endParaRPr lang="en-US"/>
        </a:p>
      </dgm:t>
    </dgm:pt>
    <dgm:pt modelId="{E9A1CB33-0828-E849-A20B-AFA4A32EB3E1}">
      <dgm:prSet phldrT="[Text]" custT="1"/>
      <dgm:spPr/>
      <dgm:t>
        <a:bodyPr/>
        <a:lstStyle/>
        <a:p>
          <a:r>
            <a:rPr lang="en-US" sz="3200" dirty="0" err="1"/>
            <a:t>Tidak</a:t>
          </a:r>
          <a:r>
            <a:rPr lang="en-US" sz="3200" dirty="0"/>
            <a:t> </a:t>
          </a:r>
          <a:r>
            <a:rPr lang="en-US" sz="3200" dirty="0" err="1"/>
            <a:t>ada</a:t>
          </a:r>
          <a:r>
            <a:rPr lang="en-US" sz="3200" dirty="0"/>
            <a:t> </a:t>
          </a:r>
          <a:r>
            <a:rPr lang="en-US" sz="3200" dirty="0" err="1"/>
            <a:t>unsur</a:t>
          </a:r>
          <a:r>
            <a:rPr lang="en-US" sz="3200" dirty="0"/>
            <a:t> </a:t>
          </a:r>
          <a:r>
            <a:rPr lang="en-US" sz="3200" dirty="0" err="1"/>
            <a:t>etika</a:t>
          </a:r>
          <a:r>
            <a:rPr lang="en-US" sz="3200" dirty="0"/>
            <a:t>, </a:t>
          </a:r>
          <a:r>
            <a:rPr lang="en-US" sz="3200" dirty="0" err="1"/>
            <a:t>disiplin</a:t>
          </a:r>
          <a:r>
            <a:rPr lang="en-US" sz="3200" dirty="0"/>
            <a:t> dan </a:t>
          </a:r>
          <a:r>
            <a:rPr lang="en-US" sz="3200" dirty="0" err="1"/>
            <a:t>hukum</a:t>
          </a:r>
          <a:endParaRPr lang="en-US" sz="3200" dirty="0"/>
        </a:p>
      </dgm:t>
    </dgm:pt>
    <dgm:pt modelId="{14087331-F4DD-584A-9062-2803FD41F91E}" type="parTrans" cxnId="{292FCC01-B19A-BA42-BF63-DF7CE5CE6D0E}">
      <dgm:prSet/>
      <dgm:spPr/>
      <dgm:t>
        <a:bodyPr/>
        <a:lstStyle/>
        <a:p>
          <a:endParaRPr lang="en-US"/>
        </a:p>
      </dgm:t>
    </dgm:pt>
    <dgm:pt modelId="{350810DA-9768-B241-B67F-0015FC6D6038}" type="sibTrans" cxnId="{292FCC01-B19A-BA42-BF63-DF7CE5CE6D0E}">
      <dgm:prSet/>
      <dgm:spPr/>
      <dgm:t>
        <a:bodyPr/>
        <a:lstStyle/>
        <a:p>
          <a:endParaRPr lang="en-US"/>
        </a:p>
      </dgm:t>
    </dgm:pt>
    <dgm:pt modelId="{5AED550C-4A56-D845-A459-F715A5013AF6}">
      <dgm:prSet phldrT="[Text]" custT="1"/>
      <dgm:spPr/>
      <dgm:t>
        <a:bodyPr/>
        <a:lstStyle/>
        <a:p>
          <a:r>
            <a:rPr lang="en-US" sz="3200" dirty="0" err="1"/>
            <a:t>Dilakukan</a:t>
          </a:r>
          <a:r>
            <a:rPr lang="en-US" sz="3200" dirty="0"/>
            <a:t> </a:t>
          </a:r>
          <a:r>
            <a:rPr lang="en-US" sz="3200" dirty="0" err="1"/>
            <a:t>pendampingan</a:t>
          </a:r>
          <a:r>
            <a:rPr lang="en-US" sz="3200" dirty="0"/>
            <a:t> dan </a:t>
          </a:r>
          <a:r>
            <a:rPr lang="en-US" sz="3200" dirty="0" err="1"/>
            <a:t>pembelaan</a:t>
          </a:r>
          <a:endParaRPr lang="en-US" sz="3200" dirty="0"/>
        </a:p>
      </dgm:t>
    </dgm:pt>
    <dgm:pt modelId="{96FCCCE4-BB22-FE44-8671-074324AC8E8C}" type="parTrans" cxnId="{084113E0-C8F5-C64E-909F-31EE556B440A}">
      <dgm:prSet/>
      <dgm:spPr/>
      <dgm:t>
        <a:bodyPr/>
        <a:lstStyle/>
        <a:p>
          <a:endParaRPr lang="en-US"/>
        </a:p>
      </dgm:t>
    </dgm:pt>
    <dgm:pt modelId="{9E77094E-C02B-F94A-9CF7-F819D4BE9812}" type="sibTrans" cxnId="{084113E0-C8F5-C64E-909F-31EE556B440A}">
      <dgm:prSet/>
      <dgm:spPr/>
      <dgm:t>
        <a:bodyPr/>
        <a:lstStyle/>
        <a:p>
          <a:endParaRPr lang="en-US"/>
        </a:p>
      </dgm:t>
    </dgm:pt>
    <dgm:pt modelId="{6216C2B4-E5B0-8A4F-9738-DEFC1D863C40}">
      <dgm:prSet phldrT="[Text]" custT="1"/>
      <dgm:spPr/>
      <dgm:t>
        <a:bodyPr/>
        <a:lstStyle/>
        <a:p>
          <a:r>
            <a:rPr lang="en-US" sz="2800" dirty="0"/>
            <a:t>Abu-</a:t>
          </a:r>
          <a:r>
            <a:rPr lang="en-US" sz="2800" dirty="0" err="1"/>
            <a:t>abu</a:t>
          </a:r>
          <a:r>
            <a:rPr lang="en-US" sz="2800" dirty="0"/>
            <a:t> (</a:t>
          </a:r>
          <a:r>
            <a:rPr lang="en-US" sz="2800" dirty="0" err="1"/>
            <a:t>unsur</a:t>
          </a:r>
          <a:r>
            <a:rPr lang="en-US" sz="2800" dirty="0"/>
            <a:t> </a:t>
          </a:r>
          <a:r>
            <a:rPr lang="en-US" sz="2800" dirty="0" err="1"/>
            <a:t>kasus</a:t>
          </a:r>
          <a:r>
            <a:rPr lang="en-US" sz="2800" dirty="0"/>
            <a:t> </a:t>
          </a:r>
          <a:r>
            <a:rPr lang="en-US" sz="2800" dirty="0" err="1"/>
            <a:t>belum</a:t>
          </a:r>
          <a:r>
            <a:rPr lang="en-US" sz="2800" dirty="0"/>
            <a:t> </a:t>
          </a:r>
          <a:r>
            <a:rPr lang="en-US" sz="2800" dirty="0" err="1"/>
            <a:t>jelas</a:t>
          </a:r>
          <a:r>
            <a:rPr lang="en-US" sz="2800" dirty="0"/>
            <a:t>)</a:t>
          </a:r>
        </a:p>
      </dgm:t>
    </dgm:pt>
    <dgm:pt modelId="{44BEE9EC-76DC-474F-8228-6CEB43B3A77D}" type="parTrans" cxnId="{11CD235B-8359-224E-BC0C-7099B3A7929A}">
      <dgm:prSet/>
      <dgm:spPr/>
      <dgm:t>
        <a:bodyPr/>
        <a:lstStyle/>
        <a:p>
          <a:endParaRPr lang="en-US"/>
        </a:p>
      </dgm:t>
    </dgm:pt>
    <dgm:pt modelId="{D4DF2059-DA41-634D-B7CC-BCD3DD7AC34C}" type="sibTrans" cxnId="{11CD235B-8359-224E-BC0C-7099B3A7929A}">
      <dgm:prSet/>
      <dgm:spPr/>
      <dgm:t>
        <a:bodyPr/>
        <a:lstStyle/>
        <a:p>
          <a:endParaRPr lang="en-US"/>
        </a:p>
      </dgm:t>
    </dgm:pt>
    <dgm:pt modelId="{112CCFCC-4725-764F-BA10-757A62C84C74}">
      <dgm:prSet phldrT="[Text]" custT="1"/>
      <dgm:spPr/>
      <dgm:t>
        <a:bodyPr/>
        <a:lstStyle/>
        <a:p>
          <a:pPr marL="501650" indent="-454025">
            <a:buFont typeface="+mj-lt"/>
            <a:buAutoNum type="alphaLcPeriod"/>
            <a:tabLst/>
          </a:pPr>
          <a:r>
            <a:rPr lang="en-US" sz="2300" dirty="0" err="1"/>
            <a:t>Dokter</a:t>
          </a:r>
          <a:r>
            <a:rPr lang="en-US" sz="2300" dirty="0"/>
            <a:t> </a:t>
          </a:r>
          <a:r>
            <a:rPr lang="en-US" sz="2300" dirty="0" err="1"/>
            <a:t>teradu</a:t>
          </a:r>
          <a:r>
            <a:rPr lang="en-US" sz="2300" dirty="0"/>
            <a:t>/</a:t>
          </a:r>
          <a:r>
            <a:rPr lang="en-US" sz="2300" dirty="0" err="1"/>
            <a:t>terlapor</a:t>
          </a:r>
          <a:r>
            <a:rPr lang="en-US" sz="2300" dirty="0"/>
            <a:t> </a:t>
          </a:r>
          <a:r>
            <a:rPr lang="en-US" sz="2300" dirty="0" err="1"/>
            <a:t>dipanggil</a:t>
          </a:r>
          <a:endParaRPr lang="en-US" sz="2300" dirty="0"/>
        </a:p>
      </dgm:t>
    </dgm:pt>
    <dgm:pt modelId="{724044D5-1818-6644-B994-DCF533EDDB8C}" type="parTrans" cxnId="{50C19D10-26C3-D143-BBAF-09C7DD73BEB3}">
      <dgm:prSet/>
      <dgm:spPr/>
      <dgm:t>
        <a:bodyPr/>
        <a:lstStyle/>
        <a:p>
          <a:endParaRPr lang="en-US"/>
        </a:p>
      </dgm:t>
    </dgm:pt>
    <dgm:pt modelId="{3CD8E8E3-1605-D048-ADB5-305C03DEE04D}" type="sibTrans" cxnId="{50C19D10-26C3-D143-BBAF-09C7DD73BEB3}">
      <dgm:prSet/>
      <dgm:spPr/>
      <dgm:t>
        <a:bodyPr/>
        <a:lstStyle/>
        <a:p>
          <a:endParaRPr lang="en-US"/>
        </a:p>
      </dgm:t>
    </dgm:pt>
    <dgm:pt modelId="{01A2D14D-DDD3-2E45-B0B0-A3D3A8D5609A}">
      <dgm:prSet phldrT="[Text]" custT="1"/>
      <dgm:spPr/>
      <dgm:t>
        <a:bodyPr/>
        <a:lstStyle/>
        <a:p>
          <a:r>
            <a:rPr lang="en-US" sz="2800" dirty="0" err="1"/>
            <a:t>Hitam</a:t>
          </a:r>
          <a:r>
            <a:rPr lang="en-US" sz="2800" dirty="0"/>
            <a:t> – </a:t>
          </a:r>
          <a:r>
            <a:rPr lang="en-US" sz="2800" dirty="0" err="1"/>
            <a:t>Kasus</a:t>
          </a:r>
          <a:r>
            <a:rPr lang="en-US" sz="2800" dirty="0"/>
            <a:t> </a:t>
          </a:r>
          <a:r>
            <a:rPr lang="en-US" sz="2800" dirty="0" err="1"/>
            <a:t>hukum</a:t>
          </a:r>
          <a:r>
            <a:rPr lang="en-US" sz="2800" dirty="0"/>
            <a:t> (</a:t>
          </a:r>
          <a:r>
            <a:rPr lang="en-US" sz="2800" dirty="0" err="1"/>
            <a:t>pidana</a:t>
          </a:r>
          <a:r>
            <a:rPr lang="en-US" sz="2800" dirty="0"/>
            <a:t>/</a:t>
          </a:r>
          <a:r>
            <a:rPr lang="en-US" sz="2800" dirty="0" err="1"/>
            <a:t>perdata</a:t>
          </a:r>
          <a:r>
            <a:rPr lang="en-US" sz="2800" dirty="0"/>
            <a:t>)</a:t>
          </a:r>
        </a:p>
      </dgm:t>
    </dgm:pt>
    <dgm:pt modelId="{9F6DD056-1B8D-A141-B23B-C90AC5B13920}" type="parTrans" cxnId="{B4467E28-BD0A-C047-8EC8-4D7644C70577}">
      <dgm:prSet/>
      <dgm:spPr/>
      <dgm:t>
        <a:bodyPr/>
        <a:lstStyle/>
        <a:p>
          <a:endParaRPr lang="en-US"/>
        </a:p>
      </dgm:t>
    </dgm:pt>
    <dgm:pt modelId="{307F6BB2-BE23-1D48-8386-8B7BA34CFDBE}" type="sibTrans" cxnId="{B4467E28-BD0A-C047-8EC8-4D7644C70577}">
      <dgm:prSet/>
      <dgm:spPr/>
      <dgm:t>
        <a:bodyPr/>
        <a:lstStyle/>
        <a:p>
          <a:endParaRPr lang="en-US"/>
        </a:p>
      </dgm:t>
    </dgm:pt>
    <dgm:pt modelId="{A7DFA185-D104-ED4E-B6FA-D753007EAB12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2200" dirty="0"/>
            <a:t>Cek </a:t>
          </a:r>
          <a:r>
            <a:rPr lang="en-US" sz="2200" dirty="0" err="1"/>
            <a:t>administrasi</a:t>
          </a:r>
          <a:r>
            <a:rPr lang="en-US" sz="2200" dirty="0"/>
            <a:t> (</a:t>
          </a:r>
          <a:r>
            <a:rPr lang="en-US" sz="2200" dirty="0" err="1"/>
            <a:t>keanggotaan</a:t>
          </a:r>
          <a:r>
            <a:rPr lang="en-US" sz="2200" dirty="0"/>
            <a:t> dan </a:t>
          </a:r>
          <a:r>
            <a:rPr lang="en-US" sz="2200" dirty="0" err="1"/>
            <a:t>ijin</a:t>
          </a:r>
          <a:r>
            <a:rPr lang="en-US" sz="2200" dirty="0"/>
            <a:t> </a:t>
          </a:r>
          <a:r>
            <a:rPr lang="en-US" sz="2200" dirty="0" err="1"/>
            <a:t>praktik</a:t>
          </a:r>
          <a:r>
            <a:rPr lang="en-US" sz="2200" dirty="0"/>
            <a:t>)</a:t>
          </a:r>
        </a:p>
      </dgm:t>
    </dgm:pt>
    <dgm:pt modelId="{09AB1707-78C0-BA45-896D-44399CF1A73F}" type="parTrans" cxnId="{5C3BCCCB-1CF7-7C42-B418-F3CB779C788F}">
      <dgm:prSet/>
      <dgm:spPr/>
      <dgm:t>
        <a:bodyPr/>
        <a:lstStyle/>
        <a:p>
          <a:endParaRPr lang="en-US"/>
        </a:p>
      </dgm:t>
    </dgm:pt>
    <dgm:pt modelId="{4B04DDCC-D152-2542-B1E5-E199D5271715}" type="sibTrans" cxnId="{5C3BCCCB-1CF7-7C42-B418-F3CB779C788F}">
      <dgm:prSet/>
      <dgm:spPr/>
      <dgm:t>
        <a:bodyPr/>
        <a:lstStyle/>
        <a:p>
          <a:endParaRPr lang="en-US"/>
        </a:p>
      </dgm:t>
    </dgm:pt>
    <dgm:pt modelId="{A4B2BE07-5AEB-704B-8DA9-5712E2A7EC7D}">
      <dgm:prSet phldrT="[Text]" custT="1"/>
      <dgm:spPr/>
      <dgm:t>
        <a:bodyPr/>
        <a:lstStyle/>
        <a:p>
          <a:pPr marL="501650" indent="-454025">
            <a:buFont typeface="+mj-lt"/>
            <a:buAutoNum type="alphaLcPeriod"/>
            <a:tabLst/>
          </a:pPr>
          <a:r>
            <a:rPr lang="en-US" sz="2300" dirty="0" err="1"/>
            <a:t>Kasus</a:t>
          </a:r>
          <a:r>
            <a:rPr lang="en-US" sz="2300" dirty="0"/>
            <a:t> </a:t>
          </a:r>
          <a:r>
            <a:rPr lang="en-US" sz="2300" dirty="0" err="1"/>
            <a:t>etika</a:t>
          </a:r>
          <a:r>
            <a:rPr lang="en-US" sz="2300" dirty="0"/>
            <a:t> </a:t>
          </a:r>
          <a:r>
            <a:rPr lang="en-US" sz="2300" dirty="0" err="1"/>
            <a:t>kedokteran</a:t>
          </a:r>
          <a:r>
            <a:rPr lang="en-US" sz="2300" dirty="0"/>
            <a:t>: </a:t>
          </a:r>
          <a:r>
            <a:rPr lang="en-US" sz="2300" dirty="0" err="1"/>
            <a:t>dilimpahkan</a:t>
          </a:r>
          <a:r>
            <a:rPr lang="en-US" sz="2300" dirty="0"/>
            <a:t> </a:t>
          </a:r>
          <a:r>
            <a:rPr lang="en-US" sz="2300" dirty="0" err="1"/>
            <a:t>ke</a:t>
          </a:r>
          <a:r>
            <a:rPr lang="en-US" sz="2300" dirty="0"/>
            <a:t> MKEK – BHP2A </a:t>
          </a:r>
          <a:r>
            <a:rPr lang="en-US" sz="2300" dirty="0" err="1"/>
            <a:t>pendampingan</a:t>
          </a:r>
          <a:r>
            <a:rPr lang="en-US" sz="2300" dirty="0"/>
            <a:t> dan </a:t>
          </a:r>
          <a:r>
            <a:rPr lang="en-US" sz="2300" dirty="0" err="1"/>
            <a:t>pembelaan</a:t>
          </a:r>
          <a:endParaRPr lang="en-US" sz="2300" dirty="0"/>
        </a:p>
      </dgm:t>
    </dgm:pt>
    <dgm:pt modelId="{29CC5B2F-B6CA-A44C-9C9B-A370666F5928}" type="parTrans" cxnId="{97FB1905-3518-454B-9A10-BA48A4B5F6C3}">
      <dgm:prSet/>
      <dgm:spPr/>
      <dgm:t>
        <a:bodyPr/>
        <a:lstStyle/>
        <a:p>
          <a:endParaRPr lang="en-US"/>
        </a:p>
      </dgm:t>
    </dgm:pt>
    <dgm:pt modelId="{AE72B098-CBC7-634C-B13B-A0717F5FF70F}" type="sibTrans" cxnId="{97FB1905-3518-454B-9A10-BA48A4B5F6C3}">
      <dgm:prSet/>
      <dgm:spPr/>
      <dgm:t>
        <a:bodyPr/>
        <a:lstStyle/>
        <a:p>
          <a:endParaRPr lang="en-US"/>
        </a:p>
      </dgm:t>
    </dgm:pt>
    <dgm:pt modelId="{DD5CE919-8905-2444-AC05-A9102637D349}">
      <dgm:prSet phldrT="[Text]" custT="1"/>
      <dgm:spPr/>
      <dgm:t>
        <a:bodyPr/>
        <a:lstStyle/>
        <a:p>
          <a:pPr marL="501650" indent="-454025">
            <a:buFont typeface="+mj-lt"/>
            <a:buAutoNum type="alphaLcPeriod"/>
            <a:tabLst/>
          </a:pPr>
          <a:r>
            <a:rPr lang="en-US" sz="2300" dirty="0" err="1"/>
            <a:t>Kasus</a:t>
          </a:r>
          <a:r>
            <a:rPr lang="en-US" sz="2300" dirty="0"/>
            <a:t> </a:t>
          </a:r>
          <a:r>
            <a:rPr lang="en-US" sz="2300" dirty="0" err="1"/>
            <a:t>disiplin</a:t>
          </a:r>
          <a:r>
            <a:rPr lang="en-US" sz="2300" dirty="0"/>
            <a:t>: </a:t>
          </a:r>
          <a:r>
            <a:rPr lang="en-US" sz="2300" dirty="0" err="1"/>
            <a:t>dilimpahkan</a:t>
          </a:r>
          <a:r>
            <a:rPr lang="en-US" sz="2300" dirty="0"/>
            <a:t> </a:t>
          </a:r>
          <a:r>
            <a:rPr lang="en-US" sz="2300" dirty="0" err="1"/>
            <a:t>ke</a:t>
          </a:r>
          <a:r>
            <a:rPr lang="en-US" sz="2300" dirty="0"/>
            <a:t> MKDKI </a:t>
          </a:r>
          <a:r>
            <a:rPr lang="en-US" sz="2300" dirty="0" err="1"/>
            <a:t>pendampingan</a:t>
          </a:r>
          <a:r>
            <a:rPr lang="en-US" sz="2300" dirty="0"/>
            <a:t>, </a:t>
          </a:r>
          <a:r>
            <a:rPr lang="en-US" sz="2300" dirty="0" err="1"/>
            <a:t>pembelaan</a:t>
          </a:r>
          <a:r>
            <a:rPr lang="en-US" sz="2300" dirty="0"/>
            <a:t>, dan </a:t>
          </a:r>
          <a:r>
            <a:rPr lang="en-US" sz="2300" dirty="0" err="1"/>
            <a:t>menyiapkan</a:t>
          </a:r>
          <a:r>
            <a:rPr lang="en-US" sz="2300" dirty="0"/>
            <a:t> </a:t>
          </a:r>
          <a:r>
            <a:rPr lang="en-US" sz="2300" dirty="0" err="1"/>
            <a:t>saksi</a:t>
          </a:r>
          <a:r>
            <a:rPr lang="en-US" sz="2300" dirty="0"/>
            <a:t> </a:t>
          </a:r>
          <a:r>
            <a:rPr lang="en-US" sz="2300" dirty="0" err="1"/>
            <a:t>ahli</a:t>
          </a:r>
          <a:r>
            <a:rPr lang="en-US" sz="2300" dirty="0"/>
            <a:t> – </a:t>
          </a:r>
          <a:r>
            <a:rPr lang="en-US" sz="2300" dirty="0" err="1"/>
            <a:t>pembinaan</a:t>
          </a:r>
          <a:r>
            <a:rPr lang="en-US" sz="2300" dirty="0"/>
            <a:t> BHP2A </a:t>
          </a:r>
          <a:r>
            <a:rPr lang="en-US" sz="2300" dirty="0" err="1"/>
            <a:t>setelah</a:t>
          </a:r>
          <a:r>
            <a:rPr lang="en-US" sz="2300" dirty="0"/>
            <a:t> </a:t>
          </a:r>
          <a:r>
            <a:rPr lang="en-US" sz="2300" dirty="0" err="1"/>
            <a:t>ada</a:t>
          </a:r>
          <a:r>
            <a:rPr lang="en-US" sz="2300" dirty="0"/>
            <a:t> </a:t>
          </a:r>
          <a:r>
            <a:rPr lang="en-US" sz="2300" dirty="0" err="1"/>
            <a:t>keputusan</a:t>
          </a:r>
          <a:r>
            <a:rPr lang="en-US" sz="2300" dirty="0"/>
            <a:t> MKDKI</a:t>
          </a:r>
        </a:p>
      </dgm:t>
    </dgm:pt>
    <dgm:pt modelId="{CF7B727C-F922-4047-8A2A-D698634128A5}" type="parTrans" cxnId="{58429E1B-4D0C-2E40-89B6-25AAF83E21CA}">
      <dgm:prSet/>
      <dgm:spPr/>
      <dgm:t>
        <a:bodyPr/>
        <a:lstStyle/>
        <a:p>
          <a:endParaRPr lang="en-US"/>
        </a:p>
      </dgm:t>
    </dgm:pt>
    <dgm:pt modelId="{AC51842E-4690-1046-B4A4-11D124FFE34A}" type="sibTrans" cxnId="{58429E1B-4D0C-2E40-89B6-25AAF83E21CA}">
      <dgm:prSet/>
      <dgm:spPr/>
      <dgm:t>
        <a:bodyPr/>
        <a:lstStyle/>
        <a:p>
          <a:endParaRPr lang="en-US"/>
        </a:p>
      </dgm:t>
    </dgm:pt>
    <dgm:pt modelId="{A98257AD-20A3-B848-A9B9-CA528D5014B7}">
      <dgm:prSet phldrT="[Text]" custT="1"/>
      <dgm:spPr/>
      <dgm:t>
        <a:bodyPr/>
        <a:lstStyle/>
        <a:p>
          <a:pPr marL="501650" indent="-454025">
            <a:buFont typeface="+mj-lt"/>
            <a:buAutoNum type="alphaLcPeriod"/>
            <a:tabLst/>
          </a:pPr>
          <a:r>
            <a:rPr lang="en-US" sz="2300" dirty="0" err="1"/>
            <a:t>Kasus</a:t>
          </a:r>
          <a:r>
            <a:rPr lang="en-US" sz="2300" dirty="0"/>
            <a:t> </a:t>
          </a:r>
          <a:r>
            <a:rPr lang="en-US" sz="2300" dirty="0" err="1"/>
            <a:t>hukum</a:t>
          </a:r>
          <a:r>
            <a:rPr lang="en-US" sz="2300" dirty="0"/>
            <a:t> - HITAM</a:t>
          </a:r>
        </a:p>
      </dgm:t>
    </dgm:pt>
    <dgm:pt modelId="{B73B2D84-23B1-8A42-AD43-7BCCED64C219}" type="parTrans" cxnId="{1FC798BD-4B85-3C4C-AF48-B033F73EDC3D}">
      <dgm:prSet/>
      <dgm:spPr/>
      <dgm:t>
        <a:bodyPr/>
        <a:lstStyle/>
        <a:p>
          <a:endParaRPr lang="en-US"/>
        </a:p>
      </dgm:t>
    </dgm:pt>
    <dgm:pt modelId="{F2D68958-D129-2449-B53B-4DE47341834D}" type="sibTrans" cxnId="{1FC798BD-4B85-3C4C-AF48-B033F73EDC3D}">
      <dgm:prSet/>
      <dgm:spPr/>
      <dgm:t>
        <a:bodyPr/>
        <a:lstStyle/>
        <a:p>
          <a:endParaRPr lang="en-US"/>
        </a:p>
      </dgm:t>
    </dgm:pt>
    <dgm:pt modelId="{D306C848-C6B3-834F-B461-2FC0F7E98A30}">
      <dgm:prSet phldrT="[Text]" custT="1"/>
      <dgm:spPr/>
      <dgm:t>
        <a:bodyPr/>
        <a:lstStyle/>
        <a:p>
          <a:pPr>
            <a:buFont typeface="+mj-lt"/>
            <a:buAutoNum type="alphaLcPeriod"/>
          </a:pPr>
          <a:endParaRPr lang="en-US" sz="2200" dirty="0"/>
        </a:p>
      </dgm:t>
    </dgm:pt>
    <dgm:pt modelId="{2C6FF445-42E2-0746-87B6-830E8D30E8BE}" type="parTrans" cxnId="{2FAEAC76-648A-4442-B892-F57AA732FE16}">
      <dgm:prSet/>
      <dgm:spPr/>
      <dgm:t>
        <a:bodyPr/>
        <a:lstStyle/>
        <a:p>
          <a:endParaRPr lang="en-US"/>
        </a:p>
      </dgm:t>
    </dgm:pt>
    <dgm:pt modelId="{959AC19A-9798-5D42-B8C3-05BBDB33F4DB}" type="sibTrans" cxnId="{2FAEAC76-648A-4442-B892-F57AA732FE16}">
      <dgm:prSet/>
      <dgm:spPr/>
      <dgm:t>
        <a:bodyPr/>
        <a:lstStyle/>
        <a:p>
          <a:endParaRPr lang="en-US"/>
        </a:p>
      </dgm:t>
    </dgm:pt>
    <dgm:pt modelId="{97CBFFD6-507A-FB48-A623-05314A518392}">
      <dgm:prSet phldrT="[Text]" custT="1"/>
      <dgm:spPr/>
      <dgm:t>
        <a:bodyPr/>
        <a:lstStyle/>
        <a:p>
          <a:pPr>
            <a:buFont typeface="+mj-lt"/>
            <a:buAutoNum type="alphaLcPeriod"/>
          </a:pPr>
          <a:endParaRPr lang="en-US" sz="2200" dirty="0"/>
        </a:p>
      </dgm:t>
    </dgm:pt>
    <dgm:pt modelId="{2AA256B4-8ECB-7B48-A2BC-CAFDE824B52C}" type="parTrans" cxnId="{47CB29FC-582C-7C40-BB86-AC6E257E0B16}">
      <dgm:prSet/>
      <dgm:spPr/>
      <dgm:t>
        <a:bodyPr/>
        <a:lstStyle/>
        <a:p>
          <a:endParaRPr lang="en-US"/>
        </a:p>
      </dgm:t>
    </dgm:pt>
    <dgm:pt modelId="{85DBFE56-18F8-E44D-925B-B0224EDB0DE4}" type="sibTrans" cxnId="{47CB29FC-582C-7C40-BB86-AC6E257E0B16}">
      <dgm:prSet/>
      <dgm:spPr/>
      <dgm:t>
        <a:bodyPr/>
        <a:lstStyle/>
        <a:p>
          <a:endParaRPr lang="en-US"/>
        </a:p>
      </dgm:t>
    </dgm:pt>
    <dgm:pt modelId="{DB6EDFFA-EF3C-F149-8467-8E351DA6E71B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2200" dirty="0" err="1"/>
            <a:t>Arahan</a:t>
          </a:r>
          <a:r>
            <a:rPr lang="en-US" sz="2200" dirty="0"/>
            <a:t> dan </a:t>
          </a:r>
          <a:r>
            <a:rPr lang="en-US" sz="2200" dirty="0" err="1"/>
            <a:t>petunjuk</a:t>
          </a:r>
          <a:r>
            <a:rPr lang="en-US" sz="2200" dirty="0"/>
            <a:t> proses </a:t>
          </a:r>
          <a:r>
            <a:rPr lang="en-US" sz="2200" dirty="0" err="1"/>
            <a:t>penegakan</a:t>
          </a:r>
          <a:r>
            <a:rPr lang="en-US" sz="2200" dirty="0"/>
            <a:t> </a:t>
          </a:r>
          <a:r>
            <a:rPr lang="en-US" sz="2200" dirty="0" err="1"/>
            <a:t>hukum</a:t>
          </a:r>
          <a:endParaRPr lang="en-US" sz="2200" dirty="0"/>
        </a:p>
      </dgm:t>
    </dgm:pt>
    <dgm:pt modelId="{52423774-5D0A-814C-94DB-927FDA3DDB51}" type="parTrans" cxnId="{4189EA65-EF01-4F49-AD05-A7965339E70F}">
      <dgm:prSet/>
      <dgm:spPr/>
      <dgm:t>
        <a:bodyPr/>
        <a:lstStyle/>
        <a:p>
          <a:endParaRPr lang="en-US"/>
        </a:p>
      </dgm:t>
    </dgm:pt>
    <dgm:pt modelId="{0BAFB34F-71E2-6A49-A787-5C0DE3C4C164}" type="sibTrans" cxnId="{4189EA65-EF01-4F49-AD05-A7965339E70F}">
      <dgm:prSet/>
      <dgm:spPr/>
      <dgm:t>
        <a:bodyPr/>
        <a:lstStyle/>
        <a:p>
          <a:endParaRPr lang="en-US"/>
        </a:p>
      </dgm:t>
    </dgm:pt>
    <dgm:pt modelId="{ACEC6D10-9173-DC44-8312-E56679BAF52D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2200" dirty="0"/>
            <a:t>IDI </a:t>
          </a:r>
          <a:r>
            <a:rPr lang="en-US" sz="2200" dirty="0" err="1"/>
            <a:t>menyiapkan</a:t>
          </a:r>
          <a:r>
            <a:rPr lang="en-US" sz="2200" dirty="0"/>
            <a:t> </a:t>
          </a:r>
          <a:r>
            <a:rPr lang="en-US" sz="2200" dirty="0" err="1"/>
            <a:t>saksi</a:t>
          </a:r>
          <a:r>
            <a:rPr lang="en-US" sz="2200" dirty="0"/>
            <a:t> </a:t>
          </a:r>
          <a:r>
            <a:rPr lang="en-US" sz="2200" dirty="0" err="1"/>
            <a:t>setara</a:t>
          </a:r>
          <a:endParaRPr lang="en-US" sz="2200" dirty="0"/>
        </a:p>
      </dgm:t>
    </dgm:pt>
    <dgm:pt modelId="{055B54A8-E09F-924B-A408-6801F71FE295}" type="parTrans" cxnId="{4C19ABA3-B2A0-C440-816C-E8DA6911AB50}">
      <dgm:prSet/>
      <dgm:spPr/>
      <dgm:t>
        <a:bodyPr/>
        <a:lstStyle/>
        <a:p>
          <a:endParaRPr lang="en-US"/>
        </a:p>
      </dgm:t>
    </dgm:pt>
    <dgm:pt modelId="{5C5A2AE6-0A0C-7740-979B-C5EE5ECE0A68}" type="sibTrans" cxnId="{4C19ABA3-B2A0-C440-816C-E8DA6911AB50}">
      <dgm:prSet/>
      <dgm:spPr/>
      <dgm:t>
        <a:bodyPr/>
        <a:lstStyle/>
        <a:p>
          <a:endParaRPr lang="en-US"/>
        </a:p>
      </dgm:t>
    </dgm:pt>
    <dgm:pt modelId="{676B29BB-6E0A-BE4F-88BF-DE290DB2BE3F}">
      <dgm:prSet phldrT="[Text]" custT="1"/>
      <dgm:spPr/>
      <dgm:t>
        <a:bodyPr/>
        <a:lstStyle/>
        <a:p>
          <a:pPr>
            <a:buFont typeface="+mj-lt"/>
            <a:buAutoNum type="alphaLcPeriod"/>
          </a:pPr>
          <a:endParaRPr lang="en-US" sz="2200" dirty="0"/>
        </a:p>
      </dgm:t>
    </dgm:pt>
    <dgm:pt modelId="{2DC9BDDC-7CE4-BD40-8214-BA25FA17BCA1}" type="parTrans" cxnId="{BDCD29E3-6D47-B44E-BB73-F3FC5D1D5C7C}">
      <dgm:prSet/>
      <dgm:spPr/>
      <dgm:t>
        <a:bodyPr/>
        <a:lstStyle/>
        <a:p>
          <a:endParaRPr lang="en-US"/>
        </a:p>
      </dgm:t>
    </dgm:pt>
    <dgm:pt modelId="{4896EFE4-97B8-F344-9776-8D7A242481ED}" type="sibTrans" cxnId="{BDCD29E3-6D47-B44E-BB73-F3FC5D1D5C7C}">
      <dgm:prSet/>
      <dgm:spPr/>
      <dgm:t>
        <a:bodyPr/>
        <a:lstStyle/>
        <a:p>
          <a:endParaRPr lang="en-US"/>
        </a:p>
      </dgm:t>
    </dgm:pt>
    <dgm:pt modelId="{99042120-A294-B54A-AE18-5260FC5BAD81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2200" dirty="0" err="1"/>
            <a:t>Kasus</a:t>
          </a:r>
          <a:r>
            <a:rPr lang="en-US" sz="2200" dirty="0"/>
            <a:t> </a:t>
          </a:r>
          <a:r>
            <a:rPr lang="en-US" sz="2200" dirty="0" err="1"/>
            <a:t>ditangani</a:t>
          </a:r>
          <a:r>
            <a:rPr lang="en-US" sz="2200" dirty="0"/>
            <a:t> </a:t>
          </a:r>
          <a:r>
            <a:rPr lang="en-US" sz="2200" dirty="0" err="1"/>
            <a:t>pengadilan</a:t>
          </a:r>
          <a:endParaRPr lang="en-US" sz="2200" dirty="0"/>
        </a:p>
      </dgm:t>
    </dgm:pt>
    <dgm:pt modelId="{0B906778-B21B-8B45-B0DE-A798B98345EF}" type="parTrans" cxnId="{08BB273D-D73A-E443-A12A-A6B0181022E7}">
      <dgm:prSet/>
      <dgm:spPr/>
      <dgm:t>
        <a:bodyPr/>
        <a:lstStyle/>
        <a:p>
          <a:endParaRPr lang="en-US"/>
        </a:p>
      </dgm:t>
    </dgm:pt>
    <dgm:pt modelId="{07AA17CC-2DF5-4C45-BF09-71882BA35513}" type="sibTrans" cxnId="{08BB273D-D73A-E443-A12A-A6B0181022E7}">
      <dgm:prSet/>
      <dgm:spPr/>
      <dgm:t>
        <a:bodyPr/>
        <a:lstStyle/>
        <a:p>
          <a:endParaRPr lang="en-US"/>
        </a:p>
      </dgm:t>
    </dgm:pt>
    <dgm:pt modelId="{8F99CC75-84E0-5F46-BD37-16F1460DFBDB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2200" dirty="0"/>
            <a:t>BHP2A </a:t>
          </a:r>
          <a:r>
            <a:rPr lang="en-US" sz="2200" dirty="0" err="1"/>
            <a:t>bersama</a:t>
          </a:r>
          <a:r>
            <a:rPr lang="en-US" sz="2200" dirty="0"/>
            <a:t> PH yang </a:t>
          </a:r>
          <a:r>
            <a:rPr lang="en-US" sz="2200" dirty="0" err="1"/>
            <a:t>memahami</a:t>
          </a:r>
          <a:r>
            <a:rPr lang="en-US" sz="2200" dirty="0"/>
            <a:t> </a:t>
          </a:r>
          <a:r>
            <a:rPr lang="en-US" sz="2200" dirty="0" err="1"/>
            <a:t>hukum</a:t>
          </a:r>
          <a:r>
            <a:rPr lang="en-US" sz="2200" dirty="0"/>
            <a:t> </a:t>
          </a:r>
          <a:r>
            <a:rPr lang="en-US" sz="2200" dirty="0" err="1"/>
            <a:t>kesehatan</a:t>
          </a:r>
          <a:r>
            <a:rPr lang="en-US" sz="2200" dirty="0"/>
            <a:t>/</a:t>
          </a:r>
          <a:r>
            <a:rPr lang="en-US" sz="2200" dirty="0" err="1"/>
            <a:t>kedokteran</a:t>
          </a:r>
          <a:r>
            <a:rPr lang="en-US" sz="2200" dirty="0"/>
            <a:t> (</a:t>
          </a:r>
          <a:r>
            <a:rPr lang="en-US" sz="2200" dirty="0" err="1"/>
            <a:t>diutamakan</a:t>
          </a:r>
          <a:r>
            <a:rPr lang="en-US" sz="2200" dirty="0"/>
            <a:t> yang </a:t>
          </a:r>
          <a:r>
            <a:rPr lang="en-US" sz="2200" dirty="0" err="1"/>
            <a:t>bekerja</a:t>
          </a:r>
          <a:r>
            <a:rPr lang="en-US" sz="2200" dirty="0"/>
            <a:t> </a:t>
          </a:r>
          <a:r>
            <a:rPr lang="en-US" sz="2200" dirty="0" err="1"/>
            <a:t>sama</a:t>
          </a:r>
          <a:r>
            <a:rPr lang="en-US" sz="2200" dirty="0"/>
            <a:t> </a:t>
          </a:r>
          <a:r>
            <a:rPr lang="en-US" sz="2200" dirty="0" err="1"/>
            <a:t>dengan</a:t>
          </a:r>
          <a:r>
            <a:rPr lang="en-US" sz="2200" dirty="0"/>
            <a:t> IDI)</a:t>
          </a:r>
        </a:p>
      </dgm:t>
    </dgm:pt>
    <dgm:pt modelId="{BC405245-8FDB-ED4C-A292-134E995AB19F}" type="parTrans" cxnId="{7D15A78B-3E3A-134B-97BD-BF04E2CC4D9A}">
      <dgm:prSet/>
      <dgm:spPr/>
      <dgm:t>
        <a:bodyPr/>
        <a:lstStyle/>
        <a:p>
          <a:endParaRPr lang="en-US"/>
        </a:p>
      </dgm:t>
    </dgm:pt>
    <dgm:pt modelId="{3BE9CED2-77C8-B645-BF7C-DE8C07F7F86D}" type="sibTrans" cxnId="{7D15A78B-3E3A-134B-97BD-BF04E2CC4D9A}">
      <dgm:prSet/>
      <dgm:spPr/>
      <dgm:t>
        <a:bodyPr/>
        <a:lstStyle/>
        <a:p>
          <a:endParaRPr lang="en-US"/>
        </a:p>
      </dgm:t>
    </dgm:pt>
    <dgm:pt modelId="{DE601D3A-F994-B046-9ECE-58A254DB856D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2200" dirty="0" err="1"/>
            <a:t>Pendampingan</a:t>
          </a:r>
          <a:r>
            <a:rPr lang="en-US" sz="2200" dirty="0"/>
            <a:t> dan </a:t>
          </a:r>
          <a:r>
            <a:rPr lang="en-US" sz="2200" dirty="0" err="1"/>
            <a:t>pembelaan</a:t>
          </a:r>
          <a:r>
            <a:rPr lang="en-US" sz="2200" dirty="0"/>
            <a:t> </a:t>
          </a:r>
          <a:r>
            <a:rPr lang="en-US" sz="2200" dirty="0" err="1"/>
            <a:t>sampai</a:t>
          </a:r>
          <a:r>
            <a:rPr lang="en-US" sz="2200" dirty="0"/>
            <a:t> </a:t>
          </a:r>
          <a:r>
            <a:rPr lang="en-US" sz="2200" dirty="0" err="1"/>
            <a:t>selesai</a:t>
          </a:r>
          <a:r>
            <a:rPr lang="en-US" sz="2200" dirty="0"/>
            <a:t> </a:t>
          </a:r>
          <a:r>
            <a:rPr lang="en-US" sz="2200" dirty="0" err="1"/>
            <a:t>kasus</a:t>
          </a:r>
          <a:r>
            <a:rPr lang="en-US" sz="2200" dirty="0"/>
            <a:t>/</a:t>
          </a:r>
          <a:r>
            <a:rPr lang="en-US" sz="2200" dirty="0" err="1"/>
            <a:t>masalah</a:t>
          </a:r>
          <a:endParaRPr lang="en-US" sz="2200" dirty="0"/>
        </a:p>
      </dgm:t>
    </dgm:pt>
    <dgm:pt modelId="{C41BE941-BFF9-554F-8369-8E506D918DF2}" type="parTrans" cxnId="{113312CB-868E-4D44-BC5B-763D72CE5B1D}">
      <dgm:prSet/>
      <dgm:spPr/>
      <dgm:t>
        <a:bodyPr/>
        <a:lstStyle/>
        <a:p>
          <a:endParaRPr lang="en-US"/>
        </a:p>
      </dgm:t>
    </dgm:pt>
    <dgm:pt modelId="{E39C126C-1AB7-7742-B913-08423C62D334}" type="sibTrans" cxnId="{113312CB-868E-4D44-BC5B-763D72CE5B1D}">
      <dgm:prSet/>
      <dgm:spPr/>
      <dgm:t>
        <a:bodyPr/>
        <a:lstStyle/>
        <a:p>
          <a:endParaRPr lang="en-US"/>
        </a:p>
      </dgm:t>
    </dgm:pt>
    <dgm:pt modelId="{44909C1D-21B1-D246-92D3-2C275F07FDD7}" type="pres">
      <dgm:prSet presAssocID="{5B97EB2A-485E-3D4D-8B07-6775B972F49E}" presName="Name0" presStyleCnt="0">
        <dgm:presLayoutVars>
          <dgm:dir/>
          <dgm:animLvl val="lvl"/>
          <dgm:resizeHandles val="exact"/>
        </dgm:presLayoutVars>
      </dgm:prSet>
      <dgm:spPr/>
    </dgm:pt>
    <dgm:pt modelId="{A209AE79-0A58-2044-B2F8-6D24697F22A3}" type="pres">
      <dgm:prSet presAssocID="{1FCEE8F9-4363-B043-B139-608749299965}" presName="composite" presStyleCnt="0"/>
      <dgm:spPr/>
    </dgm:pt>
    <dgm:pt modelId="{FA68B68C-D969-DA40-AC7B-920509EFB94B}" type="pres">
      <dgm:prSet presAssocID="{1FCEE8F9-4363-B043-B139-60874929996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6B82EA9-1A0F-B54B-87AC-BDD6E048F935}" type="pres">
      <dgm:prSet presAssocID="{1FCEE8F9-4363-B043-B139-608749299965}" presName="desTx" presStyleLbl="alignAccFollowNode1" presStyleIdx="0" presStyleCnt="3">
        <dgm:presLayoutVars>
          <dgm:bulletEnabled val="1"/>
        </dgm:presLayoutVars>
      </dgm:prSet>
      <dgm:spPr/>
    </dgm:pt>
    <dgm:pt modelId="{A2A59E4B-9CFF-9E4B-8CEB-002C53689E25}" type="pres">
      <dgm:prSet presAssocID="{514CF296-8ACC-F542-BA82-1B97942984F4}" presName="space" presStyleCnt="0"/>
      <dgm:spPr/>
    </dgm:pt>
    <dgm:pt modelId="{D04A3A04-B671-564B-B436-33F0AD0E43C1}" type="pres">
      <dgm:prSet presAssocID="{6216C2B4-E5B0-8A4F-9738-DEFC1D863C40}" presName="composite" presStyleCnt="0"/>
      <dgm:spPr/>
    </dgm:pt>
    <dgm:pt modelId="{16F201E9-408A-D947-99B4-AB984B8C2310}" type="pres">
      <dgm:prSet presAssocID="{6216C2B4-E5B0-8A4F-9738-DEFC1D863C4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CD525329-1C6D-7E4B-A394-9A44692DCCE2}" type="pres">
      <dgm:prSet presAssocID="{6216C2B4-E5B0-8A4F-9738-DEFC1D863C40}" presName="desTx" presStyleLbl="alignAccFollowNode1" presStyleIdx="1" presStyleCnt="3" custScaleY="100000">
        <dgm:presLayoutVars>
          <dgm:bulletEnabled val="1"/>
        </dgm:presLayoutVars>
      </dgm:prSet>
      <dgm:spPr/>
    </dgm:pt>
    <dgm:pt modelId="{DC327B84-CEAB-5D4D-B1EC-E2EF33866B56}" type="pres">
      <dgm:prSet presAssocID="{D4DF2059-DA41-634D-B7CC-BCD3DD7AC34C}" presName="space" presStyleCnt="0"/>
      <dgm:spPr/>
    </dgm:pt>
    <dgm:pt modelId="{9F47B877-3426-AC43-A389-FC4CED84CBCA}" type="pres">
      <dgm:prSet presAssocID="{01A2D14D-DDD3-2E45-B0B0-A3D3A8D5609A}" presName="composite" presStyleCnt="0"/>
      <dgm:spPr/>
    </dgm:pt>
    <dgm:pt modelId="{8782CE6E-5BF1-714D-BD95-3CFB7806BBE5}" type="pres">
      <dgm:prSet presAssocID="{01A2D14D-DDD3-2E45-B0B0-A3D3A8D5609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73C3584-6EEB-7647-89A0-9E290ADC496C}" type="pres">
      <dgm:prSet presAssocID="{01A2D14D-DDD3-2E45-B0B0-A3D3A8D5609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92FCC01-B19A-BA42-BF63-DF7CE5CE6D0E}" srcId="{1FCEE8F9-4363-B043-B139-608749299965}" destId="{E9A1CB33-0828-E849-A20B-AFA4A32EB3E1}" srcOrd="0" destOrd="0" parTransId="{14087331-F4DD-584A-9062-2803FD41F91E}" sibTransId="{350810DA-9768-B241-B67F-0015FC6D6038}"/>
    <dgm:cxn modelId="{97FB1905-3518-454B-9A10-BA48A4B5F6C3}" srcId="{6216C2B4-E5B0-8A4F-9738-DEFC1D863C40}" destId="{A4B2BE07-5AEB-704B-8DA9-5712E2A7EC7D}" srcOrd="1" destOrd="0" parTransId="{29CC5B2F-B6CA-A44C-9C9B-A370666F5928}" sibTransId="{AE72B098-CBC7-634C-B13B-A0717F5FF70F}"/>
    <dgm:cxn modelId="{42FBA106-8DF2-CB4C-9E84-229697094FE7}" type="presOf" srcId="{8F99CC75-84E0-5F46-BD37-16F1460DFBDB}" destId="{873C3584-6EEB-7647-89A0-9E290ADC496C}" srcOrd="0" destOrd="4" presId="urn:microsoft.com/office/officeart/2005/8/layout/hList1"/>
    <dgm:cxn modelId="{31191E0E-3E53-AF4A-905F-1A7BD86E4652}" type="presOf" srcId="{DB6EDFFA-EF3C-F149-8467-8E351DA6E71B}" destId="{873C3584-6EEB-7647-89A0-9E290ADC496C}" srcOrd="0" destOrd="1" presId="urn:microsoft.com/office/officeart/2005/8/layout/hList1"/>
    <dgm:cxn modelId="{50C19D10-26C3-D143-BBAF-09C7DD73BEB3}" srcId="{6216C2B4-E5B0-8A4F-9738-DEFC1D863C40}" destId="{112CCFCC-4725-764F-BA10-757A62C84C74}" srcOrd="0" destOrd="0" parTransId="{724044D5-1818-6644-B994-DCF533EDDB8C}" sibTransId="{3CD8E8E3-1605-D048-ADB5-305C03DEE04D}"/>
    <dgm:cxn modelId="{5500C116-4643-B442-9BC4-441F64A30D9A}" type="presOf" srcId="{5B97EB2A-485E-3D4D-8B07-6775B972F49E}" destId="{44909C1D-21B1-D246-92D3-2C275F07FDD7}" srcOrd="0" destOrd="0" presId="urn:microsoft.com/office/officeart/2005/8/layout/hList1"/>
    <dgm:cxn modelId="{58429E1B-4D0C-2E40-89B6-25AAF83E21CA}" srcId="{6216C2B4-E5B0-8A4F-9738-DEFC1D863C40}" destId="{DD5CE919-8905-2444-AC05-A9102637D349}" srcOrd="2" destOrd="0" parTransId="{CF7B727C-F922-4047-8A2A-D698634128A5}" sibTransId="{AC51842E-4690-1046-B4A4-11D124FFE34A}"/>
    <dgm:cxn modelId="{12570F20-BAF8-7648-8C7B-C0FAECAC7BF9}" type="presOf" srcId="{676B29BB-6E0A-BE4F-88BF-DE290DB2BE3F}" destId="{873C3584-6EEB-7647-89A0-9E290ADC496C}" srcOrd="0" destOrd="6" presId="urn:microsoft.com/office/officeart/2005/8/layout/hList1"/>
    <dgm:cxn modelId="{2B7B7825-F301-5649-8894-7B692A6A160F}" type="presOf" srcId="{DD5CE919-8905-2444-AC05-A9102637D349}" destId="{CD525329-1C6D-7E4B-A394-9A44692DCCE2}" srcOrd="0" destOrd="2" presId="urn:microsoft.com/office/officeart/2005/8/layout/hList1"/>
    <dgm:cxn modelId="{B4467E28-BD0A-C047-8EC8-4D7644C70577}" srcId="{5B97EB2A-485E-3D4D-8B07-6775B972F49E}" destId="{01A2D14D-DDD3-2E45-B0B0-A3D3A8D5609A}" srcOrd="2" destOrd="0" parTransId="{9F6DD056-1B8D-A141-B23B-C90AC5B13920}" sibTransId="{307F6BB2-BE23-1D48-8386-8B7BA34CFDBE}"/>
    <dgm:cxn modelId="{2AD8F532-6009-014C-8C4E-46DEE454298C}" type="presOf" srcId="{6216C2B4-E5B0-8A4F-9738-DEFC1D863C40}" destId="{16F201E9-408A-D947-99B4-AB984B8C2310}" srcOrd="0" destOrd="0" presId="urn:microsoft.com/office/officeart/2005/8/layout/hList1"/>
    <dgm:cxn modelId="{94D2B638-0383-3142-9703-907849B83A00}" type="presOf" srcId="{97CBFFD6-507A-FB48-A623-05314A518392}" destId="{873C3584-6EEB-7647-89A0-9E290ADC496C}" srcOrd="0" destOrd="7" presId="urn:microsoft.com/office/officeart/2005/8/layout/hList1"/>
    <dgm:cxn modelId="{08BB273D-D73A-E443-A12A-A6B0181022E7}" srcId="{01A2D14D-DDD3-2E45-B0B0-A3D3A8D5609A}" destId="{99042120-A294-B54A-AE18-5260FC5BAD81}" srcOrd="3" destOrd="0" parTransId="{0B906778-B21B-8B45-B0DE-A798B98345EF}" sibTransId="{07AA17CC-2DF5-4C45-BF09-71882BA35513}"/>
    <dgm:cxn modelId="{E257323D-11C1-B241-8C77-B88EFA92EEF5}" type="presOf" srcId="{ACEC6D10-9173-DC44-8312-E56679BAF52D}" destId="{873C3584-6EEB-7647-89A0-9E290ADC496C}" srcOrd="0" destOrd="2" presId="urn:microsoft.com/office/officeart/2005/8/layout/hList1"/>
    <dgm:cxn modelId="{63187546-D291-9649-A251-9A53873CECB4}" type="presOf" srcId="{A4B2BE07-5AEB-704B-8DA9-5712E2A7EC7D}" destId="{CD525329-1C6D-7E4B-A394-9A44692DCCE2}" srcOrd="0" destOrd="1" presId="urn:microsoft.com/office/officeart/2005/8/layout/hList1"/>
    <dgm:cxn modelId="{6EAA3050-2F99-EE4B-B4A1-58A6B5E39FE9}" type="presOf" srcId="{E9A1CB33-0828-E849-A20B-AFA4A32EB3E1}" destId="{06B82EA9-1A0F-B54B-87AC-BDD6E048F935}" srcOrd="0" destOrd="0" presId="urn:microsoft.com/office/officeart/2005/8/layout/hList1"/>
    <dgm:cxn modelId="{69F10A55-F0CC-8C47-9552-2BA44D340C95}" type="presOf" srcId="{5AED550C-4A56-D845-A459-F715A5013AF6}" destId="{06B82EA9-1A0F-B54B-87AC-BDD6E048F935}" srcOrd="0" destOrd="1" presId="urn:microsoft.com/office/officeart/2005/8/layout/hList1"/>
    <dgm:cxn modelId="{11CD235B-8359-224E-BC0C-7099B3A7929A}" srcId="{5B97EB2A-485E-3D4D-8B07-6775B972F49E}" destId="{6216C2B4-E5B0-8A4F-9738-DEFC1D863C40}" srcOrd="1" destOrd="0" parTransId="{44BEE9EC-76DC-474F-8228-6CEB43B3A77D}" sibTransId="{D4DF2059-DA41-634D-B7CC-BCD3DD7AC34C}"/>
    <dgm:cxn modelId="{0A964964-57A9-7348-8D85-DCAA1D5C0C51}" type="presOf" srcId="{01A2D14D-DDD3-2E45-B0B0-A3D3A8D5609A}" destId="{8782CE6E-5BF1-714D-BD95-3CFB7806BBE5}" srcOrd="0" destOrd="0" presId="urn:microsoft.com/office/officeart/2005/8/layout/hList1"/>
    <dgm:cxn modelId="{4189EA65-EF01-4F49-AD05-A7965339E70F}" srcId="{01A2D14D-DDD3-2E45-B0B0-A3D3A8D5609A}" destId="{DB6EDFFA-EF3C-F149-8467-8E351DA6E71B}" srcOrd="1" destOrd="0" parTransId="{52423774-5D0A-814C-94DB-927FDA3DDB51}" sibTransId="{0BAFB34F-71E2-6A49-A787-5C0DE3C4C164}"/>
    <dgm:cxn modelId="{9B448372-104A-3449-B55A-E7355F15DF84}" type="presOf" srcId="{A7DFA185-D104-ED4E-B6FA-D753007EAB12}" destId="{873C3584-6EEB-7647-89A0-9E290ADC496C}" srcOrd="0" destOrd="0" presId="urn:microsoft.com/office/officeart/2005/8/layout/hList1"/>
    <dgm:cxn modelId="{2FAEAC76-648A-4442-B892-F57AA732FE16}" srcId="{01A2D14D-DDD3-2E45-B0B0-A3D3A8D5609A}" destId="{D306C848-C6B3-834F-B461-2FC0F7E98A30}" srcOrd="8" destOrd="0" parTransId="{2C6FF445-42E2-0746-87B6-830E8D30E8BE}" sibTransId="{959AC19A-9798-5D42-B8C3-05BBDB33F4DB}"/>
    <dgm:cxn modelId="{E9928F85-3576-874A-AEEA-62501E241E3C}" type="presOf" srcId="{D306C848-C6B3-834F-B461-2FC0F7E98A30}" destId="{873C3584-6EEB-7647-89A0-9E290ADC496C}" srcOrd="0" destOrd="8" presId="urn:microsoft.com/office/officeart/2005/8/layout/hList1"/>
    <dgm:cxn modelId="{7D15A78B-3E3A-134B-97BD-BF04E2CC4D9A}" srcId="{01A2D14D-DDD3-2E45-B0B0-A3D3A8D5609A}" destId="{8F99CC75-84E0-5F46-BD37-16F1460DFBDB}" srcOrd="4" destOrd="0" parTransId="{BC405245-8FDB-ED4C-A292-134E995AB19F}" sibTransId="{3BE9CED2-77C8-B645-BF7C-DE8C07F7F86D}"/>
    <dgm:cxn modelId="{0F8438A1-AEC1-7F4E-A632-048F87C8E3CC}" type="presOf" srcId="{1FCEE8F9-4363-B043-B139-608749299965}" destId="{FA68B68C-D969-DA40-AC7B-920509EFB94B}" srcOrd="0" destOrd="0" presId="urn:microsoft.com/office/officeart/2005/8/layout/hList1"/>
    <dgm:cxn modelId="{4C19ABA3-B2A0-C440-816C-E8DA6911AB50}" srcId="{01A2D14D-DDD3-2E45-B0B0-A3D3A8D5609A}" destId="{ACEC6D10-9173-DC44-8312-E56679BAF52D}" srcOrd="2" destOrd="0" parTransId="{055B54A8-E09F-924B-A408-6801F71FE295}" sibTransId="{5C5A2AE6-0A0C-7740-979B-C5EE5ECE0A68}"/>
    <dgm:cxn modelId="{114E26B8-175A-9643-89E9-320F625A32E8}" srcId="{5B97EB2A-485E-3D4D-8B07-6775B972F49E}" destId="{1FCEE8F9-4363-B043-B139-608749299965}" srcOrd="0" destOrd="0" parTransId="{38992E5D-9E35-4741-84DA-6C6C9700C5D4}" sibTransId="{514CF296-8ACC-F542-BA82-1B97942984F4}"/>
    <dgm:cxn modelId="{1FC798BD-4B85-3C4C-AF48-B033F73EDC3D}" srcId="{6216C2B4-E5B0-8A4F-9738-DEFC1D863C40}" destId="{A98257AD-20A3-B848-A9B9-CA528D5014B7}" srcOrd="3" destOrd="0" parTransId="{B73B2D84-23B1-8A42-AD43-7BCCED64C219}" sibTransId="{F2D68958-D129-2449-B53B-4DE47341834D}"/>
    <dgm:cxn modelId="{113312CB-868E-4D44-BC5B-763D72CE5B1D}" srcId="{01A2D14D-DDD3-2E45-B0B0-A3D3A8D5609A}" destId="{DE601D3A-F994-B046-9ECE-58A254DB856D}" srcOrd="5" destOrd="0" parTransId="{C41BE941-BFF9-554F-8369-8E506D918DF2}" sibTransId="{E39C126C-1AB7-7742-B913-08423C62D334}"/>
    <dgm:cxn modelId="{5C3BCCCB-1CF7-7C42-B418-F3CB779C788F}" srcId="{01A2D14D-DDD3-2E45-B0B0-A3D3A8D5609A}" destId="{A7DFA185-D104-ED4E-B6FA-D753007EAB12}" srcOrd="0" destOrd="0" parTransId="{09AB1707-78C0-BA45-896D-44399CF1A73F}" sibTransId="{4B04DDCC-D152-2542-B1E5-E199D5271715}"/>
    <dgm:cxn modelId="{261BF5CF-1C59-4641-B81E-A6E134B47A06}" type="presOf" srcId="{99042120-A294-B54A-AE18-5260FC5BAD81}" destId="{873C3584-6EEB-7647-89A0-9E290ADC496C}" srcOrd="0" destOrd="3" presId="urn:microsoft.com/office/officeart/2005/8/layout/hList1"/>
    <dgm:cxn modelId="{084113E0-C8F5-C64E-909F-31EE556B440A}" srcId="{1FCEE8F9-4363-B043-B139-608749299965}" destId="{5AED550C-4A56-D845-A459-F715A5013AF6}" srcOrd="1" destOrd="0" parTransId="{96FCCCE4-BB22-FE44-8671-074324AC8E8C}" sibTransId="{9E77094E-C02B-F94A-9CF7-F819D4BE9812}"/>
    <dgm:cxn modelId="{C84748E1-0237-B64D-A741-B4CA17AFD568}" type="presOf" srcId="{A98257AD-20A3-B848-A9B9-CA528D5014B7}" destId="{CD525329-1C6D-7E4B-A394-9A44692DCCE2}" srcOrd="0" destOrd="3" presId="urn:microsoft.com/office/officeart/2005/8/layout/hList1"/>
    <dgm:cxn modelId="{B639D5E1-2A97-0940-9964-D42C589A82B4}" type="presOf" srcId="{DE601D3A-F994-B046-9ECE-58A254DB856D}" destId="{873C3584-6EEB-7647-89A0-9E290ADC496C}" srcOrd="0" destOrd="5" presId="urn:microsoft.com/office/officeart/2005/8/layout/hList1"/>
    <dgm:cxn modelId="{BDCD29E3-6D47-B44E-BB73-F3FC5D1D5C7C}" srcId="{01A2D14D-DDD3-2E45-B0B0-A3D3A8D5609A}" destId="{676B29BB-6E0A-BE4F-88BF-DE290DB2BE3F}" srcOrd="6" destOrd="0" parTransId="{2DC9BDDC-7CE4-BD40-8214-BA25FA17BCA1}" sibTransId="{4896EFE4-97B8-F344-9776-8D7A242481ED}"/>
    <dgm:cxn modelId="{47CB29FC-582C-7C40-BB86-AC6E257E0B16}" srcId="{01A2D14D-DDD3-2E45-B0B0-A3D3A8D5609A}" destId="{97CBFFD6-507A-FB48-A623-05314A518392}" srcOrd="7" destOrd="0" parTransId="{2AA256B4-8ECB-7B48-A2BC-CAFDE824B52C}" sibTransId="{85DBFE56-18F8-E44D-925B-B0224EDB0DE4}"/>
    <dgm:cxn modelId="{4638B1FF-ED29-1E4A-A941-8B322CC409C4}" type="presOf" srcId="{112CCFCC-4725-764F-BA10-757A62C84C74}" destId="{CD525329-1C6D-7E4B-A394-9A44692DCCE2}" srcOrd="0" destOrd="0" presId="urn:microsoft.com/office/officeart/2005/8/layout/hList1"/>
    <dgm:cxn modelId="{C56600CA-0478-D448-90AD-70F62F58B3FE}" type="presParOf" srcId="{44909C1D-21B1-D246-92D3-2C275F07FDD7}" destId="{A209AE79-0A58-2044-B2F8-6D24697F22A3}" srcOrd="0" destOrd="0" presId="urn:microsoft.com/office/officeart/2005/8/layout/hList1"/>
    <dgm:cxn modelId="{8FB041D0-1B05-024D-8F0B-56C7C6BBE816}" type="presParOf" srcId="{A209AE79-0A58-2044-B2F8-6D24697F22A3}" destId="{FA68B68C-D969-DA40-AC7B-920509EFB94B}" srcOrd="0" destOrd="0" presId="urn:microsoft.com/office/officeart/2005/8/layout/hList1"/>
    <dgm:cxn modelId="{002EA9A0-44BC-064A-B431-EE8D704DE1FF}" type="presParOf" srcId="{A209AE79-0A58-2044-B2F8-6D24697F22A3}" destId="{06B82EA9-1A0F-B54B-87AC-BDD6E048F935}" srcOrd="1" destOrd="0" presId="urn:microsoft.com/office/officeart/2005/8/layout/hList1"/>
    <dgm:cxn modelId="{2CE171EA-7738-8D44-BC73-35414C20B5DB}" type="presParOf" srcId="{44909C1D-21B1-D246-92D3-2C275F07FDD7}" destId="{A2A59E4B-9CFF-9E4B-8CEB-002C53689E25}" srcOrd="1" destOrd="0" presId="urn:microsoft.com/office/officeart/2005/8/layout/hList1"/>
    <dgm:cxn modelId="{09E4C802-5D64-3D4F-AEE1-2905F01B2BB0}" type="presParOf" srcId="{44909C1D-21B1-D246-92D3-2C275F07FDD7}" destId="{D04A3A04-B671-564B-B436-33F0AD0E43C1}" srcOrd="2" destOrd="0" presId="urn:microsoft.com/office/officeart/2005/8/layout/hList1"/>
    <dgm:cxn modelId="{1C8B6289-F437-E54E-884B-55A7AB1FECB5}" type="presParOf" srcId="{D04A3A04-B671-564B-B436-33F0AD0E43C1}" destId="{16F201E9-408A-D947-99B4-AB984B8C2310}" srcOrd="0" destOrd="0" presId="urn:microsoft.com/office/officeart/2005/8/layout/hList1"/>
    <dgm:cxn modelId="{F77C1FDB-2DF8-DF4D-A056-F021F71E93AD}" type="presParOf" srcId="{D04A3A04-B671-564B-B436-33F0AD0E43C1}" destId="{CD525329-1C6D-7E4B-A394-9A44692DCCE2}" srcOrd="1" destOrd="0" presId="urn:microsoft.com/office/officeart/2005/8/layout/hList1"/>
    <dgm:cxn modelId="{7CE68102-2C13-6843-A024-0DFF38330F9F}" type="presParOf" srcId="{44909C1D-21B1-D246-92D3-2C275F07FDD7}" destId="{DC327B84-CEAB-5D4D-B1EC-E2EF33866B56}" srcOrd="3" destOrd="0" presId="urn:microsoft.com/office/officeart/2005/8/layout/hList1"/>
    <dgm:cxn modelId="{1186C11F-24F2-2140-8220-905B8B744B14}" type="presParOf" srcId="{44909C1D-21B1-D246-92D3-2C275F07FDD7}" destId="{9F47B877-3426-AC43-A389-FC4CED84CBCA}" srcOrd="4" destOrd="0" presId="urn:microsoft.com/office/officeart/2005/8/layout/hList1"/>
    <dgm:cxn modelId="{28C7BC32-0E6A-E049-AD5D-EC1D4294DFEC}" type="presParOf" srcId="{9F47B877-3426-AC43-A389-FC4CED84CBCA}" destId="{8782CE6E-5BF1-714D-BD95-3CFB7806BBE5}" srcOrd="0" destOrd="0" presId="urn:microsoft.com/office/officeart/2005/8/layout/hList1"/>
    <dgm:cxn modelId="{8D16D913-045A-2540-9DD7-AAAB1E0790EA}" type="presParOf" srcId="{9F47B877-3426-AC43-A389-FC4CED84CBCA}" destId="{873C3584-6EEB-7647-89A0-9E290ADC496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8B68C-D969-DA40-AC7B-920509EFB94B}">
      <dsp:nvSpPr>
        <dsp:cNvPr id="0" name=""/>
        <dsp:cNvSpPr/>
      </dsp:nvSpPr>
      <dsp:spPr>
        <a:xfrm>
          <a:off x="13283" y="0"/>
          <a:ext cx="3545295" cy="1015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Putih</a:t>
          </a:r>
          <a:endParaRPr lang="en-US" sz="4000" kern="1200" dirty="0"/>
        </a:p>
      </dsp:txBody>
      <dsp:txXfrm>
        <a:off x="13283" y="0"/>
        <a:ext cx="3545295" cy="1015628"/>
      </dsp:txXfrm>
    </dsp:sp>
    <dsp:sp modelId="{06B82EA9-1A0F-B54B-87AC-BDD6E048F935}">
      <dsp:nvSpPr>
        <dsp:cNvPr id="0" name=""/>
        <dsp:cNvSpPr/>
      </dsp:nvSpPr>
      <dsp:spPr>
        <a:xfrm>
          <a:off x="13283" y="1015628"/>
          <a:ext cx="3545295" cy="6459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/>
            <a:t>Tidak</a:t>
          </a:r>
          <a:r>
            <a:rPr lang="en-US" sz="3200" kern="1200" dirty="0"/>
            <a:t> </a:t>
          </a:r>
          <a:r>
            <a:rPr lang="en-US" sz="3200" kern="1200" dirty="0" err="1"/>
            <a:t>ada</a:t>
          </a:r>
          <a:r>
            <a:rPr lang="en-US" sz="3200" kern="1200" dirty="0"/>
            <a:t> </a:t>
          </a:r>
          <a:r>
            <a:rPr lang="en-US" sz="3200" kern="1200" dirty="0" err="1"/>
            <a:t>unsur</a:t>
          </a:r>
          <a:r>
            <a:rPr lang="en-US" sz="3200" kern="1200" dirty="0"/>
            <a:t> </a:t>
          </a:r>
          <a:r>
            <a:rPr lang="en-US" sz="3200" kern="1200" dirty="0" err="1"/>
            <a:t>etika</a:t>
          </a:r>
          <a:r>
            <a:rPr lang="en-US" sz="3200" kern="1200" dirty="0"/>
            <a:t>, </a:t>
          </a:r>
          <a:r>
            <a:rPr lang="en-US" sz="3200" kern="1200" dirty="0" err="1"/>
            <a:t>disiplin</a:t>
          </a:r>
          <a:r>
            <a:rPr lang="en-US" sz="3200" kern="1200" dirty="0"/>
            <a:t> dan </a:t>
          </a:r>
          <a:r>
            <a:rPr lang="en-US" sz="3200" kern="1200" dirty="0" err="1"/>
            <a:t>hukum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/>
            <a:t>Dilakukan</a:t>
          </a:r>
          <a:r>
            <a:rPr lang="en-US" sz="3200" kern="1200" dirty="0"/>
            <a:t> </a:t>
          </a:r>
          <a:r>
            <a:rPr lang="en-US" sz="3200" kern="1200" dirty="0" err="1"/>
            <a:t>pendampingan</a:t>
          </a:r>
          <a:r>
            <a:rPr lang="en-US" sz="3200" kern="1200" dirty="0"/>
            <a:t> dan </a:t>
          </a:r>
          <a:r>
            <a:rPr lang="en-US" sz="3200" kern="1200" dirty="0" err="1"/>
            <a:t>pembelaan</a:t>
          </a:r>
          <a:endParaRPr lang="en-US" sz="3200" kern="1200" dirty="0"/>
        </a:p>
      </dsp:txBody>
      <dsp:txXfrm>
        <a:off x="13283" y="1015628"/>
        <a:ext cx="3545295" cy="6459175"/>
      </dsp:txXfrm>
    </dsp:sp>
    <dsp:sp modelId="{16F201E9-408A-D947-99B4-AB984B8C2310}">
      <dsp:nvSpPr>
        <dsp:cNvPr id="0" name=""/>
        <dsp:cNvSpPr/>
      </dsp:nvSpPr>
      <dsp:spPr>
        <a:xfrm>
          <a:off x="4054919" y="-226699"/>
          <a:ext cx="3548760" cy="1015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Abu-</a:t>
          </a:r>
          <a:r>
            <a:rPr lang="en-US" sz="2800" kern="1200" dirty="0" err="1"/>
            <a:t>abu</a:t>
          </a:r>
          <a:r>
            <a:rPr lang="en-US" sz="2800" kern="1200" dirty="0"/>
            <a:t> (</a:t>
          </a:r>
          <a:r>
            <a:rPr lang="en-US" sz="2800" kern="1200" dirty="0" err="1"/>
            <a:t>unsur</a:t>
          </a:r>
          <a:r>
            <a:rPr lang="en-US" sz="2800" kern="1200" dirty="0"/>
            <a:t> </a:t>
          </a:r>
          <a:r>
            <a:rPr lang="en-US" sz="2800" kern="1200" dirty="0" err="1"/>
            <a:t>kasus</a:t>
          </a:r>
          <a:r>
            <a:rPr lang="en-US" sz="2800" kern="1200" dirty="0"/>
            <a:t> </a:t>
          </a:r>
          <a:r>
            <a:rPr lang="en-US" sz="2800" kern="1200" dirty="0" err="1"/>
            <a:t>belum</a:t>
          </a:r>
          <a:r>
            <a:rPr lang="en-US" sz="2800" kern="1200" dirty="0"/>
            <a:t> </a:t>
          </a:r>
          <a:r>
            <a:rPr lang="en-US" sz="2800" kern="1200" dirty="0" err="1"/>
            <a:t>jelas</a:t>
          </a:r>
          <a:r>
            <a:rPr lang="en-US" sz="2800" kern="1200" dirty="0"/>
            <a:t>)</a:t>
          </a:r>
        </a:p>
      </dsp:txBody>
      <dsp:txXfrm>
        <a:off x="4054919" y="-226699"/>
        <a:ext cx="3548760" cy="1015628"/>
      </dsp:txXfrm>
    </dsp:sp>
    <dsp:sp modelId="{CD525329-1C6D-7E4B-A394-9A44692DCCE2}">
      <dsp:nvSpPr>
        <dsp:cNvPr id="0" name=""/>
        <dsp:cNvSpPr/>
      </dsp:nvSpPr>
      <dsp:spPr>
        <a:xfrm>
          <a:off x="4054919" y="788928"/>
          <a:ext cx="3548760" cy="69125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501650" lvl="1" indent="-45402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  <a:tabLst/>
          </a:pPr>
          <a:r>
            <a:rPr lang="en-US" sz="2300" kern="1200" dirty="0" err="1"/>
            <a:t>Dokter</a:t>
          </a:r>
          <a:r>
            <a:rPr lang="en-US" sz="2300" kern="1200" dirty="0"/>
            <a:t> </a:t>
          </a:r>
          <a:r>
            <a:rPr lang="en-US" sz="2300" kern="1200" dirty="0" err="1"/>
            <a:t>teradu</a:t>
          </a:r>
          <a:r>
            <a:rPr lang="en-US" sz="2300" kern="1200" dirty="0"/>
            <a:t>/</a:t>
          </a:r>
          <a:r>
            <a:rPr lang="en-US" sz="2300" kern="1200" dirty="0" err="1"/>
            <a:t>terlapor</a:t>
          </a:r>
          <a:r>
            <a:rPr lang="en-US" sz="2300" kern="1200" dirty="0"/>
            <a:t> </a:t>
          </a:r>
          <a:r>
            <a:rPr lang="en-US" sz="2300" kern="1200" dirty="0" err="1"/>
            <a:t>dipanggil</a:t>
          </a:r>
          <a:endParaRPr lang="en-US" sz="2300" kern="1200" dirty="0"/>
        </a:p>
        <a:p>
          <a:pPr marL="501650" lvl="1" indent="-45402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  <a:tabLst/>
          </a:pPr>
          <a:r>
            <a:rPr lang="en-US" sz="2300" kern="1200" dirty="0" err="1"/>
            <a:t>Kasus</a:t>
          </a:r>
          <a:r>
            <a:rPr lang="en-US" sz="2300" kern="1200" dirty="0"/>
            <a:t> </a:t>
          </a:r>
          <a:r>
            <a:rPr lang="en-US" sz="2300" kern="1200" dirty="0" err="1"/>
            <a:t>etika</a:t>
          </a:r>
          <a:r>
            <a:rPr lang="en-US" sz="2300" kern="1200" dirty="0"/>
            <a:t> </a:t>
          </a:r>
          <a:r>
            <a:rPr lang="en-US" sz="2300" kern="1200" dirty="0" err="1"/>
            <a:t>kedokteran</a:t>
          </a:r>
          <a:r>
            <a:rPr lang="en-US" sz="2300" kern="1200" dirty="0"/>
            <a:t>: </a:t>
          </a:r>
          <a:r>
            <a:rPr lang="en-US" sz="2300" kern="1200" dirty="0" err="1"/>
            <a:t>dilimpahkan</a:t>
          </a:r>
          <a:r>
            <a:rPr lang="en-US" sz="2300" kern="1200" dirty="0"/>
            <a:t> </a:t>
          </a:r>
          <a:r>
            <a:rPr lang="en-US" sz="2300" kern="1200" dirty="0" err="1"/>
            <a:t>ke</a:t>
          </a:r>
          <a:r>
            <a:rPr lang="en-US" sz="2300" kern="1200" dirty="0"/>
            <a:t> MKEK – BHP2A </a:t>
          </a:r>
          <a:r>
            <a:rPr lang="en-US" sz="2300" kern="1200" dirty="0" err="1"/>
            <a:t>pendampingan</a:t>
          </a:r>
          <a:r>
            <a:rPr lang="en-US" sz="2300" kern="1200" dirty="0"/>
            <a:t> dan </a:t>
          </a:r>
          <a:r>
            <a:rPr lang="en-US" sz="2300" kern="1200" dirty="0" err="1"/>
            <a:t>pembelaan</a:t>
          </a:r>
          <a:endParaRPr lang="en-US" sz="2300" kern="1200" dirty="0"/>
        </a:p>
        <a:p>
          <a:pPr marL="501650" lvl="1" indent="-45402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  <a:tabLst/>
          </a:pPr>
          <a:r>
            <a:rPr lang="en-US" sz="2300" kern="1200" dirty="0" err="1"/>
            <a:t>Kasus</a:t>
          </a:r>
          <a:r>
            <a:rPr lang="en-US" sz="2300" kern="1200" dirty="0"/>
            <a:t> </a:t>
          </a:r>
          <a:r>
            <a:rPr lang="en-US" sz="2300" kern="1200" dirty="0" err="1"/>
            <a:t>disiplin</a:t>
          </a:r>
          <a:r>
            <a:rPr lang="en-US" sz="2300" kern="1200" dirty="0"/>
            <a:t>: </a:t>
          </a:r>
          <a:r>
            <a:rPr lang="en-US" sz="2300" kern="1200" dirty="0" err="1"/>
            <a:t>dilimpahkan</a:t>
          </a:r>
          <a:r>
            <a:rPr lang="en-US" sz="2300" kern="1200" dirty="0"/>
            <a:t> </a:t>
          </a:r>
          <a:r>
            <a:rPr lang="en-US" sz="2300" kern="1200" dirty="0" err="1"/>
            <a:t>ke</a:t>
          </a:r>
          <a:r>
            <a:rPr lang="en-US" sz="2300" kern="1200" dirty="0"/>
            <a:t> MKDKI </a:t>
          </a:r>
          <a:r>
            <a:rPr lang="en-US" sz="2300" kern="1200" dirty="0" err="1"/>
            <a:t>pendampingan</a:t>
          </a:r>
          <a:r>
            <a:rPr lang="en-US" sz="2300" kern="1200" dirty="0"/>
            <a:t>, </a:t>
          </a:r>
          <a:r>
            <a:rPr lang="en-US" sz="2300" kern="1200" dirty="0" err="1"/>
            <a:t>pembelaan</a:t>
          </a:r>
          <a:r>
            <a:rPr lang="en-US" sz="2300" kern="1200" dirty="0"/>
            <a:t>, dan </a:t>
          </a:r>
          <a:r>
            <a:rPr lang="en-US" sz="2300" kern="1200" dirty="0" err="1"/>
            <a:t>menyiapkan</a:t>
          </a:r>
          <a:r>
            <a:rPr lang="en-US" sz="2300" kern="1200" dirty="0"/>
            <a:t> </a:t>
          </a:r>
          <a:r>
            <a:rPr lang="en-US" sz="2300" kern="1200" dirty="0" err="1"/>
            <a:t>saksi</a:t>
          </a:r>
          <a:r>
            <a:rPr lang="en-US" sz="2300" kern="1200" dirty="0"/>
            <a:t> </a:t>
          </a:r>
          <a:r>
            <a:rPr lang="en-US" sz="2300" kern="1200" dirty="0" err="1"/>
            <a:t>ahli</a:t>
          </a:r>
          <a:r>
            <a:rPr lang="en-US" sz="2300" kern="1200" dirty="0"/>
            <a:t> – </a:t>
          </a:r>
          <a:r>
            <a:rPr lang="en-US" sz="2300" kern="1200" dirty="0" err="1"/>
            <a:t>pembinaan</a:t>
          </a:r>
          <a:r>
            <a:rPr lang="en-US" sz="2300" kern="1200" dirty="0"/>
            <a:t> BHP2A </a:t>
          </a:r>
          <a:r>
            <a:rPr lang="en-US" sz="2300" kern="1200" dirty="0" err="1"/>
            <a:t>setelah</a:t>
          </a:r>
          <a:r>
            <a:rPr lang="en-US" sz="2300" kern="1200" dirty="0"/>
            <a:t> </a:t>
          </a:r>
          <a:r>
            <a:rPr lang="en-US" sz="2300" kern="1200" dirty="0" err="1"/>
            <a:t>ada</a:t>
          </a:r>
          <a:r>
            <a:rPr lang="en-US" sz="2300" kern="1200" dirty="0"/>
            <a:t> </a:t>
          </a:r>
          <a:r>
            <a:rPr lang="en-US" sz="2300" kern="1200" dirty="0" err="1"/>
            <a:t>keputusan</a:t>
          </a:r>
          <a:r>
            <a:rPr lang="en-US" sz="2300" kern="1200" dirty="0"/>
            <a:t> MKDKI</a:t>
          </a:r>
        </a:p>
        <a:p>
          <a:pPr marL="501650" lvl="1" indent="-45402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  <a:tabLst/>
          </a:pPr>
          <a:r>
            <a:rPr lang="en-US" sz="2300" kern="1200" dirty="0" err="1"/>
            <a:t>Kasus</a:t>
          </a:r>
          <a:r>
            <a:rPr lang="en-US" sz="2300" kern="1200" dirty="0"/>
            <a:t> </a:t>
          </a:r>
          <a:r>
            <a:rPr lang="en-US" sz="2300" kern="1200" dirty="0" err="1"/>
            <a:t>hukum</a:t>
          </a:r>
          <a:r>
            <a:rPr lang="en-US" sz="2300" kern="1200" dirty="0"/>
            <a:t> - HITAM</a:t>
          </a:r>
        </a:p>
      </dsp:txBody>
      <dsp:txXfrm>
        <a:off x="4054919" y="788928"/>
        <a:ext cx="3548760" cy="6912574"/>
      </dsp:txXfrm>
    </dsp:sp>
    <dsp:sp modelId="{8782CE6E-5BF1-714D-BD95-3CFB7806BBE5}">
      <dsp:nvSpPr>
        <dsp:cNvPr id="0" name=""/>
        <dsp:cNvSpPr/>
      </dsp:nvSpPr>
      <dsp:spPr>
        <a:xfrm>
          <a:off x="8100021" y="0"/>
          <a:ext cx="3545295" cy="1015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Hitam</a:t>
          </a:r>
          <a:r>
            <a:rPr lang="en-US" sz="2800" kern="1200" dirty="0"/>
            <a:t> – </a:t>
          </a:r>
          <a:r>
            <a:rPr lang="en-US" sz="2800" kern="1200" dirty="0" err="1"/>
            <a:t>Kasus</a:t>
          </a:r>
          <a:r>
            <a:rPr lang="en-US" sz="2800" kern="1200" dirty="0"/>
            <a:t> </a:t>
          </a:r>
          <a:r>
            <a:rPr lang="en-US" sz="2800" kern="1200" dirty="0" err="1"/>
            <a:t>hukum</a:t>
          </a:r>
          <a:r>
            <a:rPr lang="en-US" sz="2800" kern="1200" dirty="0"/>
            <a:t> (</a:t>
          </a:r>
          <a:r>
            <a:rPr lang="en-US" sz="2800" kern="1200" dirty="0" err="1"/>
            <a:t>pidana</a:t>
          </a:r>
          <a:r>
            <a:rPr lang="en-US" sz="2800" kern="1200" dirty="0"/>
            <a:t>/</a:t>
          </a:r>
          <a:r>
            <a:rPr lang="en-US" sz="2800" kern="1200" dirty="0" err="1"/>
            <a:t>perdata</a:t>
          </a:r>
          <a:r>
            <a:rPr lang="en-US" sz="2800" kern="1200" dirty="0"/>
            <a:t>)</a:t>
          </a:r>
        </a:p>
      </dsp:txBody>
      <dsp:txXfrm>
        <a:off x="8100021" y="0"/>
        <a:ext cx="3545295" cy="1015628"/>
      </dsp:txXfrm>
    </dsp:sp>
    <dsp:sp modelId="{873C3584-6EEB-7647-89A0-9E290ADC496C}">
      <dsp:nvSpPr>
        <dsp:cNvPr id="0" name=""/>
        <dsp:cNvSpPr/>
      </dsp:nvSpPr>
      <dsp:spPr>
        <a:xfrm>
          <a:off x="8100021" y="1015628"/>
          <a:ext cx="3545295" cy="6459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en-US" sz="2200" kern="1200" dirty="0"/>
            <a:t>Cek </a:t>
          </a:r>
          <a:r>
            <a:rPr lang="en-US" sz="2200" kern="1200" dirty="0" err="1"/>
            <a:t>administrasi</a:t>
          </a:r>
          <a:r>
            <a:rPr lang="en-US" sz="2200" kern="1200" dirty="0"/>
            <a:t> (</a:t>
          </a:r>
          <a:r>
            <a:rPr lang="en-US" sz="2200" kern="1200" dirty="0" err="1"/>
            <a:t>keanggotaan</a:t>
          </a:r>
          <a:r>
            <a:rPr lang="en-US" sz="2200" kern="1200" dirty="0"/>
            <a:t> dan </a:t>
          </a:r>
          <a:r>
            <a:rPr lang="en-US" sz="2200" kern="1200" dirty="0" err="1"/>
            <a:t>ijin</a:t>
          </a:r>
          <a:r>
            <a:rPr lang="en-US" sz="2200" kern="1200" dirty="0"/>
            <a:t> </a:t>
          </a:r>
          <a:r>
            <a:rPr lang="en-US" sz="2200" kern="1200" dirty="0" err="1"/>
            <a:t>praktik</a:t>
          </a:r>
          <a:r>
            <a:rPr lang="en-US" sz="2200" kern="1200" dirty="0"/>
            <a:t>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en-US" sz="2200" kern="1200" dirty="0" err="1"/>
            <a:t>Arahan</a:t>
          </a:r>
          <a:r>
            <a:rPr lang="en-US" sz="2200" kern="1200" dirty="0"/>
            <a:t> dan </a:t>
          </a:r>
          <a:r>
            <a:rPr lang="en-US" sz="2200" kern="1200" dirty="0" err="1"/>
            <a:t>petunjuk</a:t>
          </a:r>
          <a:r>
            <a:rPr lang="en-US" sz="2200" kern="1200" dirty="0"/>
            <a:t> proses </a:t>
          </a:r>
          <a:r>
            <a:rPr lang="en-US" sz="2200" kern="1200" dirty="0" err="1"/>
            <a:t>penegakan</a:t>
          </a:r>
          <a:r>
            <a:rPr lang="en-US" sz="2200" kern="1200" dirty="0"/>
            <a:t> </a:t>
          </a:r>
          <a:r>
            <a:rPr lang="en-US" sz="2200" kern="1200" dirty="0" err="1"/>
            <a:t>hukum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en-US" sz="2200" kern="1200" dirty="0"/>
            <a:t>IDI </a:t>
          </a:r>
          <a:r>
            <a:rPr lang="en-US" sz="2200" kern="1200" dirty="0" err="1"/>
            <a:t>menyiapkan</a:t>
          </a:r>
          <a:r>
            <a:rPr lang="en-US" sz="2200" kern="1200" dirty="0"/>
            <a:t> </a:t>
          </a:r>
          <a:r>
            <a:rPr lang="en-US" sz="2200" kern="1200" dirty="0" err="1"/>
            <a:t>saksi</a:t>
          </a:r>
          <a:r>
            <a:rPr lang="en-US" sz="2200" kern="1200" dirty="0"/>
            <a:t> </a:t>
          </a:r>
          <a:r>
            <a:rPr lang="en-US" sz="2200" kern="1200" dirty="0" err="1"/>
            <a:t>setara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en-US" sz="2200" kern="1200" dirty="0" err="1"/>
            <a:t>Kasus</a:t>
          </a:r>
          <a:r>
            <a:rPr lang="en-US" sz="2200" kern="1200" dirty="0"/>
            <a:t> </a:t>
          </a:r>
          <a:r>
            <a:rPr lang="en-US" sz="2200" kern="1200" dirty="0" err="1"/>
            <a:t>ditangani</a:t>
          </a:r>
          <a:r>
            <a:rPr lang="en-US" sz="2200" kern="1200" dirty="0"/>
            <a:t> </a:t>
          </a:r>
          <a:r>
            <a:rPr lang="en-US" sz="2200" kern="1200" dirty="0" err="1"/>
            <a:t>pengadilan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en-US" sz="2200" kern="1200" dirty="0"/>
            <a:t>BHP2A </a:t>
          </a:r>
          <a:r>
            <a:rPr lang="en-US" sz="2200" kern="1200" dirty="0" err="1"/>
            <a:t>bersama</a:t>
          </a:r>
          <a:r>
            <a:rPr lang="en-US" sz="2200" kern="1200" dirty="0"/>
            <a:t> PH yang </a:t>
          </a:r>
          <a:r>
            <a:rPr lang="en-US" sz="2200" kern="1200" dirty="0" err="1"/>
            <a:t>memahami</a:t>
          </a:r>
          <a:r>
            <a:rPr lang="en-US" sz="2200" kern="1200" dirty="0"/>
            <a:t> </a:t>
          </a:r>
          <a:r>
            <a:rPr lang="en-US" sz="2200" kern="1200" dirty="0" err="1"/>
            <a:t>hukum</a:t>
          </a:r>
          <a:r>
            <a:rPr lang="en-US" sz="2200" kern="1200" dirty="0"/>
            <a:t> </a:t>
          </a:r>
          <a:r>
            <a:rPr lang="en-US" sz="2200" kern="1200" dirty="0" err="1"/>
            <a:t>kesehatan</a:t>
          </a:r>
          <a:r>
            <a:rPr lang="en-US" sz="2200" kern="1200" dirty="0"/>
            <a:t>/</a:t>
          </a:r>
          <a:r>
            <a:rPr lang="en-US" sz="2200" kern="1200" dirty="0" err="1"/>
            <a:t>kedokteran</a:t>
          </a:r>
          <a:r>
            <a:rPr lang="en-US" sz="2200" kern="1200" dirty="0"/>
            <a:t> (</a:t>
          </a:r>
          <a:r>
            <a:rPr lang="en-US" sz="2200" kern="1200" dirty="0" err="1"/>
            <a:t>diutamakan</a:t>
          </a:r>
          <a:r>
            <a:rPr lang="en-US" sz="2200" kern="1200" dirty="0"/>
            <a:t> yang </a:t>
          </a:r>
          <a:r>
            <a:rPr lang="en-US" sz="2200" kern="1200" dirty="0" err="1"/>
            <a:t>bekerja</a:t>
          </a:r>
          <a:r>
            <a:rPr lang="en-US" sz="2200" kern="1200" dirty="0"/>
            <a:t> </a:t>
          </a:r>
          <a:r>
            <a:rPr lang="en-US" sz="2200" kern="1200" dirty="0" err="1"/>
            <a:t>sama</a:t>
          </a:r>
          <a:r>
            <a:rPr lang="en-US" sz="2200" kern="1200" dirty="0"/>
            <a:t> </a:t>
          </a:r>
          <a:r>
            <a:rPr lang="en-US" sz="2200" kern="1200" dirty="0" err="1"/>
            <a:t>dengan</a:t>
          </a:r>
          <a:r>
            <a:rPr lang="en-US" sz="2200" kern="1200" dirty="0"/>
            <a:t> IDI)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en-US" sz="2200" kern="1200" dirty="0" err="1"/>
            <a:t>Pendampingan</a:t>
          </a:r>
          <a:r>
            <a:rPr lang="en-US" sz="2200" kern="1200" dirty="0"/>
            <a:t> dan </a:t>
          </a:r>
          <a:r>
            <a:rPr lang="en-US" sz="2200" kern="1200" dirty="0" err="1"/>
            <a:t>pembelaan</a:t>
          </a:r>
          <a:r>
            <a:rPr lang="en-US" sz="2200" kern="1200" dirty="0"/>
            <a:t> </a:t>
          </a:r>
          <a:r>
            <a:rPr lang="en-US" sz="2200" kern="1200" dirty="0" err="1"/>
            <a:t>sampai</a:t>
          </a:r>
          <a:r>
            <a:rPr lang="en-US" sz="2200" kern="1200" dirty="0"/>
            <a:t> </a:t>
          </a:r>
          <a:r>
            <a:rPr lang="en-US" sz="2200" kern="1200" dirty="0" err="1"/>
            <a:t>selesai</a:t>
          </a:r>
          <a:r>
            <a:rPr lang="en-US" sz="2200" kern="1200" dirty="0"/>
            <a:t> </a:t>
          </a:r>
          <a:r>
            <a:rPr lang="en-US" sz="2200" kern="1200" dirty="0" err="1"/>
            <a:t>kasus</a:t>
          </a:r>
          <a:r>
            <a:rPr lang="en-US" sz="2200" kern="1200" dirty="0"/>
            <a:t>/</a:t>
          </a:r>
          <a:r>
            <a:rPr lang="en-US" sz="2200" kern="1200" dirty="0" err="1"/>
            <a:t>masalah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endParaRPr lang="en-US" sz="2200" kern="1200" dirty="0"/>
        </a:p>
      </dsp:txBody>
      <dsp:txXfrm>
        <a:off x="8100021" y="1015628"/>
        <a:ext cx="3545295" cy="6459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61663-3ECF-124E-9D78-19606ECE01E8}" type="datetimeFigureOut">
              <a:rPr lang="en-US" smtClean="0"/>
              <a:t>3/11/23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84BAC-C1B1-0743-A197-4DED0D3BC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0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4BAC-C1B1-0743-A197-4DED0D3BCF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3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lawdictionary.org/dispute/" TargetMode="External"/><Relationship Id="rId5" Type="http://schemas.openxmlformats.org/officeDocument/2006/relationships/hyperlink" Target="https://kbbi.web.id/sengketa" TargetMode="Externa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doi.org/10.1097/MD.0000000000012501" TargetMode="Externa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doi.org/10.1097/MD.0000000000012501" TargetMode="Externa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doi.org/10.1097/MD.0000000000012501" TargetMode="Externa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4453" b="44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285029" y="0"/>
            <a:ext cx="2002971" cy="10287000"/>
          </a:xfrm>
          <a:prstGeom prst="rect">
            <a:avLst/>
          </a:prstGeom>
          <a:solidFill>
            <a:srgbClr val="C49603"/>
          </a:solidFill>
        </p:spPr>
      </p:sp>
      <p:grpSp>
        <p:nvGrpSpPr>
          <p:cNvPr id="4" name="Group 4"/>
          <p:cNvGrpSpPr/>
          <p:nvPr/>
        </p:nvGrpSpPr>
        <p:grpSpPr>
          <a:xfrm>
            <a:off x="13871957" y="8317416"/>
            <a:ext cx="3387343" cy="940884"/>
            <a:chOff x="0" y="0"/>
            <a:chExt cx="1518510" cy="4217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18510" cy="421788"/>
            </a:xfrm>
            <a:custGeom>
              <a:avLst/>
              <a:gdLst/>
              <a:ahLst/>
              <a:cxnLst/>
              <a:rect l="l" t="t" r="r" b="b"/>
              <a:pathLst>
                <a:path w="1518510" h="421788">
                  <a:moveTo>
                    <a:pt x="0" y="0"/>
                  </a:moveTo>
                  <a:lnTo>
                    <a:pt x="1518510" y="0"/>
                  </a:lnTo>
                  <a:lnTo>
                    <a:pt x="1518510" y="421788"/>
                  </a:lnTo>
                  <a:lnTo>
                    <a:pt x="0" y="421788"/>
                  </a:lnTo>
                  <a:close/>
                </a:path>
              </a:pathLst>
            </a:custGeom>
            <a:solidFill>
              <a:srgbClr val="C4960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285029" y="8317416"/>
            <a:ext cx="974271" cy="940884"/>
            <a:chOff x="0" y="0"/>
            <a:chExt cx="436756" cy="4217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6756" cy="421788"/>
            </a:xfrm>
            <a:custGeom>
              <a:avLst/>
              <a:gdLst/>
              <a:ahLst/>
              <a:cxnLst/>
              <a:rect l="l" t="t" r="r" b="b"/>
              <a:pathLst>
                <a:path w="436756" h="421788">
                  <a:moveTo>
                    <a:pt x="0" y="0"/>
                  </a:moveTo>
                  <a:lnTo>
                    <a:pt x="436756" y="0"/>
                  </a:lnTo>
                  <a:lnTo>
                    <a:pt x="436756" y="421788"/>
                  </a:lnTo>
                  <a:lnTo>
                    <a:pt x="0" y="421788"/>
                  </a:lnTo>
                  <a:close/>
                </a:path>
              </a:pathLst>
            </a:custGeom>
            <a:solidFill>
              <a:srgbClr val="00143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81029" y="8627190"/>
            <a:ext cx="382271" cy="272455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0000">
            <a:off x="3145317" y="5164617"/>
            <a:ext cx="2091366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63300" y="1028700"/>
            <a:ext cx="487136" cy="37874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136558" y="8589090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01431"/>
                </a:solidFill>
                <a:latin typeface="Cardo"/>
              </a:rPr>
              <a:t>Get Started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2402" y="6810476"/>
            <a:ext cx="11239598" cy="3631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Cardo"/>
              </a:rPr>
              <a:t>dr. Gregorius Yoga Panji Asmara, S.H., M.H., C.L.A., C.C.D., C.M.C.</a:t>
            </a:r>
          </a:p>
          <a:p>
            <a:r>
              <a:rPr lang="en-US" sz="2800" i="1" dirty="0">
                <a:solidFill>
                  <a:srgbClr val="FFFFFF"/>
                </a:solidFill>
                <a:latin typeface="Cardo"/>
              </a:rPr>
              <a:t>lecturer | attorney at law | legal consultant | legal auditor | mediator</a:t>
            </a:r>
          </a:p>
          <a:p>
            <a:r>
              <a:rPr lang="en-US" sz="2800" dirty="0">
                <a:solidFill>
                  <a:srgbClr val="FFFFFF"/>
                </a:solidFill>
                <a:latin typeface="Cardo"/>
              </a:rPr>
              <a:t>BHP2A PB IDI – BHP2A IDI Wilayah </a:t>
            </a:r>
            <a:r>
              <a:rPr lang="en-US" sz="2800" dirty="0" err="1">
                <a:solidFill>
                  <a:srgbClr val="FFFFFF"/>
                </a:solidFill>
                <a:latin typeface="Cardo"/>
              </a:rPr>
              <a:t>Jawa</a:t>
            </a:r>
            <a:r>
              <a:rPr lang="en-US" sz="2800" dirty="0">
                <a:solidFill>
                  <a:srgbClr val="FFFFFF"/>
                </a:solidFill>
                <a:latin typeface="Cardo"/>
              </a:rPr>
              <a:t> Tengah</a:t>
            </a:r>
          </a:p>
          <a:p>
            <a:endParaRPr lang="en-US" sz="2800" i="1" dirty="0">
              <a:solidFill>
                <a:srgbClr val="FFFFFF"/>
              </a:solidFill>
              <a:latin typeface="Cardo"/>
            </a:endParaRPr>
          </a:p>
          <a:p>
            <a:r>
              <a:rPr lang="en-US" sz="2800" dirty="0" err="1">
                <a:solidFill>
                  <a:srgbClr val="FFFFFF"/>
                </a:solidFill>
                <a:latin typeface="Cardo"/>
              </a:rPr>
              <a:t>Disampaikan</a:t>
            </a:r>
            <a:r>
              <a:rPr lang="en-US" sz="2800" dirty="0">
                <a:solidFill>
                  <a:srgbClr val="FFFFFF"/>
                </a:solidFill>
                <a:latin typeface="Cardo"/>
              </a:rPr>
              <a:t> pada </a:t>
            </a:r>
            <a:r>
              <a:rPr lang="en-US" sz="2800" i="1" dirty="0">
                <a:solidFill>
                  <a:srgbClr val="FFFFFF"/>
                </a:solidFill>
                <a:latin typeface="Cardo"/>
              </a:rPr>
              <a:t>Workshop </a:t>
            </a:r>
            <a:r>
              <a:rPr lang="en-US" sz="2800" dirty="0" err="1">
                <a:solidFill>
                  <a:srgbClr val="FFFFFF"/>
                </a:solidFill>
                <a:latin typeface="Cardo"/>
              </a:rPr>
              <a:t>Etikomedikolegal</a:t>
            </a:r>
            <a:endParaRPr lang="en-US" sz="2800" dirty="0">
              <a:solidFill>
                <a:srgbClr val="FFFFFF"/>
              </a:solidFill>
              <a:latin typeface="Cardo"/>
            </a:endParaRPr>
          </a:p>
          <a:p>
            <a:r>
              <a:rPr lang="en-US" sz="2800" dirty="0">
                <a:solidFill>
                  <a:srgbClr val="FFFFFF"/>
                </a:solidFill>
                <a:latin typeface="Cardo"/>
              </a:rPr>
              <a:t>MKEK dan BHP2A IDI Wilayah </a:t>
            </a:r>
            <a:r>
              <a:rPr lang="en-US" sz="2800" dirty="0" err="1">
                <a:solidFill>
                  <a:srgbClr val="FFFFFF"/>
                </a:solidFill>
                <a:latin typeface="Cardo"/>
              </a:rPr>
              <a:t>Jawa</a:t>
            </a:r>
            <a:r>
              <a:rPr lang="en-US" sz="2800" dirty="0">
                <a:solidFill>
                  <a:srgbClr val="FFFFFF"/>
                </a:solidFill>
                <a:latin typeface="Cardo"/>
              </a:rPr>
              <a:t> Tengah</a:t>
            </a:r>
            <a:endParaRPr lang="en-US" sz="2800" i="1" dirty="0">
              <a:solidFill>
                <a:srgbClr val="FFFFFF"/>
              </a:solidFill>
              <a:latin typeface="Cardo"/>
            </a:endParaRPr>
          </a:p>
          <a:p>
            <a:r>
              <a:rPr lang="en-US" sz="2800" dirty="0">
                <a:solidFill>
                  <a:srgbClr val="FFFFFF"/>
                </a:solidFill>
                <a:latin typeface="Cardo"/>
              </a:rPr>
              <a:t>11 </a:t>
            </a:r>
            <a:r>
              <a:rPr lang="en-US" sz="2800" dirty="0" err="1">
                <a:solidFill>
                  <a:srgbClr val="FFFFFF"/>
                </a:solidFill>
                <a:latin typeface="Cardo"/>
              </a:rPr>
              <a:t>Maret</a:t>
            </a:r>
            <a:r>
              <a:rPr lang="en-US" sz="2800" dirty="0">
                <a:solidFill>
                  <a:srgbClr val="FFFFFF"/>
                </a:solidFill>
                <a:latin typeface="Cardo"/>
              </a:rPr>
              <a:t> 2023</a:t>
            </a:r>
          </a:p>
          <a:p>
            <a:endParaRPr lang="en-US" sz="3600" dirty="0">
              <a:solidFill>
                <a:srgbClr val="FFFFFF"/>
              </a:solidFill>
              <a:latin typeface="Card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16706" y="3912393"/>
            <a:ext cx="970711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rgbClr val="FFFFFF"/>
                </a:solidFill>
                <a:latin typeface="Cardo Bold"/>
              </a:rPr>
              <a:t>Urgensi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dan </a:t>
            </a:r>
            <a:r>
              <a:rPr lang="en-US" sz="4000" dirty="0" err="1">
                <a:solidFill>
                  <a:srgbClr val="FFFFFF"/>
                </a:solidFill>
                <a:latin typeface="Cardo Bold"/>
              </a:rPr>
              <a:t>Eksistensi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Biro Hukum </a:t>
            </a:r>
            <a:r>
              <a:rPr lang="en-US" sz="4000" dirty="0" err="1">
                <a:solidFill>
                  <a:srgbClr val="FFFFFF"/>
                </a:solidFill>
                <a:latin typeface="Cardo Bold"/>
              </a:rPr>
              <a:t>Pembinaan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dan </a:t>
            </a:r>
            <a:r>
              <a:rPr lang="en-US" sz="4000" dirty="0" err="1">
                <a:solidFill>
                  <a:srgbClr val="FFFFFF"/>
                </a:solidFill>
                <a:latin typeface="Cardo Bold"/>
              </a:rPr>
              <a:t>Pembelaan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Cardo Bold"/>
              </a:rPr>
              <a:t>Anggota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(BHP2A) </a:t>
            </a:r>
            <a:r>
              <a:rPr lang="en-US" sz="4000" dirty="0" err="1">
                <a:solidFill>
                  <a:srgbClr val="FFFFFF"/>
                </a:solidFill>
                <a:latin typeface="Cardo Bold"/>
              </a:rPr>
              <a:t>Ikatan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Cardo Bold"/>
              </a:rPr>
              <a:t>Dokter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Indonesia (IDI): </a:t>
            </a:r>
            <a:r>
              <a:rPr lang="en-US" sz="4000" dirty="0" err="1">
                <a:solidFill>
                  <a:srgbClr val="FFFFFF"/>
                </a:solidFill>
                <a:latin typeface="Cardo Bold"/>
              </a:rPr>
              <a:t>Implementasi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Cardo Bold"/>
              </a:rPr>
              <a:t>Organisasi</a:t>
            </a:r>
            <a:r>
              <a:rPr lang="en-US" sz="4000" dirty="0">
                <a:solidFill>
                  <a:srgbClr val="FFFFFF"/>
                </a:solidFill>
                <a:latin typeface="Cardo Bold"/>
              </a:rPr>
              <a:t> dan Tata Kelola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ACABD7-025E-FD92-6B6A-21FA4762F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06" y="3794253"/>
            <a:ext cx="2698494" cy="26984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B8F0CF51-D07A-64D0-F8E8-C96C654D9BF9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Kedudukan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Hukum (Status) BHP2A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A87E8D7-FE36-F11F-47CD-2ECCF4C7B697}"/>
              </a:ext>
            </a:extLst>
          </p:cNvPr>
          <p:cNvSpPr txBox="1"/>
          <p:nvPr/>
        </p:nvSpPr>
        <p:spPr>
          <a:xfrm>
            <a:off x="5208958" y="1706026"/>
            <a:ext cx="13002841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ID" sz="3200" dirty="0">
                <a:solidFill>
                  <a:srgbClr val="FF0000"/>
                </a:solidFill>
              </a:rPr>
              <a:t>Biro Hukum </a:t>
            </a:r>
            <a:r>
              <a:rPr lang="en-ID" sz="3200" dirty="0" err="1">
                <a:solidFill>
                  <a:srgbClr val="FF0000"/>
                </a:solidFill>
              </a:rPr>
              <a:t>Pembinaan</a:t>
            </a:r>
            <a:r>
              <a:rPr lang="en-ID" sz="3200" dirty="0">
                <a:solidFill>
                  <a:srgbClr val="FF0000"/>
                </a:solidFill>
              </a:rPr>
              <a:t> dan </a:t>
            </a:r>
            <a:r>
              <a:rPr lang="en-ID" sz="3200" dirty="0" err="1">
                <a:solidFill>
                  <a:srgbClr val="FF0000"/>
                </a:solidFill>
              </a:rPr>
              <a:t>Pembelaan</a:t>
            </a:r>
            <a:r>
              <a:rPr lang="en-ID" sz="3200" dirty="0">
                <a:solidFill>
                  <a:srgbClr val="FF0000"/>
                </a:solidFill>
              </a:rPr>
              <a:t> </a:t>
            </a:r>
            <a:r>
              <a:rPr lang="en-ID" sz="3200" dirty="0" err="1">
                <a:solidFill>
                  <a:srgbClr val="FF0000"/>
                </a:solidFill>
              </a:rPr>
              <a:t>Anggota</a:t>
            </a:r>
            <a:r>
              <a:rPr lang="en-ID" sz="3200" dirty="0">
                <a:solidFill>
                  <a:srgbClr val="FF0000"/>
                </a:solidFill>
              </a:rPr>
              <a:t> (BHP2A) </a:t>
            </a:r>
            <a:r>
              <a:rPr lang="en-ID" sz="3200" dirty="0" err="1">
                <a:solidFill>
                  <a:srgbClr val="FF0000"/>
                </a:solidFill>
              </a:rPr>
              <a:t>adalah</a:t>
            </a:r>
            <a:r>
              <a:rPr lang="en-ID" sz="3200" dirty="0">
                <a:solidFill>
                  <a:srgbClr val="FF0000"/>
                </a:solidFill>
              </a:rPr>
              <a:t> badan </a:t>
            </a:r>
            <a:r>
              <a:rPr lang="en-ID" sz="3200" dirty="0" err="1">
                <a:solidFill>
                  <a:srgbClr val="FF0000"/>
                </a:solidFill>
              </a:rPr>
              <a:t>kelengkapan</a:t>
            </a:r>
            <a:r>
              <a:rPr lang="en-ID" sz="3200" dirty="0">
                <a:solidFill>
                  <a:srgbClr val="FF0000"/>
                </a:solidFill>
              </a:rPr>
              <a:t> </a:t>
            </a:r>
            <a:r>
              <a:rPr lang="en-ID" sz="3200" dirty="0" err="1">
                <a:solidFill>
                  <a:srgbClr val="FF0000"/>
                </a:solidFill>
              </a:rPr>
              <a:t>Ikatan</a:t>
            </a:r>
            <a:r>
              <a:rPr lang="en-ID" sz="3200" dirty="0">
                <a:solidFill>
                  <a:srgbClr val="FF0000"/>
                </a:solidFill>
              </a:rPr>
              <a:t> </a:t>
            </a:r>
            <a:r>
              <a:rPr lang="en-ID" sz="3200" dirty="0" err="1">
                <a:solidFill>
                  <a:srgbClr val="FF0000"/>
                </a:solidFill>
              </a:rPr>
              <a:t>Dokter</a:t>
            </a:r>
            <a:r>
              <a:rPr lang="en-ID" sz="3200" dirty="0">
                <a:solidFill>
                  <a:srgbClr val="FF0000"/>
                </a:solidFill>
              </a:rPr>
              <a:t> Indonesia </a:t>
            </a:r>
            <a:r>
              <a:rPr lang="en-ID" sz="3200" dirty="0">
                <a:solidFill>
                  <a:schemeClr val="bg1"/>
                </a:solidFill>
              </a:rPr>
              <a:t>yang </a:t>
            </a:r>
            <a:r>
              <a:rPr lang="en-ID" sz="3200" dirty="0" err="1">
                <a:solidFill>
                  <a:schemeClr val="bg1"/>
                </a:solidFill>
              </a:rPr>
              <a:t>dibentuk</a:t>
            </a:r>
            <a:r>
              <a:rPr lang="en-ID" sz="3200" dirty="0">
                <a:solidFill>
                  <a:schemeClr val="bg1"/>
                </a:solidFill>
              </a:rPr>
              <a:t> oleh </a:t>
            </a:r>
            <a:r>
              <a:rPr lang="en-ID" sz="3200" dirty="0" err="1">
                <a:solidFill>
                  <a:schemeClr val="bg1"/>
                </a:solidFill>
              </a:rPr>
              <a:t>Ketua</a:t>
            </a:r>
            <a:r>
              <a:rPr lang="en-ID" sz="3200" dirty="0">
                <a:solidFill>
                  <a:schemeClr val="bg1"/>
                </a:solidFill>
              </a:rPr>
              <a:t> IDI </a:t>
            </a:r>
            <a:r>
              <a:rPr lang="en-ID" sz="3200" dirty="0" err="1">
                <a:solidFill>
                  <a:schemeClr val="bg1"/>
                </a:solidFill>
              </a:rPr>
              <a:t>sesuai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tingkatan</a:t>
            </a:r>
            <a:r>
              <a:rPr lang="en-ID" sz="3200" dirty="0">
                <a:solidFill>
                  <a:schemeClr val="bg1"/>
                </a:solidFill>
              </a:rPr>
              <a:t>. </a:t>
            </a:r>
          </a:p>
          <a:p>
            <a:pPr marL="742950" indent="-742950">
              <a:buFont typeface="+mj-lt"/>
              <a:buAutoNum type="arabicPeriod"/>
            </a:pPr>
            <a:r>
              <a:rPr lang="en-ID" sz="3200" dirty="0">
                <a:solidFill>
                  <a:schemeClr val="bg1"/>
                </a:solidFill>
              </a:rPr>
              <a:t>BHP2A </a:t>
            </a:r>
            <a:r>
              <a:rPr lang="en-ID" sz="3200" dirty="0" err="1">
                <a:solidFill>
                  <a:schemeClr val="bg1"/>
                </a:solidFill>
              </a:rPr>
              <a:t>bertanggung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jawab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kepada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Ketua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Pengurus</a:t>
            </a:r>
            <a:r>
              <a:rPr lang="en-ID" sz="3200" dirty="0">
                <a:solidFill>
                  <a:schemeClr val="bg1"/>
                </a:solidFill>
              </a:rPr>
              <a:t> IDI </a:t>
            </a:r>
            <a:r>
              <a:rPr lang="en-ID" sz="3200" dirty="0" err="1">
                <a:solidFill>
                  <a:schemeClr val="bg1"/>
                </a:solidFill>
              </a:rPr>
              <a:t>sesuai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tingkatan</a:t>
            </a:r>
            <a:r>
              <a:rPr lang="en-ID" sz="3200" dirty="0">
                <a:solidFill>
                  <a:schemeClr val="bg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ID" sz="3200" dirty="0" err="1">
                <a:solidFill>
                  <a:schemeClr val="bg1"/>
                </a:solidFill>
              </a:rPr>
              <a:t>Dalam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menjalankan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tugas</a:t>
            </a:r>
            <a:r>
              <a:rPr lang="en-ID" sz="3200" dirty="0">
                <a:solidFill>
                  <a:schemeClr val="bg1"/>
                </a:solidFill>
              </a:rPr>
              <a:t> dan </a:t>
            </a:r>
            <a:r>
              <a:rPr lang="en-ID" sz="3200" dirty="0" err="1">
                <a:solidFill>
                  <a:schemeClr val="bg1"/>
                </a:solidFill>
              </a:rPr>
              <a:t>wewenangnya</a:t>
            </a:r>
            <a:r>
              <a:rPr lang="en-ID" sz="3200" dirty="0">
                <a:solidFill>
                  <a:schemeClr val="bg1"/>
                </a:solidFill>
              </a:rPr>
              <a:t> BHP2A </a:t>
            </a:r>
            <a:r>
              <a:rPr lang="en-ID" sz="3200" dirty="0" err="1">
                <a:solidFill>
                  <a:schemeClr val="bg1"/>
                </a:solidFill>
              </a:rPr>
              <a:t>berkoordinasi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dengan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Ketua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Pengurus</a:t>
            </a:r>
            <a:r>
              <a:rPr lang="en-ID" sz="3200" dirty="0">
                <a:solidFill>
                  <a:schemeClr val="bg1"/>
                </a:solidFill>
              </a:rPr>
              <a:t> IDI </a:t>
            </a:r>
            <a:r>
              <a:rPr lang="en-ID" sz="3200" dirty="0" err="1">
                <a:solidFill>
                  <a:schemeClr val="bg1"/>
                </a:solidFill>
              </a:rPr>
              <a:t>sesuai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tingkatan</a:t>
            </a:r>
            <a:r>
              <a:rPr lang="en-ID" sz="3200" dirty="0">
                <a:solidFill>
                  <a:schemeClr val="bg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ID" sz="3200" dirty="0">
                <a:solidFill>
                  <a:schemeClr val="bg1"/>
                </a:solidFill>
              </a:rPr>
              <a:t>Masa </a:t>
            </a:r>
            <a:r>
              <a:rPr lang="en-ID" sz="3200" dirty="0" err="1">
                <a:solidFill>
                  <a:schemeClr val="bg1"/>
                </a:solidFill>
              </a:rPr>
              <a:t>jabatan</a:t>
            </a:r>
            <a:r>
              <a:rPr lang="en-ID" sz="3200" dirty="0">
                <a:solidFill>
                  <a:schemeClr val="bg1"/>
                </a:solidFill>
              </a:rPr>
              <a:t> BHP2A </a:t>
            </a:r>
            <a:r>
              <a:rPr lang="en-ID" sz="3200" dirty="0" err="1">
                <a:solidFill>
                  <a:schemeClr val="bg1"/>
                </a:solidFill>
              </a:rPr>
              <a:t>sesuai</a:t>
            </a:r>
            <a:r>
              <a:rPr lang="en-ID" sz="3200" dirty="0">
                <a:solidFill>
                  <a:schemeClr val="bg1"/>
                </a:solidFill>
              </a:rPr>
              <a:t> masa </a:t>
            </a:r>
            <a:r>
              <a:rPr lang="en-ID" sz="3200" dirty="0" err="1">
                <a:solidFill>
                  <a:schemeClr val="bg1"/>
                </a:solidFill>
              </a:rPr>
              <a:t>jabatan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Pengurus</a:t>
            </a:r>
            <a:r>
              <a:rPr lang="en-ID" sz="3200" dirty="0">
                <a:solidFill>
                  <a:schemeClr val="bg1"/>
                </a:solidFill>
              </a:rPr>
              <a:t> IDI</a:t>
            </a:r>
          </a:p>
          <a:p>
            <a:pPr marL="742950" indent="-742950">
              <a:buFont typeface="+mj-lt"/>
              <a:buAutoNum type="arabicPeriod"/>
            </a:pPr>
            <a:r>
              <a:rPr lang="en-ID" sz="3200" dirty="0" err="1">
                <a:solidFill>
                  <a:schemeClr val="bg1"/>
                </a:solidFill>
              </a:rPr>
              <a:t>Seorang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anggota</a:t>
            </a:r>
            <a:r>
              <a:rPr lang="en-ID" sz="3200" dirty="0">
                <a:solidFill>
                  <a:schemeClr val="bg1"/>
                </a:solidFill>
              </a:rPr>
              <a:t> IDI </a:t>
            </a:r>
            <a:r>
              <a:rPr lang="en-ID" sz="3200" dirty="0" err="1">
                <a:solidFill>
                  <a:schemeClr val="bg1"/>
                </a:solidFill>
              </a:rPr>
              <a:t>hanya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boleh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menduduki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jabatan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Ketua</a:t>
            </a:r>
            <a:r>
              <a:rPr lang="en-ID" sz="3200" dirty="0">
                <a:solidFill>
                  <a:schemeClr val="bg1"/>
                </a:solidFill>
              </a:rPr>
              <a:t> BHP2A </a:t>
            </a:r>
            <a:r>
              <a:rPr lang="en-ID" sz="3200" dirty="0" err="1">
                <a:solidFill>
                  <a:schemeClr val="bg1"/>
                </a:solidFill>
              </a:rPr>
              <a:t>maksimal</a:t>
            </a:r>
            <a:r>
              <a:rPr lang="en-ID" sz="3200" dirty="0">
                <a:solidFill>
                  <a:schemeClr val="bg1"/>
                </a:solidFill>
              </a:rPr>
              <a:t> 2 kali </a:t>
            </a:r>
            <a:r>
              <a:rPr lang="en-ID" sz="3200" dirty="0" err="1">
                <a:solidFill>
                  <a:schemeClr val="bg1"/>
                </a:solidFill>
              </a:rPr>
              <a:t>kepengurusan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sesuai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tingkatan</a:t>
            </a:r>
            <a:r>
              <a:rPr lang="en-ID" sz="3200" dirty="0">
                <a:solidFill>
                  <a:schemeClr val="bg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ID" sz="3200" dirty="0">
                <a:solidFill>
                  <a:schemeClr val="bg1"/>
                </a:solidFill>
              </a:rPr>
              <a:t>BHP2A </a:t>
            </a:r>
            <a:r>
              <a:rPr lang="en-ID" sz="3200" dirty="0" err="1">
                <a:solidFill>
                  <a:schemeClr val="bg1"/>
                </a:solidFill>
              </a:rPr>
              <a:t>dibentuk</a:t>
            </a:r>
            <a:r>
              <a:rPr lang="en-ID" sz="3200" dirty="0">
                <a:solidFill>
                  <a:schemeClr val="bg1"/>
                </a:solidFill>
              </a:rPr>
              <a:t> di </a:t>
            </a:r>
            <a:r>
              <a:rPr lang="en-ID" sz="3200" dirty="0" err="1">
                <a:solidFill>
                  <a:schemeClr val="bg1"/>
                </a:solidFill>
              </a:rPr>
              <a:t>tingkat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pusat</a:t>
            </a:r>
            <a:r>
              <a:rPr lang="en-ID" sz="3200" dirty="0">
                <a:solidFill>
                  <a:schemeClr val="bg1"/>
                </a:solidFill>
              </a:rPr>
              <a:t> dan </a:t>
            </a:r>
            <a:r>
              <a:rPr lang="en-ID" sz="3200" dirty="0" err="1">
                <a:solidFill>
                  <a:schemeClr val="bg1"/>
                </a:solidFill>
              </a:rPr>
              <a:t>wilsayah</a:t>
            </a:r>
            <a:endParaRPr lang="en-ID" sz="32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200" strike="sngStrike" dirty="0">
                <a:solidFill>
                  <a:srgbClr val="FF0000"/>
                </a:solidFill>
              </a:rPr>
              <a:t>BHP2A </a:t>
            </a:r>
            <a:r>
              <a:rPr lang="en-ID" sz="3200" strike="sngStrike" dirty="0" err="1">
                <a:solidFill>
                  <a:srgbClr val="FF0000"/>
                </a:solidFill>
              </a:rPr>
              <a:t>dapat</a:t>
            </a:r>
            <a:r>
              <a:rPr lang="en-ID" sz="3200" strike="sngStrike" dirty="0">
                <a:solidFill>
                  <a:srgbClr val="FF0000"/>
                </a:solidFill>
              </a:rPr>
              <a:t> </a:t>
            </a:r>
            <a:r>
              <a:rPr lang="en-ID" sz="3200" strike="sngStrike" dirty="0" err="1">
                <a:solidFill>
                  <a:srgbClr val="FF0000"/>
                </a:solidFill>
              </a:rPr>
              <a:t>dibentuk</a:t>
            </a:r>
            <a:r>
              <a:rPr lang="en-ID" sz="3200" strike="sngStrike" dirty="0">
                <a:solidFill>
                  <a:srgbClr val="FF0000"/>
                </a:solidFill>
              </a:rPr>
              <a:t> pada </a:t>
            </a:r>
            <a:r>
              <a:rPr lang="en-ID" sz="3200" strike="sngStrike" dirty="0" err="1">
                <a:solidFill>
                  <a:srgbClr val="FF0000"/>
                </a:solidFill>
              </a:rPr>
              <a:t>tingkat</a:t>
            </a:r>
            <a:r>
              <a:rPr lang="en-ID" sz="3200" strike="sngStrike" dirty="0">
                <a:solidFill>
                  <a:srgbClr val="FF0000"/>
                </a:solidFill>
              </a:rPr>
              <a:t> Wilayah dan Cabang. </a:t>
            </a:r>
            <a:endParaRPr lang="en-ID" sz="3200" strike="sngStrike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200" dirty="0">
                <a:solidFill>
                  <a:schemeClr val="bg1"/>
                </a:solidFill>
              </a:rPr>
              <a:t>BHP2A </a:t>
            </a:r>
            <a:r>
              <a:rPr lang="en-ID" sz="3200" dirty="0" err="1">
                <a:solidFill>
                  <a:schemeClr val="bg1"/>
                </a:solidFill>
              </a:rPr>
              <a:t>tingkat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cabang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dapat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dibentuk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sesuai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kebutuhan</a:t>
            </a:r>
            <a:endParaRPr lang="en-ID" sz="32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200" strike="sngStrike" dirty="0" err="1">
                <a:solidFill>
                  <a:srgbClr val="FF0000"/>
                </a:solidFill>
              </a:rPr>
              <a:t>Ketua</a:t>
            </a:r>
            <a:r>
              <a:rPr lang="en-ID" sz="3200" strike="sngStrike" dirty="0">
                <a:solidFill>
                  <a:srgbClr val="FF0000"/>
                </a:solidFill>
              </a:rPr>
              <a:t> BHP2A </a:t>
            </a:r>
            <a:r>
              <a:rPr lang="en-ID" sz="3200" strike="sngStrike" dirty="0" err="1">
                <a:solidFill>
                  <a:srgbClr val="FF0000"/>
                </a:solidFill>
              </a:rPr>
              <a:t>adalah</a:t>
            </a:r>
            <a:r>
              <a:rPr lang="en-ID" sz="3200" strike="sngStrike" dirty="0">
                <a:solidFill>
                  <a:srgbClr val="FF0000"/>
                </a:solidFill>
              </a:rPr>
              <a:t> </a:t>
            </a:r>
            <a:r>
              <a:rPr lang="en-ID" sz="3200" strike="sngStrike" dirty="0" err="1">
                <a:solidFill>
                  <a:srgbClr val="FF0000"/>
                </a:solidFill>
              </a:rPr>
              <a:t>anggota</a:t>
            </a:r>
            <a:r>
              <a:rPr lang="en-ID" sz="3200" strike="sngStrike" dirty="0">
                <a:solidFill>
                  <a:srgbClr val="FF0000"/>
                </a:solidFill>
              </a:rPr>
              <a:t> </a:t>
            </a:r>
            <a:r>
              <a:rPr lang="en-ID" sz="3200" strike="sngStrike" dirty="0" err="1">
                <a:solidFill>
                  <a:srgbClr val="FF0000"/>
                </a:solidFill>
              </a:rPr>
              <a:t>pleno</a:t>
            </a:r>
            <a:r>
              <a:rPr lang="en-ID" sz="3200" strike="sngStrike" dirty="0">
                <a:solidFill>
                  <a:srgbClr val="FF0000"/>
                </a:solidFill>
              </a:rPr>
              <a:t> </a:t>
            </a:r>
            <a:r>
              <a:rPr lang="en-ID" sz="3200" strike="sngStrike" dirty="0" err="1">
                <a:solidFill>
                  <a:srgbClr val="FF0000"/>
                </a:solidFill>
              </a:rPr>
              <a:t>Pengurus</a:t>
            </a:r>
            <a:r>
              <a:rPr lang="en-ID" sz="3200" strike="sngStrike" dirty="0">
                <a:solidFill>
                  <a:srgbClr val="FF0000"/>
                </a:solidFill>
              </a:rPr>
              <a:t> </a:t>
            </a:r>
            <a:r>
              <a:rPr lang="en-ID" sz="3200" strike="sngStrike" dirty="0" err="1">
                <a:solidFill>
                  <a:srgbClr val="FF0000"/>
                </a:solidFill>
              </a:rPr>
              <a:t>Ikatan</a:t>
            </a:r>
            <a:r>
              <a:rPr lang="en-ID" sz="3200" strike="sngStrike" dirty="0">
                <a:solidFill>
                  <a:srgbClr val="FF0000"/>
                </a:solidFill>
              </a:rPr>
              <a:t> </a:t>
            </a:r>
            <a:r>
              <a:rPr lang="en-ID" sz="3200" strike="sngStrike" dirty="0" err="1">
                <a:solidFill>
                  <a:srgbClr val="FF0000"/>
                </a:solidFill>
              </a:rPr>
              <a:t>Dokter</a:t>
            </a:r>
            <a:r>
              <a:rPr lang="en-ID" sz="3200" strike="sngStrike" dirty="0">
                <a:solidFill>
                  <a:srgbClr val="FF0000"/>
                </a:solidFill>
              </a:rPr>
              <a:t> Indonesia </a:t>
            </a:r>
            <a:r>
              <a:rPr lang="en-ID" sz="3200" strike="sngStrike" dirty="0" err="1">
                <a:solidFill>
                  <a:srgbClr val="FF0000"/>
                </a:solidFill>
              </a:rPr>
              <a:t>sesuai</a:t>
            </a:r>
            <a:r>
              <a:rPr lang="en-ID" sz="3200" strike="sngStrike" dirty="0">
                <a:solidFill>
                  <a:srgbClr val="FF0000"/>
                </a:solidFill>
              </a:rPr>
              <a:t> </a:t>
            </a:r>
            <a:r>
              <a:rPr lang="en-ID" sz="3200" strike="sngStrike" dirty="0" err="1">
                <a:solidFill>
                  <a:srgbClr val="FF0000"/>
                </a:solidFill>
              </a:rPr>
              <a:t>tingkatannya</a:t>
            </a:r>
            <a:r>
              <a:rPr lang="en-ID" sz="3200" strike="sngStrike" dirty="0">
                <a:solidFill>
                  <a:srgbClr val="FF0000"/>
                </a:solidFill>
              </a:rPr>
              <a:t>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80032-D32A-D4F4-5EE6-0F0A68B2C950}"/>
              </a:ext>
            </a:extLst>
          </p:cNvPr>
          <p:cNvSpPr txBox="1"/>
          <p:nvPr/>
        </p:nvSpPr>
        <p:spPr>
          <a:xfrm>
            <a:off x="349667" y="1971518"/>
            <a:ext cx="404853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FF0000"/>
                </a:solidFill>
              </a:rPr>
              <a:t>SK PB IDI No. 1078/PB/A.4/02/2019 </a:t>
            </a:r>
            <a:r>
              <a:rPr lang="en-ID" sz="2400" dirty="0" err="1">
                <a:solidFill>
                  <a:srgbClr val="FF0000"/>
                </a:solidFill>
              </a:rPr>
              <a:t>tentang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Penetapan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Berlakunya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Anggaran</a:t>
            </a:r>
            <a:r>
              <a:rPr lang="en-ID" sz="2400" dirty="0">
                <a:solidFill>
                  <a:srgbClr val="FF0000"/>
                </a:solidFill>
              </a:rPr>
              <a:t> Dasar dan </a:t>
            </a:r>
            <a:r>
              <a:rPr lang="en-ID" sz="2400" dirty="0" err="1">
                <a:solidFill>
                  <a:srgbClr val="FF0000"/>
                </a:solidFill>
              </a:rPr>
              <a:t>Anggaran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Rumah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Tangga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Ikatan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Dokter</a:t>
            </a:r>
            <a:r>
              <a:rPr lang="en-ID" sz="2400" dirty="0">
                <a:solidFill>
                  <a:srgbClr val="FF0000"/>
                </a:solidFill>
              </a:rPr>
              <a:t> Indonesia – </a:t>
            </a:r>
            <a:r>
              <a:rPr lang="en-ID" sz="2400" dirty="0" err="1">
                <a:solidFill>
                  <a:srgbClr val="FF0000"/>
                </a:solidFill>
              </a:rPr>
              <a:t>Pasal</a:t>
            </a:r>
            <a:r>
              <a:rPr lang="en-ID" sz="2400" dirty="0">
                <a:solidFill>
                  <a:srgbClr val="FF0000"/>
                </a:solidFill>
              </a:rPr>
              <a:t> 28</a:t>
            </a:r>
          </a:p>
          <a:p>
            <a:r>
              <a:rPr lang="en-ID" sz="2400" dirty="0">
                <a:solidFill>
                  <a:schemeClr val="bg1"/>
                </a:solidFill>
              </a:rPr>
              <a:t>SK PB IDI No. 0810/PB/A.4/09/2022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Penetapan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Berlakunya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Dasar dan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Rumah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Tangga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– </a:t>
            </a:r>
            <a:r>
              <a:rPr lang="en-ID" sz="2400" dirty="0" err="1">
                <a:solidFill>
                  <a:schemeClr val="bg1"/>
                </a:solidFill>
              </a:rPr>
              <a:t>Pasal</a:t>
            </a:r>
            <a:r>
              <a:rPr lang="en-ID" sz="2400" dirty="0">
                <a:solidFill>
                  <a:schemeClr val="bg1"/>
                </a:solidFill>
              </a:rPr>
              <a:t> 26 – </a:t>
            </a:r>
            <a:r>
              <a:rPr lang="en-ID" sz="2400" i="1" dirty="0">
                <a:solidFill>
                  <a:schemeClr val="bg1"/>
                </a:solidFill>
              </a:rPr>
              <a:t>28 September 2022</a:t>
            </a:r>
            <a:endParaRPr lang="en-ID" sz="2400" i="1" dirty="0">
              <a:solidFill>
                <a:schemeClr val="bg1"/>
              </a:solidFill>
              <a:effectLst/>
            </a:endParaRPr>
          </a:p>
          <a:p>
            <a:endParaRPr lang="en-ID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6860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C5323E09-5EBF-94E2-6929-E52D4CE0D8C0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Tugas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Wewenang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6FF6726C-556C-4DA8-A231-26AB350B0644}"/>
              </a:ext>
            </a:extLst>
          </p:cNvPr>
          <p:cNvSpPr txBox="1"/>
          <p:nvPr/>
        </p:nvSpPr>
        <p:spPr>
          <a:xfrm>
            <a:off x="5208958" y="1706026"/>
            <a:ext cx="13002841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2000" indent="-735013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telaah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rancangan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peraturan-peraturan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ketetapan-ketetapan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. </a:t>
            </a:r>
          </a:p>
          <a:p>
            <a:pPr marL="762000" indent="-735013">
              <a:buFont typeface="+mj-lt"/>
              <a:buAutoNum type="alphaLcPeriod"/>
            </a:pPr>
            <a:endParaRPr lang="en-ID" sz="3600" dirty="0">
              <a:solidFill>
                <a:schemeClr val="bg1"/>
              </a:solidFill>
            </a:endParaRPr>
          </a:p>
          <a:p>
            <a:pPr marL="762000" indent="-735013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telaah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peraturan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perundang-undangan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berkaitan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. </a:t>
            </a:r>
          </a:p>
          <a:p>
            <a:pPr marL="762000" indent="-735013">
              <a:buFont typeface="+mj-lt"/>
              <a:buAutoNum type="alphaLcPeriod"/>
            </a:pPr>
            <a:endParaRPr lang="en-ID" sz="3600" dirty="0">
              <a:solidFill>
                <a:schemeClr val="bg1"/>
              </a:solidFill>
            </a:endParaRPr>
          </a:p>
          <a:p>
            <a:pPr marL="762000" indent="-735013">
              <a:buFont typeface="+mj-lt"/>
              <a:buAutoNum type="alphaLcPeriod"/>
            </a:pPr>
            <a:r>
              <a:rPr lang="en-ID" sz="3600" b="1" dirty="0" err="1">
                <a:solidFill>
                  <a:schemeClr val="bg1"/>
                </a:solidFill>
              </a:rPr>
              <a:t>Melakukan</a:t>
            </a:r>
            <a:r>
              <a:rPr lang="en-ID" sz="3600" b="1" dirty="0">
                <a:solidFill>
                  <a:schemeClr val="bg1"/>
                </a:solidFill>
              </a:rPr>
              <a:t> </a:t>
            </a:r>
            <a:r>
              <a:rPr lang="en-ID" sz="3600" b="1" dirty="0" err="1">
                <a:solidFill>
                  <a:schemeClr val="bg1"/>
                </a:solidFill>
              </a:rPr>
              <a:t>pembinaan</a:t>
            </a:r>
            <a:r>
              <a:rPr lang="en-ID" sz="3600" b="1" dirty="0">
                <a:solidFill>
                  <a:schemeClr val="bg1"/>
                </a:solidFill>
              </a:rPr>
              <a:t> dan </a:t>
            </a:r>
            <a:r>
              <a:rPr lang="en-ID" sz="3600" b="1" dirty="0" err="1">
                <a:solidFill>
                  <a:schemeClr val="bg1"/>
                </a:solidFill>
              </a:rPr>
              <a:t>pembelaan</a:t>
            </a:r>
            <a:r>
              <a:rPr lang="en-ID" sz="3600" b="1" dirty="0">
                <a:solidFill>
                  <a:schemeClr val="bg1"/>
                </a:solidFill>
              </a:rPr>
              <a:t> </a:t>
            </a:r>
            <a:r>
              <a:rPr lang="en-ID" sz="3600" b="1" dirty="0" err="1">
                <a:solidFill>
                  <a:schemeClr val="bg1"/>
                </a:solidFill>
              </a:rPr>
              <a:t>anggota</a:t>
            </a:r>
            <a:r>
              <a:rPr lang="en-ID" sz="3600" b="1" dirty="0">
                <a:solidFill>
                  <a:schemeClr val="bg1"/>
                </a:solidFill>
              </a:rPr>
              <a:t> </a:t>
            </a:r>
            <a:r>
              <a:rPr lang="en-ID" sz="3600" b="1" dirty="0" err="1">
                <a:solidFill>
                  <a:schemeClr val="bg1"/>
                </a:solidFill>
              </a:rPr>
              <a:t>dalam</a:t>
            </a:r>
            <a:r>
              <a:rPr lang="en-ID" sz="3600" b="1" dirty="0">
                <a:solidFill>
                  <a:schemeClr val="bg1"/>
                </a:solidFill>
              </a:rPr>
              <a:t> </a:t>
            </a:r>
            <a:r>
              <a:rPr lang="en-ID" sz="3600" b="1" dirty="0" err="1">
                <a:solidFill>
                  <a:schemeClr val="bg1"/>
                </a:solidFill>
              </a:rPr>
              <a:t>menjalankan</a:t>
            </a:r>
            <a:r>
              <a:rPr lang="en-ID" sz="3600" b="1" dirty="0">
                <a:solidFill>
                  <a:schemeClr val="bg1"/>
                </a:solidFill>
              </a:rPr>
              <a:t> </a:t>
            </a:r>
            <a:r>
              <a:rPr lang="en-ID" sz="3600" b="1" dirty="0" err="1">
                <a:solidFill>
                  <a:schemeClr val="bg1"/>
                </a:solidFill>
              </a:rPr>
              <a:t>profesinya</a:t>
            </a:r>
            <a:r>
              <a:rPr lang="en-ID" sz="3600" b="1" dirty="0">
                <a:solidFill>
                  <a:schemeClr val="bg1"/>
                </a:solidFill>
              </a:rPr>
              <a:t>. </a:t>
            </a:r>
          </a:p>
          <a:p>
            <a:pPr marL="762000" indent="-735013">
              <a:buFont typeface="+mj-lt"/>
              <a:buAutoNum type="alphaLcPeriod"/>
            </a:pPr>
            <a:endParaRPr lang="en-ID" sz="3600" dirty="0">
              <a:solidFill>
                <a:schemeClr val="bg1"/>
              </a:solidFill>
            </a:endParaRPr>
          </a:p>
          <a:p>
            <a:pPr marL="762000" indent="-735013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menjalankan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tugasnya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perlu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mendengarkan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pendapat</a:t>
            </a:r>
            <a:r>
              <a:rPr lang="en-ID" sz="3600" dirty="0">
                <a:solidFill>
                  <a:schemeClr val="bg1"/>
                </a:solidFill>
              </a:rPr>
              <a:t> dan saran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unsur-unsur</a:t>
            </a:r>
            <a:r>
              <a:rPr lang="en-ID" sz="3600" dirty="0">
                <a:solidFill>
                  <a:schemeClr val="bg1"/>
                </a:solidFill>
              </a:rPr>
              <a:t> lain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pihak-pihak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dianggap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perlu</a:t>
            </a:r>
            <a:r>
              <a:rPr lang="en-ID" sz="3600" dirty="0">
                <a:solidFill>
                  <a:schemeClr val="bg1"/>
                </a:solidFill>
              </a:rPr>
              <a:t>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D9457-10C4-A0CD-57BB-CC02E70E81E7}"/>
              </a:ext>
            </a:extLst>
          </p:cNvPr>
          <p:cNvSpPr txBox="1"/>
          <p:nvPr/>
        </p:nvSpPr>
        <p:spPr>
          <a:xfrm>
            <a:off x="4833602" y="896490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FF0000"/>
                </a:solidFill>
              </a:rPr>
              <a:t>SK PB IDI No. 1078/PB/A.4/02/2019 </a:t>
            </a:r>
            <a:r>
              <a:rPr lang="en-ID" sz="2400" dirty="0" err="1">
                <a:solidFill>
                  <a:srgbClr val="FF0000"/>
                </a:solidFill>
              </a:rPr>
              <a:t>tentang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Penetapan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Berlakunya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Anggaran</a:t>
            </a:r>
            <a:r>
              <a:rPr lang="en-ID" sz="2400" dirty="0">
                <a:solidFill>
                  <a:srgbClr val="FF0000"/>
                </a:solidFill>
              </a:rPr>
              <a:t> Dasar dan </a:t>
            </a:r>
            <a:r>
              <a:rPr lang="en-ID" sz="2400" dirty="0" err="1">
                <a:solidFill>
                  <a:srgbClr val="FF0000"/>
                </a:solidFill>
              </a:rPr>
              <a:t>Anggaran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Rumah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Tangga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Ikatan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Dokter</a:t>
            </a:r>
            <a:r>
              <a:rPr lang="en-ID" sz="2400" dirty="0">
                <a:solidFill>
                  <a:srgbClr val="FF0000"/>
                </a:solidFill>
              </a:rPr>
              <a:t> Indonesia – </a:t>
            </a:r>
            <a:r>
              <a:rPr lang="en-ID" sz="2400" dirty="0" err="1">
                <a:solidFill>
                  <a:srgbClr val="FF0000"/>
                </a:solidFill>
              </a:rPr>
              <a:t>Pasal</a:t>
            </a:r>
            <a:r>
              <a:rPr lang="en-ID" sz="2400" dirty="0">
                <a:solidFill>
                  <a:srgbClr val="FF0000"/>
                </a:solidFill>
              </a:rPr>
              <a:t> 29</a:t>
            </a:r>
            <a:endParaRPr lang="en-ID" sz="24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664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C5323E09-5EBF-94E2-6929-E52D4CE0D8C0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Tugas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Wewenang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6FF6726C-556C-4DA8-A231-26AB350B0644}"/>
              </a:ext>
            </a:extLst>
          </p:cNvPr>
          <p:cNvSpPr txBox="1"/>
          <p:nvPr/>
        </p:nvSpPr>
        <p:spPr>
          <a:xfrm>
            <a:off x="5208958" y="1706026"/>
            <a:ext cx="1300284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2000" indent="-735013">
              <a:buFont typeface="+mj-lt"/>
              <a:buAutoNum type="alphaLcPeriod"/>
            </a:pPr>
            <a:r>
              <a:rPr lang="en-ID" sz="3600" dirty="0">
                <a:solidFill>
                  <a:schemeClr val="bg1"/>
                </a:solidFill>
              </a:rPr>
              <a:t>BPH2A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menjalankan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tugasnya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perlu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mendengarkan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pendapat</a:t>
            </a:r>
            <a:r>
              <a:rPr lang="en-ID" sz="3600" dirty="0">
                <a:solidFill>
                  <a:schemeClr val="bg1"/>
                </a:solidFill>
              </a:rPr>
              <a:t> dan saran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unsur-unsur</a:t>
            </a:r>
            <a:r>
              <a:rPr lang="en-ID" sz="3600" dirty="0">
                <a:solidFill>
                  <a:schemeClr val="bg1"/>
                </a:solidFill>
              </a:rPr>
              <a:t> lain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pihak-pihak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dianggap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perlu</a:t>
            </a:r>
            <a:endParaRPr lang="en-ID" sz="3600" dirty="0">
              <a:solidFill>
                <a:schemeClr val="bg1"/>
              </a:solidFill>
            </a:endParaRPr>
          </a:p>
          <a:p>
            <a:pPr marL="762000" indent="-735013">
              <a:buFont typeface="+mj-lt"/>
              <a:buAutoNum type="alphaLcPeriod"/>
            </a:pPr>
            <a:endParaRPr lang="en-ID" sz="3600" dirty="0">
              <a:solidFill>
                <a:schemeClr val="bg1"/>
              </a:solidFill>
            </a:endParaRPr>
          </a:p>
          <a:p>
            <a:pPr marL="762000" indent="-735013">
              <a:buFont typeface="+mj-lt"/>
              <a:buAutoNum type="alphaLcPeriod"/>
            </a:pPr>
            <a:r>
              <a:rPr lang="en-ID" sz="3600" dirty="0">
                <a:solidFill>
                  <a:schemeClr val="bg1"/>
                </a:solidFill>
              </a:rPr>
              <a:t>BHP2A </a:t>
            </a:r>
            <a:r>
              <a:rPr lang="en-ID" sz="3600" dirty="0" err="1">
                <a:solidFill>
                  <a:schemeClr val="bg1"/>
                </a:solidFill>
              </a:rPr>
              <a:t>mempunyai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wewenang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pembinaan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konsultasi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pembelaan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menghadapi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permasalahan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etik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disiplin</a:t>
            </a:r>
            <a:r>
              <a:rPr lang="en-ID" sz="3600" dirty="0">
                <a:solidFill>
                  <a:schemeClr val="bg1"/>
                </a:solidFill>
              </a:rPr>
              <a:t>, dan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saat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menjalankan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profesinya</a:t>
            </a: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D9457-10C4-A0CD-57BB-CC02E70E81E7}"/>
              </a:ext>
            </a:extLst>
          </p:cNvPr>
          <p:cNvSpPr txBox="1"/>
          <p:nvPr/>
        </p:nvSpPr>
        <p:spPr>
          <a:xfrm>
            <a:off x="4833602" y="896490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SK PB IDI No. 0810/PB/A.4/09/2022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Penetapan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Berlakunya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Dasar dan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Rumah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Tangga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– </a:t>
            </a:r>
            <a:r>
              <a:rPr lang="en-ID" sz="2400" dirty="0" err="1">
                <a:solidFill>
                  <a:schemeClr val="bg1"/>
                </a:solidFill>
              </a:rPr>
              <a:t>Pasal</a:t>
            </a:r>
            <a:r>
              <a:rPr lang="en-ID" sz="2400" dirty="0">
                <a:solidFill>
                  <a:schemeClr val="bg1"/>
                </a:solidFill>
              </a:rPr>
              <a:t> 26 – </a:t>
            </a:r>
            <a:r>
              <a:rPr lang="en-ID" sz="2400" i="1" dirty="0">
                <a:solidFill>
                  <a:schemeClr val="bg1"/>
                </a:solidFill>
              </a:rPr>
              <a:t>28 September 2022</a:t>
            </a:r>
            <a:endParaRPr lang="en-ID" sz="2400" i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3725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C5323E09-5EBF-94E2-6929-E52D4CE0D8C0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6FF6726C-556C-4DA8-A231-26AB350B0644}"/>
              </a:ext>
            </a:extLst>
          </p:cNvPr>
          <p:cNvSpPr txBox="1"/>
          <p:nvPr/>
        </p:nvSpPr>
        <p:spPr>
          <a:xfrm>
            <a:off x="5208958" y="1706026"/>
            <a:ext cx="13002841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2000" indent="-735013">
              <a:buFont typeface="+mj-lt"/>
              <a:buAutoNum type="alphaLcPeriod"/>
            </a:pPr>
            <a:r>
              <a:rPr lang="en-ID" sz="3600" dirty="0">
                <a:solidFill>
                  <a:schemeClr val="bg1"/>
                </a:solidFill>
              </a:rPr>
              <a:t>Personalia BHP2A </a:t>
            </a:r>
            <a:r>
              <a:rPr lang="en-ID" sz="3600" dirty="0" err="1">
                <a:solidFill>
                  <a:schemeClr val="bg1"/>
                </a:solidFill>
              </a:rPr>
              <a:t>sekurang-kurangnya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terdiri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Ketua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Sekretaris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endParaRPr lang="en-ID" sz="3600" dirty="0">
              <a:solidFill>
                <a:schemeClr val="bg1"/>
              </a:solidFill>
            </a:endParaRPr>
          </a:p>
          <a:p>
            <a:pPr marL="762000" indent="-735013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Ketua</a:t>
            </a:r>
            <a:r>
              <a:rPr lang="en-ID" sz="3600" dirty="0">
                <a:solidFill>
                  <a:schemeClr val="bg1"/>
                </a:solidFill>
              </a:rPr>
              <a:t> BHP2A </a:t>
            </a:r>
            <a:r>
              <a:rPr lang="en-ID" sz="3600" dirty="0" err="1">
                <a:solidFill>
                  <a:schemeClr val="bg1"/>
                </a:solidFill>
              </a:rPr>
              <a:t>berhalangan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tetap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lebih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6 </a:t>
            </a:r>
            <a:r>
              <a:rPr lang="en-ID" sz="3600" dirty="0" err="1">
                <a:solidFill>
                  <a:schemeClr val="bg1"/>
                </a:solidFill>
              </a:rPr>
              <a:t>bulan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melalui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Rapat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Pleno</a:t>
            </a:r>
            <a:r>
              <a:rPr lang="en-ID" sz="3600" dirty="0">
                <a:solidFill>
                  <a:schemeClr val="bg1"/>
                </a:solidFill>
              </a:rPr>
              <a:t> BHP2A </a:t>
            </a:r>
            <a:r>
              <a:rPr lang="en-ID" sz="3600" dirty="0" err="1">
                <a:solidFill>
                  <a:schemeClr val="bg1"/>
                </a:solidFill>
              </a:rPr>
              <a:t>menetapkan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pengganti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ketua</a:t>
            </a:r>
            <a:r>
              <a:rPr lang="en-ID" sz="3600" dirty="0">
                <a:solidFill>
                  <a:schemeClr val="bg1"/>
                </a:solidFill>
              </a:rPr>
              <a:t>.</a:t>
            </a:r>
          </a:p>
          <a:p>
            <a:pPr marL="762000" indent="-735013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 BHP2A </a:t>
            </a:r>
            <a:r>
              <a:rPr lang="en-ID" sz="3600" dirty="0" err="1">
                <a:solidFill>
                  <a:schemeClr val="bg1"/>
                </a:solidFill>
              </a:rPr>
              <a:t>adalah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biasa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memiliki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kemampuan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bidang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mempunyai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integratis</a:t>
            </a:r>
            <a:r>
              <a:rPr lang="en-ID" sz="3600" dirty="0">
                <a:solidFill>
                  <a:schemeClr val="bg1"/>
                </a:solidFill>
              </a:rPr>
              <a:t> moral, </a:t>
            </a:r>
            <a:r>
              <a:rPr lang="en-ID" sz="3600" dirty="0" err="1">
                <a:solidFill>
                  <a:schemeClr val="bg1"/>
                </a:solidFill>
              </a:rPr>
              <a:t>etika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disiplin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loyalitas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tinggi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komitmen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pengembangan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serta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menjaga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keluhuran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D9457-10C4-A0CD-57BB-CC02E70E81E7}"/>
              </a:ext>
            </a:extLst>
          </p:cNvPr>
          <p:cNvSpPr txBox="1"/>
          <p:nvPr/>
        </p:nvSpPr>
        <p:spPr>
          <a:xfrm>
            <a:off x="4833602" y="896490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SK PB IDI No. 0810/PB/A.4/09/2022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Penetapan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Berlakunya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Dasar dan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Rumah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Tangga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– </a:t>
            </a:r>
            <a:r>
              <a:rPr lang="en-ID" sz="2400" dirty="0" err="1">
                <a:solidFill>
                  <a:schemeClr val="bg1"/>
                </a:solidFill>
              </a:rPr>
              <a:t>Pasal</a:t>
            </a:r>
            <a:r>
              <a:rPr lang="en-ID" sz="2400" dirty="0">
                <a:solidFill>
                  <a:schemeClr val="bg1"/>
                </a:solidFill>
              </a:rPr>
              <a:t> 26 – </a:t>
            </a:r>
            <a:r>
              <a:rPr lang="en-ID" sz="2400" i="1" dirty="0">
                <a:solidFill>
                  <a:schemeClr val="bg1"/>
                </a:solidFill>
              </a:rPr>
              <a:t>28 September 2022</a:t>
            </a:r>
            <a:endParaRPr lang="en-ID" sz="2400" i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352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EB3B5CB-132A-BB77-3B73-06E72088EC6B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Keanggotaan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Bab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C1856-3B67-816A-E250-F93C0A97171D}"/>
              </a:ext>
            </a:extLst>
          </p:cNvPr>
          <p:cNvSpPr txBox="1"/>
          <p:nvPr/>
        </p:nvSpPr>
        <p:spPr>
          <a:xfrm>
            <a:off x="4833602" y="918210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SK PB IDI No. 0810/PB/A.4/09/2022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Penetapan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Berlakunya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Dasar dan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Rumah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Tangga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</a:t>
            </a:r>
            <a:endParaRPr lang="en-ID" sz="2400" i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D92C-95C0-1BD3-CDDF-98199EEB6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1423697"/>
            <a:ext cx="9652000" cy="74513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161E2E-E9FC-40CF-B252-2502E8F8F046}"/>
              </a:ext>
            </a:extLst>
          </p:cNvPr>
          <p:cNvSpPr/>
          <p:nvPr/>
        </p:nvSpPr>
        <p:spPr>
          <a:xfrm>
            <a:off x="6553200" y="6009060"/>
            <a:ext cx="9067800" cy="1268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4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1995C7-17AA-1829-9361-6969911DA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552338"/>
            <a:ext cx="8426450" cy="7636974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EB3B5CB-132A-BB77-3B73-06E72088EC6B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Keanggotaan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Bab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C1856-3B67-816A-E250-F93C0A97171D}"/>
              </a:ext>
            </a:extLst>
          </p:cNvPr>
          <p:cNvSpPr txBox="1"/>
          <p:nvPr/>
        </p:nvSpPr>
        <p:spPr>
          <a:xfrm>
            <a:off x="4833602" y="918210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SK PB IDI No. 0810/PB/A.4/09/2022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Penetapan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Berlakunya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Dasar dan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Rumah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Tangga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</a:t>
            </a:r>
            <a:endParaRPr lang="en-ID" sz="2400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161E2E-E9FC-40CF-B252-2502E8F8F046}"/>
              </a:ext>
            </a:extLst>
          </p:cNvPr>
          <p:cNvSpPr/>
          <p:nvPr/>
        </p:nvSpPr>
        <p:spPr>
          <a:xfrm>
            <a:off x="5822950" y="7990260"/>
            <a:ext cx="8476342" cy="11990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6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Latar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Belakang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”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Penyempurnaan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Buku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Panduan BHP2A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08958" y="1714500"/>
            <a:ext cx="13002841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>
                <a:solidFill>
                  <a:schemeClr val="bg1"/>
                </a:solidFill>
              </a:rPr>
              <a:t>“</a:t>
            </a:r>
            <a:r>
              <a:rPr lang="en-ID" sz="3600" dirty="0" err="1">
                <a:solidFill>
                  <a:schemeClr val="bg1"/>
                </a:solidFill>
              </a:rPr>
              <a:t>Terikatnya</a:t>
            </a:r>
            <a:r>
              <a:rPr lang="en-ID" sz="3600" dirty="0">
                <a:solidFill>
                  <a:schemeClr val="bg1"/>
                </a:solidFill>
              </a:rPr>
              <a:t>”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nilai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etis</a:t>
            </a:r>
            <a:r>
              <a:rPr lang="en-ID" sz="3600" dirty="0">
                <a:solidFill>
                  <a:schemeClr val="bg1"/>
                </a:solidFill>
              </a:rPr>
              <a:t> (</a:t>
            </a:r>
            <a:r>
              <a:rPr lang="en-ID" sz="3600" dirty="0" err="1">
                <a:solidFill>
                  <a:schemeClr val="bg1"/>
                </a:solidFill>
              </a:rPr>
              <a:t>kode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etik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), </a:t>
            </a:r>
            <a:r>
              <a:rPr lang="en-ID" sz="3600" dirty="0" err="1">
                <a:solidFill>
                  <a:schemeClr val="bg1"/>
                </a:solidFill>
              </a:rPr>
              <a:t>disiplin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norma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endParaRPr lang="en-ID" sz="3600" dirty="0">
              <a:solidFill>
                <a:schemeClr val="bg1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Meningkatnya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kesadaran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masyarakat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hak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sebagai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warga</a:t>
            </a:r>
            <a:r>
              <a:rPr lang="en-ID" sz="3600" dirty="0">
                <a:solidFill>
                  <a:schemeClr val="bg1"/>
                </a:solidFill>
              </a:rPr>
              <a:t> negara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Kebutuhan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kewajiban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memberikan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perlindungan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bantuan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kepada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endParaRPr lang="en-ID" sz="3600" dirty="0">
              <a:solidFill>
                <a:schemeClr val="bg1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Perlindungan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preventif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represif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holistik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komprehensif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endParaRPr lang="en-ID" sz="3600" dirty="0">
              <a:solidFill>
                <a:schemeClr val="bg1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Gagasan</a:t>
            </a:r>
            <a:r>
              <a:rPr lang="en-ID" sz="3600" dirty="0">
                <a:solidFill>
                  <a:schemeClr val="bg1"/>
                </a:solidFill>
              </a:rPr>
              <a:t> IDI</a:t>
            </a:r>
            <a:r>
              <a:rPr lang="en-ID" sz="3600" i="1" dirty="0">
                <a:solidFill>
                  <a:schemeClr val="bg1"/>
                </a:solidFill>
              </a:rPr>
              <a:t> reborn – </a:t>
            </a:r>
            <a:r>
              <a:rPr lang="en-ID" sz="3600" dirty="0">
                <a:solidFill>
                  <a:schemeClr val="bg1"/>
                </a:solidFill>
              </a:rPr>
              <a:t>BHP2A “terlahir </a:t>
            </a:r>
            <a:r>
              <a:rPr lang="en-ID" sz="3600" dirty="0" err="1">
                <a:solidFill>
                  <a:schemeClr val="bg1"/>
                </a:solidFill>
              </a:rPr>
              <a:t>kembali</a:t>
            </a:r>
            <a:r>
              <a:rPr lang="en-ID" sz="3600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4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Tugas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Wewenang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</a:t>
            </a:r>
            <a:r>
              <a:rPr lang="en-US" sz="44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b="1" i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penyempurnaan</a:t>
            </a:r>
            <a:r>
              <a:rPr lang="en-US" sz="44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08958" y="1713309"/>
            <a:ext cx="13002841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pembinaan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pengawasan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praktik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kedokteran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serta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kesadaran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kedokteran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dan/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kesehatan</a:t>
            </a:r>
            <a:endParaRPr lang="en-ID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pembelaan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anggota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menjalankan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profesinya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agar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dapat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memperoleh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rasa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keadilan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rehabilitasi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anggota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telah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selesai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menjalankan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sanksi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disiplin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dan/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menjalankan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tugasnya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perlu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mendengarkan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pendapat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saran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unsur-unsur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lain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organisasi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pihak-pihak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dianggap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perlu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Aktif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pendampingan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bagi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anggota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mengalami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permasalahan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disiplin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Menjalin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hubungan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kerjasama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instansi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terkait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persetujuan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Ketua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IDI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tingkatan</a:t>
            </a:r>
            <a:r>
              <a:rPr lang="en-ID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80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Tugas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Wewenang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</a:t>
            </a:r>
            <a:r>
              <a:rPr lang="en-US" sz="44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b="1" i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penyempurnaan</a:t>
            </a:r>
            <a:r>
              <a:rPr lang="en-US" sz="44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08958" y="1485900"/>
            <a:ext cx="13002841" cy="8633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76275" indent="-655638" algn="just">
              <a:buFont typeface="+mj-lt"/>
              <a:buAutoNum type="arabicPeriod" startAt="7"/>
            </a:pP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telaah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peraturan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perundang-undangan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berkaitan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anggota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organisasi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76275" indent="-655638" algn="just">
              <a:buFont typeface="+mj-lt"/>
              <a:buAutoNum type="arabicPeriod" startAt="7"/>
            </a:pP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telaah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peraturan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peraturan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ketetapan-ketetapan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organisasi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76275" indent="-655638" algn="just">
              <a:buFont typeface="+mj-lt"/>
              <a:buAutoNum type="arabicPeriod" startAt="7"/>
            </a:pP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pembinaan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pembelaan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anggota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menjalankan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profesinya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76275" indent="-655638" algn="just">
              <a:buFont typeface="+mj-lt"/>
              <a:buAutoNum type="arabicPeriod" startAt="7"/>
            </a:pP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menjalankan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tugasnya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perlu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mendengar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pendapat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saran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unsur-unsur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lain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organisasi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pihak-pihak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dianggap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perlu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76275" indent="-655638" algn="just">
              <a:buFont typeface="+mj-lt"/>
              <a:buAutoNum type="arabicPeriod" startAt="7"/>
            </a:pP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pembinaan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berkaitan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kedokteran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76275" indent="-655638" algn="just">
              <a:buFont typeface="+mj-lt"/>
              <a:buAutoNum type="arabicPeriod" startAt="7"/>
            </a:pP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Memberikan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masukan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rancangan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peraturan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perundang-undangan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terkait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kesehatan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kedokteran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76275" indent="-655638" algn="just">
              <a:buFont typeface="+mj-lt"/>
              <a:buAutoNum type="arabicPeriod" startAt="7"/>
            </a:pP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Memberikan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bantuan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konsultasi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dan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informasi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hukum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kedokteran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676275" indent="-655638" algn="just">
              <a:buFont typeface="+mj-lt"/>
              <a:buAutoNum type="arabicPeriod" startAt="7"/>
            </a:pP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pendampingan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bagi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dokter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memperoleh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keadilan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berbagai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lingkup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kemahkamahan</a:t>
            </a:r>
            <a:r>
              <a:rPr lang="en-ID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ID" sz="3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5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Tata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Hubungan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(internal) </a:t>
            </a: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penyempurnaan</a:t>
            </a: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08958" y="1485900"/>
            <a:ext cx="13002841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spcAft>
                <a:spcPts val="1000"/>
              </a:spcAft>
              <a:buFont typeface="+mj-lt"/>
              <a:buAutoNum type="alphaLcPeriod"/>
            </a:pP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PB IDI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BHP2A IDI Wilayah dan BHP2A IDI Cabang,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merupakan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hubungan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koordinasi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bersifat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konsultasi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rujukan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lphaLcPeriod"/>
            </a:pP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Bagian Hukum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Perhimpunan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Dokter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Spesialis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Seminat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bekerja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pembinaan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konsultasi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pembelaan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lphaLcPeriod"/>
            </a:pP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MKEK, juga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hubungan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koordinasi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penyelesaian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masalah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saling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memberikan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rujukan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serta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pendampingan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pembelaan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bermutu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lphaLcPeriod"/>
            </a:pP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BP2KB,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hubungan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koordinasi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untuk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pembinaan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hukum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kesehatan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kedokteran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melalui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acara-acara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ilmiah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profesi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lingkup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organisasi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mendapat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akreditasi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IDI.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lphaLcPeriod"/>
            </a:pP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Bidang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Legislasi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Advokasi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Peraturan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bidang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Kesehatan,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hubungan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telaah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hukum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aturan-aturan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lain yang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terkait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anggota</a:t>
            </a:r>
            <a:r>
              <a:rPr lang="en-US" sz="3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IDI.</a:t>
            </a:r>
            <a:endParaRPr lang="en-ID" sz="33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92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Susunan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Personalia BHP2A PB 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1F73ECCE-6F13-96DA-D73A-FF46A4EB24EF}"/>
              </a:ext>
            </a:extLst>
          </p:cNvPr>
          <p:cNvSpPr txBox="1"/>
          <p:nvPr/>
        </p:nvSpPr>
        <p:spPr>
          <a:xfrm>
            <a:off x="5208958" y="2628900"/>
            <a:ext cx="13002841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Ketua</a:t>
            </a:r>
            <a:r>
              <a:rPr lang="en-ID" sz="3400" dirty="0">
                <a:solidFill>
                  <a:schemeClr val="bg2"/>
                </a:solidFill>
              </a:rPr>
              <a:t>		: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Beni Satria, </a:t>
            </a:r>
            <a:r>
              <a:rPr lang="en-ID" sz="3400" dirty="0" err="1">
                <a:solidFill>
                  <a:schemeClr val="bg2"/>
                </a:solidFill>
              </a:rPr>
              <a:t>MKes</a:t>
            </a:r>
            <a:r>
              <a:rPr lang="en-ID" sz="3400" dirty="0">
                <a:solidFill>
                  <a:schemeClr val="bg2"/>
                </a:solidFill>
              </a:rPr>
              <a:t>, SH, MH, </a:t>
            </a:r>
            <a:r>
              <a:rPr lang="en-ID" sz="3400" dirty="0" err="1">
                <a:solidFill>
                  <a:schemeClr val="bg2"/>
                </a:solidFill>
              </a:rPr>
              <a:t>CPMed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CPArb</a:t>
            </a:r>
            <a:r>
              <a:rPr lang="en-ID" sz="3400" dirty="0">
                <a:solidFill>
                  <a:schemeClr val="bg2"/>
                </a:solidFill>
              </a:rPr>
              <a:t>, CPCLE</a:t>
            </a:r>
          </a:p>
          <a:p>
            <a:pPr fontAlgn="base"/>
            <a:r>
              <a:rPr lang="en-ID" sz="3400" dirty="0">
                <a:solidFill>
                  <a:schemeClr val="bg2"/>
                </a:solidFill>
              </a:rPr>
              <a:t>Wakil </a:t>
            </a:r>
            <a:r>
              <a:rPr lang="en-ID" sz="3400" dirty="0" err="1">
                <a:solidFill>
                  <a:schemeClr val="bg2"/>
                </a:solidFill>
              </a:rPr>
              <a:t>Ketua</a:t>
            </a:r>
            <a:r>
              <a:rPr lang="en-ID" sz="3400" dirty="0">
                <a:solidFill>
                  <a:schemeClr val="bg2"/>
                </a:solidFill>
              </a:rPr>
              <a:t>	: </a:t>
            </a:r>
            <a:r>
              <a:rPr lang="en-ID" sz="3400" dirty="0" err="1">
                <a:solidFill>
                  <a:schemeClr val="bg2"/>
                </a:solidFill>
              </a:rPr>
              <a:t>Laksamana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Pertama</a:t>
            </a:r>
            <a:r>
              <a:rPr lang="en-ID" sz="3400" dirty="0">
                <a:solidFill>
                  <a:schemeClr val="bg2"/>
                </a:solidFill>
              </a:rPr>
              <a:t> (</a:t>
            </a:r>
            <a:r>
              <a:rPr lang="en-ID" sz="3400" dirty="0" err="1">
                <a:solidFill>
                  <a:schemeClr val="bg2"/>
                </a:solidFill>
              </a:rPr>
              <a:t>Purn</a:t>
            </a:r>
            <a:r>
              <a:rPr lang="en-ID" sz="3400" dirty="0">
                <a:solidFill>
                  <a:schemeClr val="bg2"/>
                </a:solidFill>
              </a:rPr>
              <a:t>)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Emil DM Wibowo, </a:t>
            </a:r>
            <a:r>
              <a:rPr lang="en-ID" sz="3400" dirty="0" err="1">
                <a:solidFill>
                  <a:schemeClr val="bg2"/>
                </a:solidFill>
              </a:rPr>
              <a:t>SpU</a:t>
            </a:r>
            <a:r>
              <a:rPr lang="en-ID" sz="3400" dirty="0">
                <a:solidFill>
                  <a:schemeClr val="bg2"/>
                </a:solidFill>
              </a:rPr>
              <a:t>, SH</a:t>
            </a: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Sekretaris</a:t>
            </a:r>
            <a:r>
              <a:rPr lang="en-ID" sz="3400" dirty="0">
                <a:solidFill>
                  <a:schemeClr val="bg2"/>
                </a:solidFill>
              </a:rPr>
              <a:t>		: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Efrila</a:t>
            </a:r>
            <a:r>
              <a:rPr lang="en-ID" sz="3400" dirty="0">
                <a:solidFill>
                  <a:schemeClr val="bg2"/>
                </a:solidFill>
              </a:rPr>
              <a:t>, SH, MH</a:t>
            </a: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>
                <a:solidFill>
                  <a:schemeClr val="bg2"/>
                </a:solidFill>
              </a:rPr>
              <a:t>Divisi </a:t>
            </a:r>
            <a:r>
              <a:rPr lang="en-ID" sz="3400" dirty="0" err="1">
                <a:solidFill>
                  <a:schemeClr val="bg2"/>
                </a:solidFill>
              </a:rPr>
              <a:t>Pembinaan</a:t>
            </a:r>
            <a:r>
              <a:rPr lang="en-ID" sz="3400" dirty="0">
                <a:solidFill>
                  <a:schemeClr val="bg2"/>
                </a:solidFill>
              </a:rPr>
              <a:t> dan </a:t>
            </a:r>
            <a:r>
              <a:rPr lang="en-ID" sz="3400" dirty="0" err="1">
                <a:solidFill>
                  <a:schemeClr val="bg2"/>
                </a:solidFill>
              </a:rPr>
              <a:t>Perlindungan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Anggota</a:t>
            </a:r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>
                <a:solidFill>
                  <a:schemeClr val="bg2"/>
                </a:solidFill>
              </a:rPr>
              <a:t>Divisi </a:t>
            </a:r>
            <a:r>
              <a:rPr lang="en-ID" sz="3400" dirty="0" err="1">
                <a:solidFill>
                  <a:schemeClr val="bg2"/>
                </a:solidFill>
              </a:rPr>
              <a:t>Mediasi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Advokasi</a:t>
            </a:r>
            <a:r>
              <a:rPr lang="en-ID" sz="3400" dirty="0">
                <a:solidFill>
                  <a:schemeClr val="bg2"/>
                </a:solidFill>
              </a:rPr>
              <a:t> dan </a:t>
            </a:r>
            <a:r>
              <a:rPr lang="en-ID" sz="3400" dirty="0" err="1">
                <a:solidFill>
                  <a:schemeClr val="bg2"/>
                </a:solidFill>
              </a:rPr>
              <a:t>Regulasi</a:t>
            </a:r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>
                <a:solidFill>
                  <a:schemeClr val="bg2"/>
                </a:solidFill>
              </a:rPr>
              <a:t>Divisi </a:t>
            </a:r>
            <a:r>
              <a:rPr lang="en-ID" sz="3400" dirty="0" err="1">
                <a:solidFill>
                  <a:schemeClr val="bg2"/>
                </a:solidFill>
              </a:rPr>
              <a:t>Konsultasi</a:t>
            </a:r>
            <a:r>
              <a:rPr lang="en-ID" sz="3400" dirty="0">
                <a:solidFill>
                  <a:schemeClr val="bg2"/>
                </a:solidFill>
              </a:rPr>
              <a:t> Hukum dan </a:t>
            </a:r>
            <a:r>
              <a:rPr lang="en-ID" sz="3400" dirty="0" err="1">
                <a:solidFill>
                  <a:schemeClr val="bg2"/>
                </a:solidFill>
              </a:rPr>
              <a:t>Informasi</a:t>
            </a:r>
            <a:r>
              <a:rPr lang="en-ID" sz="3400" dirty="0">
                <a:solidFill>
                  <a:schemeClr val="bg2"/>
                </a:solidFill>
              </a:rPr>
              <a:t> Hukum</a:t>
            </a:r>
          </a:p>
          <a:p>
            <a:pPr fontAlgn="base"/>
            <a:r>
              <a:rPr lang="en-ID" sz="3400" dirty="0">
                <a:solidFill>
                  <a:schemeClr val="bg2"/>
                </a:solidFill>
              </a:rPr>
              <a:t>Divisi </a:t>
            </a:r>
            <a:r>
              <a:rPr lang="en-ID" sz="3400" dirty="0" err="1">
                <a:solidFill>
                  <a:schemeClr val="bg2"/>
                </a:solidFill>
              </a:rPr>
              <a:t>Pendampingan</a:t>
            </a:r>
            <a:r>
              <a:rPr lang="en-ID" sz="3400" dirty="0">
                <a:solidFill>
                  <a:schemeClr val="bg2"/>
                </a:solidFill>
              </a:rPr>
              <a:t> dan </a:t>
            </a:r>
            <a:r>
              <a:rPr lang="en-ID" sz="3400" dirty="0" err="1">
                <a:solidFill>
                  <a:schemeClr val="bg2"/>
                </a:solidFill>
              </a:rPr>
              <a:t>Bantuan</a:t>
            </a:r>
            <a:r>
              <a:rPr lang="en-ID" sz="3400" dirty="0">
                <a:solidFill>
                  <a:schemeClr val="bg2"/>
                </a:solidFill>
              </a:rPr>
              <a:t> Hukum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9F7DC-5C7C-6940-5292-2878CD7734BA}"/>
              </a:ext>
            </a:extLst>
          </p:cNvPr>
          <p:cNvSpPr txBox="1"/>
          <p:nvPr/>
        </p:nvSpPr>
        <p:spPr>
          <a:xfrm>
            <a:off x="7772400" y="8655903"/>
            <a:ext cx="10339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2400" dirty="0">
                <a:solidFill>
                  <a:schemeClr val="bg1"/>
                </a:solidFill>
              </a:rPr>
              <a:t>SK </a:t>
            </a:r>
            <a:r>
              <a:rPr lang="en-ID" sz="2400" dirty="0" err="1">
                <a:solidFill>
                  <a:schemeClr val="bg1"/>
                </a:solidFill>
              </a:rPr>
              <a:t>Ketua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Umum</a:t>
            </a:r>
            <a:r>
              <a:rPr lang="en-ID" sz="2400" dirty="0">
                <a:solidFill>
                  <a:schemeClr val="bg1"/>
                </a:solidFill>
              </a:rPr>
              <a:t> PB IDI </a:t>
            </a:r>
            <a:r>
              <a:rPr lang="en-ID" sz="2400" dirty="0" err="1">
                <a:solidFill>
                  <a:schemeClr val="bg1"/>
                </a:solidFill>
              </a:rPr>
              <a:t>Nomor</a:t>
            </a:r>
            <a:r>
              <a:rPr lang="en-ID" sz="2400" dirty="0">
                <a:solidFill>
                  <a:schemeClr val="bg1"/>
                </a:solidFill>
              </a:rPr>
              <a:t>: 0104 /KU/PB IDI/04/2022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Susunan</a:t>
            </a:r>
            <a:r>
              <a:rPr lang="en-ID" sz="2400" dirty="0">
                <a:solidFill>
                  <a:schemeClr val="bg1"/>
                </a:solidFill>
              </a:rPr>
              <a:t> dan Personalia </a:t>
            </a:r>
            <a:r>
              <a:rPr lang="en-ID" sz="2400" dirty="0" err="1">
                <a:solidFill>
                  <a:schemeClr val="bg1"/>
                </a:solidFill>
              </a:rPr>
              <a:t>Pengurus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Besar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Masa </a:t>
            </a:r>
            <a:r>
              <a:rPr lang="en-ID" sz="2400" dirty="0" err="1">
                <a:solidFill>
                  <a:schemeClr val="bg1"/>
                </a:solidFill>
              </a:rPr>
              <a:t>Bakti</a:t>
            </a:r>
            <a:r>
              <a:rPr lang="en-ID" sz="2400" dirty="0">
                <a:solidFill>
                  <a:schemeClr val="bg1"/>
                </a:solidFill>
              </a:rPr>
              <a:t> 2022 - 2025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085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Tata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Hubungan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(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eskternal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i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penyempurnaan</a:t>
            </a: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08958" y="1485900"/>
            <a:ext cx="13002841" cy="568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000"/>
              </a:spcAft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MKDKI agar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pembinaan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bimbingan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hukum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dapat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terlaksana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Juga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pendampingan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pembelaan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teradu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oleh BHP2A yang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bermutu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agar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menimbulkan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rasa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rasa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terlindungi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bagi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teradu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14350" indent="-514350" algn="just">
              <a:spcAft>
                <a:spcPts val="1000"/>
              </a:spcAft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Instansi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tempat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dokter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teradu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bekerja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baik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instansi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maupun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swasta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tujuan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pembelaan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pembinaan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berkeadilan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bagi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dokter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teradu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14350" indent="-514350" algn="just">
              <a:spcAft>
                <a:spcPts val="1000"/>
              </a:spcAft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Penegak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hukum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Polri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Pengadilan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rangka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pendampingan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pembelaan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dokter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teradu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serta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penyediaan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saksi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ahli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setara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14350" indent="-514350" algn="just">
              <a:spcAft>
                <a:spcPts val="1000"/>
              </a:spcAft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BHP2A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Kemenkes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dan/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atau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Instansi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lain yang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terkait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program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BHP2A.</a:t>
            </a:r>
            <a:endParaRPr lang="en-ID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14350" indent="-514350" algn="just">
              <a:spcAft>
                <a:spcPts val="1000"/>
              </a:spcAft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BPHP2A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menyertai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PB IDI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pembicaraan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pembicaraan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lembaga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Legislatif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Yudikatif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94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Anatomi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Draf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Buku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Pedoman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08958" y="1714500"/>
            <a:ext cx="1300284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Pendahuluan</a:t>
            </a:r>
            <a:endParaRPr lang="en-ID" sz="3600" dirty="0">
              <a:solidFill>
                <a:schemeClr val="bg1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>
                <a:solidFill>
                  <a:schemeClr val="bg1"/>
                </a:solidFill>
              </a:rPr>
              <a:t>BHP2A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>
                <a:solidFill>
                  <a:schemeClr val="bg1"/>
                </a:solidFill>
              </a:rPr>
              <a:t>Divisi BHP2A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>
                <a:solidFill>
                  <a:schemeClr val="bg1"/>
                </a:solidFill>
              </a:rPr>
              <a:t>Tata </a:t>
            </a:r>
            <a:r>
              <a:rPr lang="en-ID" sz="3600" dirty="0" err="1">
                <a:solidFill>
                  <a:schemeClr val="bg1"/>
                </a:solidFill>
              </a:rPr>
              <a:t>Laksana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Pengaduan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Penanganan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Kasus</a:t>
            </a:r>
            <a:endParaRPr lang="en-ID" sz="3600" dirty="0">
              <a:solidFill>
                <a:schemeClr val="bg1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Rapat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Kegiatan</a:t>
            </a:r>
            <a:r>
              <a:rPr lang="en-ID" sz="3600" dirty="0">
                <a:solidFill>
                  <a:schemeClr val="bg1"/>
                </a:solidFill>
              </a:rPr>
              <a:t> BHP2A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Penutup</a:t>
            </a:r>
            <a:endParaRPr lang="en-ID" sz="3600" dirty="0">
              <a:solidFill>
                <a:schemeClr val="bg1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ID" sz="3600">
                <a:solidFill>
                  <a:schemeClr val="bg1"/>
                </a:solidFill>
              </a:rPr>
              <a:t>Lampiran</a:t>
            </a:r>
            <a:endParaRPr lang="en-ID" sz="3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14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44D59792-8533-F465-53A0-4961FD3B10AC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Pendahuluan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urgensi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keberadaan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8E44AC74-E8FE-688B-A0B7-D7C80CCF90F9}"/>
              </a:ext>
            </a:extLst>
          </p:cNvPr>
          <p:cNvSpPr txBox="1"/>
          <p:nvPr/>
        </p:nvSpPr>
        <p:spPr>
          <a:xfrm>
            <a:off x="5208958" y="1706026"/>
            <a:ext cx="13002841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5312" indent="-57150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Praktik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harus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berlandaskan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etika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aturan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norma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berlaku</a:t>
            </a:r>
            <a:endParaRPr lang="en-ID" sz="3600" dirty="0">
              <a:solidFill>
                <a:schemeClr val="bg1"/>
              </a:solidFill>
            </a:endParaRPr>
          </a:p>
          <a:p>
            <a:pPr marL="595312" indent="-57150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Peningkatan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pengetahuan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masyarakat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tentang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kesehatan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berimplikasi</a:t>
            </a:r>
            <a:r>
              <a:rPr lang="en-ID" sz="3600" dirty="0">
                <a:solidFill>
                  <a:schemeClr val="bg1"/>
                </a:solidFill>
              </a:rPr>
              <a:t> pada </a:t>
            </a:r>
            <a:r>
              <a:rPr lang="en-ID" sz="3600" dirty="0" err="1">
                <a:solidFill>
                  <a:schemeClr val="bg1"/>
                </a:solidFill>
              </a:rPr>
              <a:t>dibutuhkannya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kehati-hatian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menjalankan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endParaRPr lang="en-ID" sz="3600" dirty="0">
              <a:solidFill>
                <a:schemeClr val="bg1"/>
              </a:solidFill>
            </a:endParaRPr>
          </a:p>
          <a:p>
            <a:pPr marL="595312" indent="-57150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Kesalahpahaman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sebagai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cikal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bakal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sengketa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medis</a:t>
            </a:r>
            <a:endParaRPr lang="en-ID" sz="3600" dirty="0">
              <a:solidFill>
                <a:schemeClr val="bg1"/>
              </a:solidFill>
            </a:endParaRPr>
          </a:p>
          <a:p>
            <a:pPr marL="595312" indent="-57150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Hendaknya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menyelesaikan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sengketa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medis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tidak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menyelesaikannya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sendiri</a:t>
            </a:r>
            <a:endParaRPr lang="en-ID" sz="3600" dirty="0">
              <a:solidFill>
                <a:schemeClr val="bg1"/>
              </a:solidFill>
            </a:endParaRPr>
          </a:p>
          <a:p>
            <a:pPr marL="595312" indent="-571500">
              <a:buFont typeface="Arial" panose="020B0604020202020204" pitchFamily="34" charset="0"/>
              <a:buChar char="•"/>
            </a:pPr>
            <a:r>
              <a:rPr lang="en-ID" sz="3600" dirty="0">
                <a:solidFill>
                  <a:schemeClr val="bg1"/>
                </a:solidFill>
              </a:rPr>
              <a:t>IDI </a:t>
            </a:r>
            <a:r>
              <a:rPr lang="en-ID" sz="3600" dirty="0" err="1">
                <a:solidFill>
                  <a:schemeClr val="bg1"/>
                </a:solidFill>
              </a:rPr>
              <a:t>sebagai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memberikan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perlindungan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bantuan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kepada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endParaRPr lang="en-ID" sz="3600" dirty="0">
              <a:solidFill>
                <a:schemeClr val="bg1"/>
              </a:solidFill>
            </a:endParaRPr>
          </a:p>
          <a:p>
            <a:pPr marL="595312" indent="-571500">
              <a:buFont typeface="Arial" panose="020B0604020202020204" pitchFamily="34" charset="0"/>
              <a:buChar char="•"/>
            </a:pPr>
            <a:endParaRPr lang="en-ID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C5EB9-E195-0C46-CC52-A3C2A8AD3273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2348534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855D2661-D6B1-CAF1-83E8-3DBC8F498F4F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Sengketa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F6D7A07B-0AEF-54BF-F6AF-6D9D28FEE9AA}"/>
              </a:ext>
            </a:extLst>
          </p:cNvPr>
          <p:cNvSpPr txBox="1"/>
          <p:nvPr/>
        </p:nvSpPr>
        <p:spPr>
          <a:xfrm>
            <a:off x="5208958" y="1706026"/>
            <a:ext cx="13002841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n-ID" sz="4000" b="1" dirty="0" err="1">
                <a:solidFill>
                  <a:schemeClr val="bg1"/>
                </a:solidFill>
              </a:rPr>
              <a:t>sengketa</a:t>
            </a:r>
            <a:r>
              <a:rPr lang="en-ID" sz="4000" i="1" dirty="0">
                <a:solidFill>
                  <a:schemeClr val="bg1"/>
                </a:solidFill>
              </a:rPr>
              <a:t>/</a:t>
            </a:r>
            <a:r>
              <a:rPr lang="en-ID" sz="4000" i="1" dirty="0" err="1">
                <a:solidFill>
                  <a:schemeClr val="bg1"/>
                </a:solidFill>
              </a:rPr>
              <a:t>seng·ke·ta</a:t>
            </a:r>
            <a:r>
              <a:rPr lang="en-ID" sz="4000" i="1" dirty="0">
                <a:solidFill>
                  <a:schemeClr val="bg1"/>
                </a:solidFill>
              </a:rPr>
              <a:t>/</a:t>
            </a:r>
            <a:r>
              <a:rPr lang="en-ID" sz="4000" dirty="0">
                <a:solidFill>
                  <a:schemeClr val="bg1"/>
                </a:solidFill>
              </a:rPr>
              <a:t> /</a:t>
            </a:r>
            <a:r>
              <a:rPr lang="en-ID" sz="4000" dirty="0" err="1">
                <a:solidFill>
                  <a:schemeClr val="bg1"/>
                </a:solidFill>
              </a:rPr>
              <a:t>sengkéta</a:t>
            </a:r>
            <a:r>
              <a:rPr lang="en-ID" sz="4000" dirty="0">
                <a:solidFill>
                  <a:schemeClr val="bg1"/>
                </a:solidFill>
              </a:rPr>
              <a:t>/ </a:t>
            </a:r>
            <a:r>
              <a:rPr lang="en-ID" sz="4000" i="1" dirty="0">
                <a:solidFill>
                  <a:schemeClr val="bg1"/>
                </a:solidFill>
              </a:rPr>
              <a:t>n</a:t>
            </a:r>
            <a:r>
              <a:rPr lang="en-ID" sz="4000" dirty="0">
                <a:solidFill>
                  <a:schemeClr val="bg1"/>
                </a:solidFill>
              </a:rPr>
              <a:t> </a:t>
            </a:r>
            <a:r>
              <a:rPr lang="en-ID" sz="4000" b="1" dirty="0">
                <a:solidFill>
                  <a:schemeClr val="bg1"/>
                </a:solidFill>
              </a:rPr>
              <a:t>1</a:t>
            </a:r>
            <a:r>
              <a:rPr lang="en-ID" sz="4000" dirty="0">
                <a:solidFill>
                  <a:schemeClr val="bg1"/>
                </a:solidFill>
              </a:rPr>
              <a:t> </a:t>
            </a:r>
            <a:r>
              <a:rPr lang="en-ID" sz="4000" dirty="0" err="1">
                <a:solidFill>
                  <a:schemeClr val="bg1"/>
                </a:solidFill>
              </a:rPr>
              <a:t>sesuatu</a:t>
            </a:r>
            <a:r>
              <a:rPr lang="en-ID" sz="4000" dirty="0">
                <a:solidFill>
                  <a:schemeClr val="bg1"/>
                </a:solidFill>
              </a:rPr>
              <a:t> yang </a:t>
            </a:r>
            <a:r>
              <a:rPr lang="en-ID" sz="4000" dirty="0" err="1">
                <a:solidFill>
                  <a:schemeClr val="bg1"/>
                </a:solidFill>
              </a:rPr>
              <a:t>menyebabkan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perbedaan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pendapat</a:t>
            </a:r>
            <a:r>
              <a:rPr lang="en-ID" sz="4000" dirty="0">
                <a:solidFill>
                  <a:schemeClr val="bg1"/>
                </a:solidFill>
              </a:rPr>
              <a:t>; </a:t>
            </a:r>
            <a:r>
              <a:rPr lang="en-ID" sz="4000" dirty="0" err="1">
                <a:solidFill>
                  <a:schemeClr val="bg1"/>
                </a:solidFill>
              </a:rPr>
              <a:t>pertengkaran</a:t>
            </a:r>
            <a:r>
              <a:rPr lang="en-ID" sz="4000" dirty="0">
                <a:solidFill>
                  <a:schemeClr val="bg1"/>
                </a:solidFill>
              </a:rPr>
              <a:t>; </a:t>
            </a:r>
            <a:r>
              <a:rPr lang="en-ID" sz="4000" dirty="0" err="1">
                <a:solidFill>
                  <a:schemeClr val="bg1"/>
                </a:solidFill>
              </a:rPr>
              <a:t>perbantahan</a:t>
            </a:r>
            <a:endParaRPr lang="en-ID" sz="4000" dirty="0">
              <a:solidFill>
                <a:schemeClr val="bg1"/>
              </a:solidFill>
            </a:endParaRPr>
          </a:p>
          <a:p>
            <a:pPr lvl="1"/>
            <a:endParaRPr lang="en-ID" sz="4000" dirty="0">
              <a:solidFill>
                <a:schemeClr val="bg1"/>
              </a:solidFill>
            </a:endParaRPr>
          </a:p>
          <a:p>
            <a:pPr lvl="1"/>
            <a:r>
              <a:rPr lang="en-ID" sz="4000" i="1" dirty="0">
                <a:solidFill>
                  <a:schemeClr val="bg1"/>
                </a:solidFill>
              </a:rPr>
              <a:t>A conflict or controversy; a conflict of claims or rights; an assertion of aright, claim, or demand on one side, met by contrary claims or allegations on the other.</a:t>
            </a:r>
            <a:endParaRPr lang="id-ID" sz="4000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7ED6A-D924-5485-9286-88A06D63AEA4}"/>
              </a:ext>
            </a:extLst>
          </p:cNvPr>
          <p:cNvSpPr txBox="1"/>
          <p:nvPr/>
        </p:nvSpPr>
        <p:spPr>
          <a:xfrm>
            <a:off x="4833602" y="8115300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“Arti kata </a:t>
            </a:r>
            <a:r>
              <a:rPr lang="en-ID" sz="2400" dirty="0" err="1">
                <a:solidFill>
                  <a:schemeClr val="bg1"/>
                </a:solidFill>
              </a:rPr>
              <a:t>sengketa</a:t>
            </a:r>
            <a:r>
              <a:rPr lang="en-ID" sz="2400" dirty="0">
                <a:solidFill>
                  <a:schemeClr val="bg1"/>
                </a:solidFill>
              </a:rPr>
              <a:t> - </a:t>
            </a:r>
            <a:r>
              <a:rPr lang="en-ID" sz="2400" dirty="0" err="1">
                <a:solidFill>
                  <a:schemeClr val="bg1"/>
                </a:solidFill>
              </a:rPr>
              <a:t>Kamus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Besar</a:t>
            </a:r>
            <a:r>
              <a:rPr lang="en-ID" sz="2400" dirty="0">
                <a:solidFill>
                  <a:schemeClr val="bg1"/>
                </a:solidFill>
              </a:rPr>
              <a:t> Bahasa Indonesia (KBBI) Online.” </a:t>
            </a:r>
            <a:r>
              <a:rPr lang="en-ID" sz="2400" dirty="0" err="1">
                <a:solidFill>
                  <a:schemeClr val="bg1"/>
                </a:solidFill>
              </a:rPr>
              <a:t>Diakses</a:t>
            </a:r>
            <a:r>
              <a:rPr lang="en-ID" sz="2400" dirty="0">
                <a:solidFill>
                  <a:schemeClr val="bg1"/>
                </a:solidFill>
              </a:rPr>
              <a:t> 16 </a:t>
            </a:r>
            <a:r>
              <a:rPr lang="en-ID" sz="2400" dirty="0" err="1">
                <a:solidFill>
                  <a:schemeClr val="bg1"/>
                </a:solidFill>
              </a:rPr>
              <a:t>Juli</a:t>
            </a:r>
            <a:r>
              <a:rPr lang="en-ID" sz="2400" dirty="0">
                <a:solidFill>
                  <a:schemeClr val="bg1"/>
                </a:solidFill>
              </a:rPr>
              <a:t> 2022. </a:t>
            </a:r>
            <a:r>
              <a:rPr lang="en-ID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https://kbbi.web.id/sengketa</a:t>
            </a:r>
            <a:r>
              <a:rPr lang="en-ID" sz="2400" dirty="0">
                <a:solidFill>
                  <a:schemeClr val="bg1"/>
                </a:solidFill>
              </a:rPr>
              <a:t>.</a:t>
            </a:r>
          </a:p>
          <a:p>
            <a:endParaRPr lang="en-ID" sz="2400" dirty="0">
              <a:solidFill>
                <a:schemeClr val="bg1"/>
              </a:solidFill>
            </a:endParaRPr>
          </a:p>
          <a:p>
            <a:r>
              <a:rPr lang="en-ID" sz="2400" dirty="0">
                <a:solidFill>
                  <a:schemeClr val="bg1"/>
                </a:solidFill>
              </a:rPr>
              <a:t>The Law Dictionary. “DISPUTE Definition &amp; Meaning - Black’s Law Dictionary,” 9 November 2011. </a:t>
            </a:r>
            <a:r>
              <a:rPr lang="en-ID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https://thelawdictionary.org/dispute/</a:t>
            </a:r>
            <a:r>
              <a:rPr lang="en-ID" sz="2400" dirty="0">
                <a:solidFill>
                  <a:schemeClr val="bg1"/>
                </a:solidFill>
              </a:rPr>
              <a:t>.</a:t>
            </a:r>
          </a:p>
          <a:p>
            <a:endParaRPr lang="en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11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ADC5574B-0582-4900-343F-400E432C8404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Sengketa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Medis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D622733A-0F48-9426-1050-F37115AC1B6D}"/>
              </a:ext>
            </a:extLst>
          </p:cNvPr>
          <p:cNvSpPr txBox="1"/>
          <p:nvPr/>
        </p:nvSpPr>
        <p:spPr>
          <a:xfrm>
            <a:off x="5208958" y="1706026"/>
            <a:ext cx="13002841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id-ID" sz="4000" b="1" dirty="0" err="1">
                <a:solidFill>
                  <a:schemeClr val="bg1"/>
                </a:solidFill>
                <a:cs typeface="Calibri" panose="020F0502020204030204" pitchFamily="34" charset="0"/>
              </a:rPr>
              <a:t>Ketidaksepahaman</a:t>
            </a:r>
            <a:r>
              <a:rPr lang="id-ID" sz="4000" dirty="0">
                <a:solidFill>
                  <a:schemeClr val="bg1"/>
                </a:solidFill>
                <a:cs typeface="Calibri" panose="020F0502020204030204" pitchFamily="34" charset="0"/>
              </a:rPr>
              <a:t> antara </a:t>
            </a:r>
            <a:r>
              <a:rPr lang="id-ID" sz="4000" b="1" dirty="0">
                <a:solidFill>
                  <a:schemeClr val="bg1"/>
                </a:solidFill>
                <a:cs typeface="Calibri" panose="020F0502020204030204" pitchFamily="34" charset="0"/>
              </a:rPr>
              <a:t>pihak dokter </a:t>
            </a:r>
            <a:r>
              <a:rPr lang="id-ID" sz="4000" dirty="0">
                <a:solidFill>
                  <a:schemeClr val="bg1"/>
                </a:solidFill>
                <a:cs typeface="Calibri" panose="020F0502020204030204" pitchFamily="34" charset="0"/>
              </a:rPr>
              <a:t>dengan </a:t>
            </a:r>
            <a:r>
              <a:rPr lang="id-ID" sz="4000" b="1" dirty="0">
                <a:solidFill>
                  <a:schemeClr val="bg1"/>
                </a:solidFill>
                <a:cs typeface="Calibri" panose="020F0502020204030204" pitchFamily="34" charset="0"/>
              </a:rPr>
              <a:t>pihak pasien/klien </a:t>
            </a:r>
            <a:r>
              <a:rPr lang="id-ID" sz="4000" dirty="0">
                <a:solidFill>
                  <a:schemeClr val="bg1"/>
                </a:solidFill>
                <a:cs typeface="Calibri" panose="020F0502020204030204" pitchFamily="34" charset="0"/>
              </a:rPr>
              <a:t>atau keluarganya keduanya disebut para pihak) di dalam atau pasca hubungan dokter-pasien/klien yang berwujud </a:t>
            </a:r>
            <a:r>
              <a:rPr lang="id-ID" sz="4000" b="1" dirty="0">
                <a:solidFill>
                  <a:schemeClr val="bg1"/>
                </a:solidFill>
                <a:cs typeface="Calibri" panose="020F0502020204030204" pitchFamily="34" charset="0"/>
              </a:rPr>
              <a:t>diadukannya dokter </a:t>
            </a:r>
            <a:r>
              <a:rPr lang="id-ID" sz="4000" dirty="0">
                <a:solidFill>
                  <a:schemeClr val="bg1"/>
                </a:solidFill>
                <a:cs typeface="Calibri" panose="020F0502020204030204" pitchFamily="34" charset="0"/>
              </a:rPr>
              <a:t>tersebut kepada sarana kesehatan, IDI, MKEK atau lembaga disiplin dan peradilan lainnya (Organisasi dan Tata Kelola MKEK 2018)</a:t>
            </a:r>
          </a:p>
          <a:p>
            <a:endParaRPr lang="en-ID" sz="32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id-ID" sz="32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chemeClr val="bg1"/>
                </a:solidFill>
                <a:cs typeface="Calibri" panose="020F0502020204030204" pitchFamily="34" charset="0"/>
              </a:rPr>
              <a:t>Tidak melulu permasalahan hukum (dugaan pelanggaran hukum)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chemeClr val="bg1"/>
                </a:solidFill>
                <a:cs typeface="Calibri" panose="020F0502020204030204" pitchFamily="34" charset="0"/>
              </a:rPr>
              <a:t>Dokter (pelayan kesehatan) “dimintakan” pertanggungjawaban atas layanan yang diberikan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chemeClr val="bg1"/>
                </a:solidFill>
                <a:cs typeface="Calibri" panose="020F0502020204030204" pitchFamily="34" charset="0"/>
              </a:rPr>
              <a:t>Pemahaman hak dan kewajiban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d-ID" sz="3200" dirty="0">
                <a:solidFill>
                  <a:schemeClr val="bg1"/>
                </a:solidFill>
                <a:cs typeface="Calibri" panose="020F0502020204030204" pitchFamily="34" charset="0"/>
              </a:rPr>
              <a:t>Memperjuangkan “keadilan” sebagai hak seluruh warga negara</a:t>
            </a:r>
            <a:endParaRPr lang="en-ID" sz="32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lvl="1"/>
            <a:endParaRPr lang="id-ID" sz="40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3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B053F75D-ACBA-6939-CB66-6413FD636E7D}"/>
              </a:ext>
            </a:extLst>
          </p:cNvPr>
          <p:cNvSpPr txBox="1"/>
          <p:nvPr/>
        </p:nvSpPr>
        <p:spPr>
          <a:xfrm>
            <a:off x="5208959" y="460244"/>
            <a:ext cx="13002840" cy="677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Ketidaksepahaman</a:t>
            </a:r>
            <a:r>
              <a:rPr lang="en-US" sz="4400" b="1" dirty="0">
                <a:solidFill>
                  <a:srgbClr val="FFFFFF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– </a:t>
            </a:r>
            <a:r>
              <a:rPr lang="en-US" sz="4400" b="1" i="1" dirty="0">
                <a:solidFill>
                  <a:srgbClr val="FFFFFF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point of view</a:t>
            </a:r>
            <a:endParaRPr lang="en-US" sz="4400" b="1" dirty="0">
              <a:solidFill>
                <a:srgbClr val="FFFFFF"/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077E8-7F8E-67E7-AD2A-E78468280C01}"/>
              </a:ext>
            </a:extLst>
          </p:cNvPr>
          <p:cNvSpPr txBox="1"/>
          <p:nvPr/>
        </p:nvSpPr>
        <p:spPr>
          <a:xfrm>
            <a:off x="5123702" y="7176315"/>
            <a:ext cx="91865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4000" dirty="0" err="1">
                <a:solidFill>
                  <a:schemeClr val="bg1"/>
                </a:solidFill>
              </a:rPr>
              <a:t>Ketidaksepahaman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dalam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bidang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medis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tidak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sederhana</a:t>
            </a:r>
            <a:r>
              <a:rPr lang="en-ID" sz="4000" dirty="0">
                <a:solidFill>
                  <a:schemeClr val="bg1"/>
                </a:solidFill>
              </a:rPr>
              <a:t>, </a:t>
            </a:r>
            <a:r>
              <a:rPr lang="en-ID" sz="4000" dirty="0" err="1">
                <a:solidFill>
                  <a:schemeClr val="bg1"/>
                </a:solidFill>
              </a:rPr>
              <a:t>berkaitan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dengan</a:t>
            </a:r>
            <a:r>
              <a:rPr lang="en-ID" sz="4000" dirty="0">
                <a:solidFill>
                  <a:schemeClr val="bg1"/>
                </a:solidFill>
              </a:rPr>
              <a:t> “</a:t>
            </a:r>
            <a:r>
              <a:rPr lang="en-ID" sz="4000" dirty="0" err="1">
                <a:solidFill>
                  <a:schemeClr val="bg1"/>
                </a:solidFill>
              </a:rPr>
              <a:t>hidup</a:t>
            </a:r>
            <a:r>
              <a:rPr lang="en-ID" sz="4000" dirty="0">
                <a:solidFill>
                  <a:schemeClr val="bg1"/>
                </a:solidFill>
              </a:rPr>
              <a:t>” </a:t>
            </a:r>
            <a:r>
              <a:rPr lang="en-ID" sz="4000" dirty="0" err="1">
                <a:solidFill>
                  <a:schemeClr val="bg1"/>
                </a:solidFill>
              </a:rPr>
              <a:t>manusia</a:t>
            </a:r>
            <a:endParaRPr lang="en-ID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20C11-AE88-0D4C-2584-79DE06D5D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790700"/>
            <a:ext cx="6705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F81BD8-523F-7C7B-0368-219FDA0EDD88}"/>
              </a:ext>
            </a:extLst>
          </p:cNvPr>
          <p:cNvSpPr txBox="1"/>
          <p:nvPr/>
        </p:nvSpPr>
        <p:spPr>
          <a:xfrm>
            <a:off x="4833602" y="8309908"/>
            <a:ext cx="10939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Zeng, </a:t>
            </a:r>
            <a:r>
              <a:rPr lang="en-ID" sz="2400" dirty="0" err="1">
                <a:solidFill>
                  <a:schemeClr val="bg1"/>
                </a:solidFill>
              </a:rPr>
              <a:t>Yanbing</a:t>
            </a:r>
            <a:r>
              <a:rPr lang="en-ID" sz="2400" dirty="0">
                <a:solidFill>
                  <a:schemeClr val="bg1"/>
                </a:solidFill>
              </a:rPr>
              <a:t>, </a:t>
            </a:r>
            <a:r>
              <a:rPr lang="en-ID" sz="2400" dirty="0" err="1">
                <a:solidFill>
                  <a:schemeClr val="bg1"/>
                </a:solidFill>
              </a:rPr>
              <a:t>Liangwen</a:t>
            </a:r>
            <a:r>
              <a:rPr lang="en-ID" sz="2400" dirty="0">
                <a:solidFill>
                  <a:schemeClr val="bg1"/>
                </a:solidFill>
              </a:rPr>
              <a:t> Zhang, </a:t>
            </a:r>
            <a:r>
              <a:rPr lang="en-ID" sz="2400" dirty="0" err="1">
                <a:solidFill>
                  <a:schemeClr val="bg1"/>
                </a:solidFill>
              </a:rPr>
              <a:t>Guanhua</a:t>
            </a:r>
            <a:r>
              <a:rPr lang="en-ID" sz="2400" dirty="0">
                <a:solidFill>
                  <a:schemeClr val="bg1"/>
                </a:solidFill>
              </a:rPr>
              <a:t> Yao, dan </a:t>
            </a:r>
            <a:r>
              <a:rPr lang="en-ID" sz="2400" dirty="0" err="1">
                <a:solidFill>
                  <a:schemeClr val="bg1"/>
                </a:solidFill>
              </a:rPr>
              <a:t>Ya</a:t>
            </a:r>
            <a:r>
              <a:rPr lang="en-ID" sz="2400" dirty="0">
                <a:solidFill>
                  <a:schemeClr val="bg1"/>
                </a:solidFill>
              </a:rPr>
              <a:t> Fang. “Analysis of Current Situation and Influencing Factor of Medical Disputes among Different Levels of Medical Institutions Based on the Game Theory in Xiamen of China: A Cross-Sectional Survey.” </a:t>
            </a:r>
            <a:r>
              <a:rPr lang="en-ID" sz="2400" i="1" dirty="0">
                <a:solidFill>
                  <a:schemeClr val="bg1"/>
                </a:solidFill>
              </a:rPr>
              <a:t>Medicine</a:t>
            </a:r>
            <a:r>
              <a:rPr lang="en-ID" sz="2400" dirty="0">
                <a:solidFill>
                  <a:schemeClr val="bg1"/>
                </a:solidFill>
              </a:rPr>
              <a:t> 97, no. 38 (September 2018): e12501. </a:t>
            </a:r>
            <a:r>
              <a:rPr lang="en-ID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https://doi.org/10.1097/MD.0000000000012501</a:t>
            </a:r>
            <a:r>
              <a:rPr lang="en-ID" sz="2400" dirty="0">
                <a:solidFill>
                  <a:schemeClr val="bg1"/>
                </a:solidFill>
              </a:rPr>
              <a:t>.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44A0D-B139-EA0A-44FB-055871499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68" y="794802"/>
            <a:ext cx="12244193" cy="72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56705B-3019-B46D-E3D8-8BDB20914E1A}"/>
              </a:ext>
            </a:extLst>
          </p:cNvPr>
          <p:cNvSpPr txBox="1"/>
          <p:nvPr/>
        </p:nvSpPr>
        <p:spPr>
          <a:xfrm>
            <a:off x="4833602" y="8309908"/>
            <a:ext cx="10939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Zeng, </a:t>
            </a:r>
            <a:r>
              <a:rPr lang="en-ID" sz="2400" dirty="0" err="1">
                <a:solidFill>
                  <a:schemeClr val="bg1"/>
                </a:solidFill>
              </a:rPr>
              <a:t>Yanbing</a:t>
            </a:r>
            <a:r>
              <a:rPr lang="en-ID" sz="2400" dirty="0">
                <a:solidFill>
                  <a:schemeClr val="bg1"/>
                </a:solidFill>
              </a:rPr>
              <a:t>, </a:t>
            </a:r>
            <a:r>
              <a:rPr lang="en-ID" sz="2400" dirty="0" err="1">
                <a:solidFill>
                  <a:schemeClr val="bg1"/>
                </a:solidFill>
              </a:rPr>
              <a:t>Liangwen</a:t>
            </a:r>
            <a:r>
              <a:rPr lang="en-ID" sz="2400" dirty="0">
                <a:solidFill>
                  <a:schemeClr val="bg1"/>
                </a:solidFill>
              </a:rPr>
              <a:t> Zhang, </a:t>
            </a:r>
            <a:r>
              <a:rPr lang="en-ID" sz="2400" dirty="0" err="1">
                <a:solidFill>
                  <a:schemeClr val="bg1"/>
                </a:solidFill>
              </a:rPr>
              <a:t>Guanhua</a:t>
            </a:r>
            <a:r>
              <a:rPr lang="en-ID" sz="2400" dirty="0">
                <a:solidFill>
                  <a:schemeClr val="bg1"/>
                </a:solidFill>
              </a:rPr>
              <a:t> Yao, dan </a:t>
            </a:r>
            <a:r>
              <a:rPr lang="en-ID" sz="2400" dirty="0" err="1">
                <a:solidFill>
                  <a:schemeClr val="bg1"/>
                </a:solidFill>
              </a:rPr>
              <a:t>Ya</a:t>
            </a:r>
            <a:r>
              <a:rPr lang="en-ID" sz="2400" dirty="0">
                <a:solidFill>
                  <a:schemeClr val="bg1"/>
                </a:solidFill>
              </a:rPr>
              <a:t> Fang. “Analysis of Current Situation and Influencing Factor of Medical Disputes among Different Levels of Medical Institutions Based on the Game Theory in Xiamen of China: A Cross-Sectional Survey.” </a:t>
            </a:r>
            <a:r>
              <a:rPr lang="en-ID" sz="2400" i="1" dirty="0">
                <a:solidFill>
                  <a:schemeClr val="bg1"/>
                </a:solidFill>
              </a:rPr>
              <a:t>Medicine</a:t>
            </a:r>
            <a:r>
              <a:rPr lang="en-ID" sz="2400" dirty="0">
                <a:solidFill>
                  <a:schemeClr val="bg1"/>
                </a:solidFill>
              </a:rPr>
              <a:t> 97, no. 38 (September 2018): e12501. </a:t>
            </a:r>
            <a:r>
              <a:rPr lang="en-ID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https://doi.org/10.1097/MD.0000000000012501</a:t>
            </a:r>
            <a:r>
              <a:rPr lang="en-ID" sz="2400" dirty="0">
                <a:solidFill>
                  <a:schemeClr val="bg1"/>
                </a:solidFill>
              </a:rPr>
              <a:t>.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296E7-F2CF-0C3E-68F1-BE4BF5C0C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21" y="432448"/>
            <a:ext cx="10439400" cy="756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63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C548A7-2EA1-1BB7-9894-B6D326E2EB14}"/>
              </a:ext>
            </a:extLst>
          </p:cNvPr>
          <p:cNvSpPr txBox="1"/>
          <p:nvPr/>
        </p:nvSpPr>
        <p:spPr>
          <a:xfrm>
            <a:off x="4833602" y="8309908"/>
            <a:ext cx="10939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Zeng, </a:t>
            </a:r>
            <a:r>
              <a:rPr lang="en-ID" sz="2400" dirty="0" err="1">
                <a:solidFill>
                  <a:schemeClr val="bg1"/>
                </a:solidFill>
              </a:rPr>
              <a:t>Yanbing</a:t>
            </a:r>
            <a:r>
              <a:rPr lang="en-ID" sz="2400" dirty="0">
                <a:solidFill>
                  <a:schemeClr val="bg1"/>
                </a:solidFill>
              </a:rPr>
              <a:t>, </a:t>
            </a:r>
            <a:r>
              <a:rPr lang="en-ID" sz="2400" dirty="0" err="1">
                <a:solidFill>
                  <a:schemeClr val="bg1"/>
                </a:solidFill>
              </a:rPr>
              <a:t>Liangwen</a:t>
            </a:r>
            <a:r>
              <a:rPr lang="en-ID" sz="2400" dirty="0">
                <a:solidFill>
                  <a:schemeClr val="bg1"/>
                </a:solidFill>
              </a:rPr>
              <a:t> Zhang, </a:t>
            </a:r>
            <a:r>
              <a:rPr lang="en-ID" sz="2400" dirty="0" err="1">
                <a:solidFill>
                  <a:schemeClr val="bg1"/>
                </a:solidFill>
              </a:rPr>
              <a:t>Guanhua</a:t>
            </a:r>
            <a:r>
              <a:rPr lang="en-ID" sz="2400" dirty="0">
                <a:solidFill>
                  <a:schemeClr val="bg1"/>
                </a:solidFill>
              </a:rPr>
              <a:t> Yao, dan </a:t>
            </a:r>
            <a:r>
              <a:rPr lang="en-ID" sz="2400" dirty="0" err="1">
                <a:solidFill>
                  <a:schemeClr val="bg1"/>
                </a:solidFill>
              </a:rPr>
              <a:t>Ya</a:t>
            </a:r>
            <a:r>
              <a:rPr lang="en-ID" sz="2400" dirty="0">
                <a:solidFill>
                  <a:schemeClr val="bg1"/>
                </a:solidFill>
              </a:rPr>
              <a:t> Fang. “Analysis of Current Situation and Influencing Factor of Medical Disputes among Different Levels of Medical Institutions Based on the Game Theory in Xiamen of China: A Cross-Sectional Survey.” </a:t>
            </a:r>
            <a:r>
              <a:rPr lang="en-ID" sz="2400" i="1" dirty="0">
                <a:solidFill>
                  <a:schemeClr val="bg1"/>
                </a:solidFill>
              </a:rPr>
              <a:t>Medicine</a:t>
            </a:r>
            <a:r>
              <a:rPr lang="en-ID" sz="2400" dirty="0">
                <a:solidFill>
                  <a:schemeClr val="bg1"/>
                </a:solidFill>
              </a:rPr>
              <a:t> 97, no. 38 (September 2018): e12501. </a:t>
            </a:r>
            <a:r>
              <a:rPr lang="en-ID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https://doi.org/10.1097/MD.0000000000012501</a:t>
            </a:r>
            <a:r>
              <a:rPr lang="en-ID" sz="2400" dirty="0">
                <a:solidFill>
                  <a:schemeClr val="bg1"/>
                </a:solidFill>
              </a:rPr>
              <a:t>.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BCD64-E572-E685-D9EE-7BC0F7363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47" y="385744"/>
            <a:ext cx="10725151" cy="76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95D4EE37-87BA-2F0D-25D2-84BEBB58B700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Tugas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Wewenang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16CFB73-B789-0FCF-4132-15B48A405399}"/>
              </a:ext>
            </a:extLst>
          </p:cNvPr>
          <p:cNvSpPr txBox="1"/>
          <p:nvPr/>
        </p:nvSpPr>
        <p:spPr>
          <a:xfrm>
            <a:off x="5208958" y="1706026"/>
            <a:ext cx="13002841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telaah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peraturan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perundang-undangan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berkaitan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 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telaah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peraturan-peraturan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ketetapan-ketetapan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 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600" b="1" dirty="0" err="1">
                <a:solidFill>
                  <a:srgbClr val="C49601"/>
                </a:solidFill>
              </a:rPr>
              <a:t>Melakukan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pembinaan</a:t>
            </a:r>
            <a:r>
              <a:rPr lang="en-ID" sz="3600" b="1" dirty="0">
                <a:solidFill>
                  <a:srgbClr val="C49601"/>
                </a:solidFill>
              </a:rPr>
              <a:t> dan </a:t>
            </a:r>
            <a:r>
              <a:rPr lang="en-ID" sz="3600" b="1" dirty="0" err="1">
                <a:solidFill>
                  <a:srgbClr val="C49601"/>
                </a:solidFill>
              </a:rPr>
              <a:t>pembelaan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anggota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dalam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menjalankan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profesinya</a:t>
            </a:r>
            <a:r>
              <a:rPr lang="en-ID" sz="3600" b="1" dirty="0">
                <a:solidFill>
                  <a:srgbClr val="C4960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menjalankan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tugasnya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perlu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mendengar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pendapat</a:t>
            </a:r>
            <a:r>
              <a:rPr lang="en-ID" sz="3600" dirty="0">
                <a:solidFill>
                  <a:schemeClr val="bg1"/>
                </a:solidFill>
              </a:rPr>
              <a:t> dan saran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unsur-unsur</a:t>
            </a:r>
            <a:r>
              <a:rPr lang="en-ID" sz="3600" dirty="0">
                <a:solidFill>
                  <a:schemeClr val="bg1"/>
                </a:solidFill>
              </a:rPr>
              <a:t> lain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pihak-pihak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dianggap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perlu</a:t>
            </a:r>
            <a:r>
              <a:rPr lang="en-ID" sz="3600" dirty="0">
                <a:solidFill>
                  <a:schemeClr val="bg1"/>
                </a:solidFill>
              </a:rPr>
              <a:t>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229D0-B334-79FB-E7C4-56EF89DDDBC0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90394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Susunan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Personalia BHP2A PB 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1F73ECCE-6F13-96DA-D73A-FF46A4EB24EF}"/>
              </a:ext>
            </a:extLst>
          </p:cNvPr>
          <p:cNvSpPr txBox="1"/>
          <p:nvPr/>
        </p:nvSpPr>
        <p:spPr>
          <a:xfrm>
            <a:off x="5208958" y="2628900"/>
            <a:ext cx="13002841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ID" sz="3400" b="1" dirty="0">
                <a:solidFill>
                  <a:schemeClr val="bg2"/>
                </a:solidFill>
              </a:rPr>
              <a:t>Divisi </a:t>
            </a:r>
            <a:r>
              <a:rPr lang="en-ID" sz="3400" b="1" dirty="0" err="1">
                <a:solidFill>
                  <a:schemeClr val="bg2"/>
                </a:solidFill>
              </a:rPr>
              <a:t>Pembinaan</a:t>
            </a:r>
            <a:r>
              <a:rPr lang="en-ID" sz="3400" b="1" dirty="0">
                <a:solidFill>
                  <a:schemeClr val="bg2"/>
                </a:solidFill>
              </a:rPr>
              <a:t> dan </a:t>
            </a:r>
            <a:r>
              <a:rPr lang="en-ID" sz="3400" b="1" dirty="0" err="1">
                <a:solidFill>
                  <a:schemeClr val="bg2"/>
                </a:solidFill>
              </a:rPr>
              <a:t>Perlindungan</a:t>
            </a:r>
            <a:r>
              <a:rPr lang="en-ID" sz="3400" b="1" dirty="0">
                <a:solidFill>
                  <a:schemeClr val="bg2"/>
                </a:solidFill>
              </a:rPr>
              <a:t> </a:t>
            </a:r>
            <a:r>
              <a:rPr lang="en-ID" sz="3400" b="1" dirty="0" err="1">
                <a:solidFill>
                  <a:schemeClr val="bg2"/>
                </a:solidFill>
              </a:rPr>
              <a:t>Anggota</a:t>
            </a:r>
            <a:endParaRPr lang="en-ID" sz="3400" b="1" dirty="0">
              <a:solidFill>
                <a:schemeClr val="bg2"/>
              </a:solidFill>
            </a:endParaRP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Wahyu Widodo, </a:t>
            </a:r>
            <a:r>
              <a:rPr lang="en-ID" sz="3400" dirty="0" err="1">
                <a:solidFill>
                  <a:schemeClr val="bg2"/>
                </a:solidFill>
              </a:rPr>
              <a:t>SpOT</a:t>
            </a:r>
            <a:r>
              <a:rPr lang="en-ID" sz="3400" dirty="0">
                <a:solidFill>
                  <a:schemeClr val="bg2"/>
                </a:solidFill>
              </a:rPr>
              <a:t>(K)</a:t>
            </a: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Tagor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Sibarani</a:t>
            </a:r>
            <a:r>
              <a:rPr lang="en-ID" sz="3400" dirty="0">
                <a:solidFill>
                  <a:schemeClr val="bg2"/>
                </a:solidFill>
              </a:rPr>
              <a:t>, MH</a:t>
            </a: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Carolina </a:t>
            </a:r>
            <a:r>
              <a:rPr lang="en-ID" sz="3400" dirty="0" err="1">
                <a:solidFill>
                  <a:schemeClr val="bg2"/>
                </a:solidFill>
              </a:rPr>
              <a:t>Kuntardjo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SpB</a:t>
            </a:r>
            <a:r>
              <a:rPr lang="en-ID" sz="3400" dirty="0">
                <a:solidFill>
                  <a:schemeClr val="bg2"/>
                </a:solidFill>
              </a:rPr>
              <a:t>, SH, MH, FINACS</a:t>
            </a:r>
          </a:p>
          <a:p>
            <a:pPr fontAlgn="base"/>
            <a:r>
              <a:rPr lang="en-ID" sz="3400" dirty="0">
                <a:solidFill>
                  <a:schemeClr val="bg2"/>
                </a:solidFill>
              </a:rPr>
              <a:t>AKBP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Huntal</a:t>
            </a:r>
            <a:r>
              <a:rPr lang="en-ID" sz="3400" dirty="0">
                <a:solidFill>
                  <a:schemeClr val="bg2"/>
                </a:solidFill>
              </a:rPr>
              <a:t> Napoleon </a:t>
            </a:r>
            <a:r>
              <a:rPr lang="en-ID" sz="3400" dirty="0" err="1">
                <a:solidFill>
                  <a:schemeClr val="bg2"/>
                </a:solidFill>
              </a:rPr>
              <a:t>Simamora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SpBP</a:t>
            </a:r>
            <a:r>
              <a:rPr lang="en-ID" sz="3400" dirty="0">
                <a:solidFill>
                  <a:schemeClr val="bg2"/>
                </a:solidFill>
              </a:rPr>
              <a:t>-RE(K)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9F7DC-5C7C-6940-5292-2878CD7734BA}"/>
              </a:ext>
            </a:extLst>
          </p:cNvPr>
          <p:cNvSpPr txBox="1"/>
          <p:nvPr/>
        </p:nvSpPr>
        <p:spPr>
          <a:xfrm>
            <a:off x="7772400" y="8655903"/>
            <a:ext cx="10339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2400" dirty="0">
                <a:solidFill>
                  <a:schemeClr val="bg1"/>
                </a:solidFill>
              </a:rPr>
              <a:t>SK </a:t>
            </a:r>
            <a:r>
              <a:rPr lang="en-ID" sz="2400" dirty="0" err="1">
                <a:solidFill>
                  <a:schemeClr val="bg1"/>
                </a:solidFill>
              </a:rPr>
              <a:t>Ketua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Umum</a:t>
            </a:r>
            <a:r>
              <a:rPr lang="en-ID" sz="2400" dirty="0">
                <a:solidFill>
                  <a:schemeClr val="bg1"/>
                </a:solidFill>
              </a:rPr>
              <a:t> PB IDI </a:t>
            </a:r>
            <a:r>
              <a:rPr lang="en-ID" sz="2400" dirty="0" err="1">
                <a:solidFill>
                  <a:schemeClr val="bg1"/>
                </a:solidFill>
              </a:rPr>
              <a:t>Nomor</a:t>
            </a:r>
            <a:r>
              <a:rPr lang="en-ID" sz="2400" dirty="0">
                <a:solidFill>
                  <a:schemeClr val="bg1"/>
                </a:solidFill>
              </a:rPr>
              <a:t>: 0104 /KU/PB IDI/04/2022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Susunan</a:t>
            </a:r>
            <a:r>
              <a:rPr lang="en-ID" sz="2400" dirty="0">
                <a:solidFill>
                  <a:schemeClr val="bg1"/>
                </a:solidFill>
              </a:rPr>
              <a:t> dan Personalia </a:t>
            </a:r>
            <a:r>
              <a:rPr lang="en-ID" sz="2400" dirty="0" err="1">
                <a:solidFill>
                  <a:schemeClr val="bg1"/>
                </a:solidFill>
              </a:rPr>
              <a:t>Pengurus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Besar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Masa </a:t>
            </a:r>
            <a:r>
              <a:rPr lang="en-ID" sz="2400" dirty="0" err="1">
                <a:solidFill>
                  <a:schemeClr val="bg1"/>
                </a:solidFill>
              </a:rPr>
              <a:t>Bakti</a:t>
            </a:r>
            <a:r>
              <a:rPr lang="en-ID" sz="2400" dirty="0">
                <a:solidFill>
                  <a:schemeClr val="bg1"/>
                </a:solidFill>
              </a:rPr>
              <a:t> 2022 - 2025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1725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C213AEE1-FDE2-FC4C-A49F-E00750C8F26A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Peran dan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Fungsi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EC2ADB9-C6C2-DDE3-7876-0B75A0DFB463}"/>
              </a:ext>
            </a:extLst>
          </p:cNvPr>
          <p:cNvSpPr txBox="1"/>
          <p:nvPr/>
        </p:nvSpPr>
        <p:spPr>
          <a:xfrm>
            <a:off x="5208958" y="1706026"/>
            <a:ext cx="13002841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pembinaan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hukum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dirty="0">
                <a:solidFill>
                  <a:schemeClr val="bg1"/>
                </a:solidFill>
              </a:rPr>
              <a:t>yang </a:t>
            </a:r>
            <a:r>
              <a:rPr lang="en-ID" sz="3600" dirty="0" err="1">
                <a:solidFill>
                  <a:schemeClr val="bg1"/>
                </a:solidFill>
              </a:rPr>
              <a:t>berkaitan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r>
              <a:rPr lang="en-ID" sz="36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Memberikan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masukan</a:t>
            </a:r>
            <a:r>
              <a:rPr lang="en-ID" sz="3600" dirty="0">
                <a:solidFill>
                  <a:schemeClr val="bg1"/>
                </a:solidFill>
              </a:rPr>
              <a:t> pada </a:t>
            </a:r>
            <a:r>
              <a:rPr lang="en-ID" sz="3600" dirty="0" err="1">
                <a:solidFill>
                  <a:schemeClr val="bg1"/>
                </a:solidFill>
              </a:rPr>
              <a:t>rancangan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peraturan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perundang-undangan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terkait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kesehatan</a:t>
            </a:r>
            <a:r>
              <a:rPr lang="en-ID" sz="3600" dirty="0">
                <a:solidFill>
                  <a:schemeClr val="bg1"/>
                </a:solidFill>
              </a:rPr>
              <a:t>/ 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endParaRPr lang="en-ID" sz="3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Memberikan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bantuan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hukum</a:t>
            </a:r>
            <a:r>
              <a:rPr lang="en-ID" sz="3600" b="1" dirty="0">
                <a:solidFill>
                  <a:srgbClr val="C49601"/>
                </a:solidFill>
              </a:rPr>
              <a:t>, </a:t>
            </a:r>
            <a:r>
              <a:rPr lang="en-ID" sz="3600" b="1" dirty="0" err="1">
                <a:solidFill>
                  <a:srgbClr val="C49601"/>
                </a:solidFill>
              </a:rPr>
              <a:t>konsultasi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hukum</a:t>
            </a:r>
            <a:r>
              <a:rPr lang="en-ID" sz="3600" b="1" dirty="0">
                <a:solidFill>
                  <a:srgbClr val="C49601"/>
                </a:solidFill>
              </a:rPr>
              <a:t>, dan </a:t>
            </a:r>
            <a:r>
              <a:rPr lang="en-ID" sz="3600" b="1" dirty="0" err="1">
                <a:solidFill>
                  <a:srgbClr val="C49601"/>
                </a:solidFill>
              </a:rPr>
              <a:t>informasi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sesuai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r>
              <a:rPr lang="en-ID" sz="36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pendampingan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bagi</a:t>
            </a:r>
            <a:r>
              <a:rPr lang="en-ID" sz="3600" dirty="0">
                <a:solidFill>
                  <a:schemeClr val="bg1"/>
                </a:solidFill>
              </a:rPr>
              <a:t> para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memperoleh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keadilan</a:t>
            </a:r>
            <a:r>
              <a:rPr lang="en-ID" sz="3600" dirty="0">
                <a:solidFill>
                  <a:schemeClr val="bg1"/>
                </a:solidFill>
              </a:rPr>
              <a:t> pada </a:t>
            </a:r>
            <a:r>
              <a:rPr lang="en-ID" sz="3600" b="1" dirty="0" err="1">
                <a:solidFill>
                  <a:srgbClr val="C49601"/>
                </a:solidFill>
              </a:rPr>
              <a:t>berbagai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lingkup</a:t>
            </a:r>
            <a:r>
              <a:rPr lang="en-ID" sz="3600" b="1" dirty="0">
                <a:solidFill>
                  <a:srgbClr val="C49601"/>
                </a:solidFill>
              </a:rPr>
              <a:t> </a:t>
            </a:r>
            <a:r>
              <a:rPr lang="en-ID" sz="3600" b="1" dirty="0" err="1">
                <a:solidFill>
                  <a:srgbClr val="C49601"/>
                </a:solidFill>
              </a:rPr>
              <a:t>kemahkamahan</a:t>
            </a:r>
            <a:r>
              <a:rPr lang="en-ID" sz="3600" dirty="0">
                <a:solidFill>
                  <a:schemeClr val="bg1"/>
                </a:solidFill>
              </a:rPr>
              <a:t>.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A4B48-1FF2-9284-09A8-82985EFA0DCA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185250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7A3224FF-DC49-1309-3334-D07310ADFE49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Struktur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Organisasi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A813BAA0-CCE4-3649-A96B-C60D17A8210E}"/>
              </a:ext>
            </a:extLst>
          </p:cNvPr>
          <p:cNvSpPr txBox="1"/>
          <p:nvPr/>
        </p:nvSpPr>
        <p:spPr>
          <a:xfrm>
            <a:off x="5208958" y="1706026"/>
            <a:ext cx="1300284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sz="4000" dirty="0">
                <a:solidFill>
                  <a:schemeClr val="bg1"/>
                </a:solidFill>
              </a:rPr>
              <a:t>BHP2A </a:t>
            </a:r>
            <a:r>
              <a:rPr lang="en-ID" sz="4000" dirty="0" err="1">
                <a:solidFill>
                  <a:schemeClr val="bg1"/>
                </a:solidFill>
              </a:rPr>
              <a:t>terdiri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dari</a:t>
            </a:r>
            <a:r>
              <a:rPr lang="en-ID" sz="4000" dirty="0">
                <a:solidFill>
                  <a:schemeClr val="bg1"/>
                </a:solidFill>
              </a:rPr>
              <a:t> BHP2A Pusat, BHP2A Wilayah, BHP2A Cabang 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4000" dirty="0">
                <a:solidFill>
                  <a:schemeClr val="bg1"/>
                </a:solidFill>
              </a:rPr>
              <a:t>BHP2A </a:t>
            </a:r>
            <a:r>
              <a:rPr lang="en-ID" sz="4000" dirty="0" err="1">
                <a:solidFill>
                  <a:schemeClr val="bg1"/>
                </a:solidFill>
              </a:rPr>
              <a:t>berkedudukan</a:t>
            </a:r>
            <a:r>
              <a:rPr lang="en-ID" sz="4000" dirty="0">
                <a:solidFill>
                  <a:schemeClr val="bg1"/>
                </a:solidFill>
              </a:rPr>
              <a:t> di </a:t>
            </a:r>
            <a:r>
              <a:rPr lang="en-ID" sz="4000" dirty="0" err="1">
                <a:solidFill>
                  <a:schemeClr val="bg1"/>
                </a:solidFill>
              </a:rPr>
              <a:t>tempat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kepengurusan</a:t>
            </a:r>
            <a:r>
              <a:rPr lang="en-ID" sz="4000" dirty="0">
                <a:solidFill>
                  <a:schemeClr val="bg1"/>
                </a:solidFill>
              </a:rPr>
              <a:t> IDI </a:t>
            </a:r>
            <a:r>
              <a:rPr lang="en-ID" sz="4000" dirty="0" err="1">
                <a:solidFill>
                  <a:schemeClr val="bg1"/>
                </a:solidFill>
              </a:rPr>
              <a:t>sesuai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tingkatan</a:t>
            </a:r>
            <a:r>
              <a:rPr lang="en-ID" sz="40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4000" dirty="0">
                <a:solidFill>
                  <a:schemeClr val="bg1"/>
                </a:solidFill>
              </a:rPr>
              <a:t>Di </a:t>
            </a:r>
            <a:r>
              <a:rPr lang="en-ID" sz="4000" dirty="0" err="1">
                <a:solidFill>
                  <a:schemeClr val="bg1"/>
                </a:solidFill>
              </a:rPr>
              <a:t>tingkat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cabang</a:t>
            </a:r>
            <a:r>
              <a:rPr lang="en-ID" sz="4000" dirty="0">
                <a:solidFill>
                  <a:schemeClr val="bg1"/>
                </a:solidFill>
              </a:rPr>
              <a:t> BHP2A </a:t>
            </a:r>
            <a:r>
              <a:rPr lang="en-ID" sz="4000" dirty="0" err="1">
                <a:solidFill>
                  <a:schemeClr val="bg1"/>
                </a:solidFill>
              </a:rPr>
              <a:t>dibentuk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atas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kebutuhan</a:t>
            </a:r>
            <a:r>
              <a:rPr lang="en-ID" sz="4000" dirty="0">
                <a:solidFill>
                  <a:schemeClr val="bg1"/>
                </a:solidFill>
              </a:rPr>
              <a:t> dan </a:t>
            </a:r>
            <a:r>
              <a:rPr lang="en-ID" sz="4000" dirty="0" err="1">
                <a:solidFill>
                  <a:schemeClr val="bg1"/>
                </a:solidFill>
              </a:rPr>
              <a:t>kemampuan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cabang</a:t>
            </a:r>
            <a:r>
              <a:rPr lang="en-ID" sz="40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4000" dirty="0" err="1">
                <a:solidFill>
                  <a:schemeClr val="bg1"/>
                </a:solidFill>
              </a:rPr>
              <a:t>Bila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suatu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cabang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belum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mampu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membentuk</a:t>
            </a:r>
            <a:r>
              <a:rPr lang="en-ID" sz="4000" dirty="0">
                <a:solidFill>
                  <a:schemeClr val="bg1"/>
                </a:solidFill>
              </a:rPr>
              <a:t> BHP2A, </a:t>
            </a:r>
            <a:r>
              <a:rPr lang="en-ID" sz="4000" dirty="0" err="1">
                <a:solidFill>
                  <a:schemeClr val="bg1"/>
                </a:solidFill>
              </a:rPr>
              <a:t>maka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cabang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tersebut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dapat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bergabung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dengan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cabang</a:t>
            </a:r>
            <a:r>
              <a:rPr lang="en-ID" sz="4000" dirty="0">
                <a:solidFill>
                  <a:schemeClr val="bg1"/>
                </a:solidFill>
              </a:rPr>
              <a:t> lain </a:t>
            </a:r>
            <a:r>
              <a:rPr lang="en-ID" sz="4000" dirty="0" err="1">
                <a:solidFill>
                  <a:schemeClr val="bg1"/>
                </a:solidFill>
              </a:rPr>
              <a:t>atau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beberapa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cabang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bersama-sama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membentuk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satu</a:t>
            </a:r>
            <a:r>
              <a:rPr lang="en-ID" sz="4000" dirty="0">
                <a:solidFill>
                  <a:schemeClr val="bg1"/>
                </a:solidFill>
              </a:rPr>
              <a:t> BHP2A.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8F513-1063-8FE2-5BDC-C2C82B25F04E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3379526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A4EEA54-7E38-90DD-2A82-0B9C4D904D07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B941CF0F-48AB-C0D5-4059-DD5BEE794F24}"/>
              </a:ext>
            </a:extLst>
          </p:cNvPr>
          <p:cNvSpPr txBox="1"/>
          <p:nvPr/>
        </p:nvSpPr>
        <p:spPr>
          <a:xfrm>
            <a:off x="5208958" y="1706026"/>
            <a:ext cx="13002841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ID" sz="4000" dirty="0" err="1">
                <a:solidFill>
                  <a:schemeClr val="bg1"/>
                </a:solidFill>
              </a:rPr>
              <a:t>Pembinaan</a:t>
            </a:r>
            <a:r>
              <a:rPr lang="en-ID" sz="4000" dirty="0">
                <a:solidFill>
                  <a:schemeClr val="bg1"/>
                </a:solidFill>
              </a:rPr>
              <a:t> Hukum</a:t>
            </a:r>
          </a:p>
          <a:p>
            <a:pPr marL="742950" indent="-742950">
              <a:buFont typeface="+mj-lt"/>
              <a:buAutoNum type="alphaUcPeriod"/>
            </a:pPr>
            <a:endParaRPr lang="en-ID" sz="40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lphaUcPeriod"/>
            </a:pPr>
            <a:r>
              <a:rPr lang="en-ID" sz="4000" dirty="0" err="1">
                <a:solidFill>
                  <a:schemeClr val="bg1"/>
                </a:solidFill>
              </a:rPr>
              <a:t>Pembelaan</a:t>
            </a:r>
            <a:r>
              <a:rPr lang="en-ID" sz="4000" dirty="0">
                <a:solidFill>
                  <a:schemeClr val="bg1"/>
                </a:solidFill>
              </a:rPr>
              <a:t> Hukum</a:t>
            </a:r>
          </a:p>
          <a:p>
            <a:pPr marL="742950" indent="-742950">
              <a:buFont typeface="+mj-lt"/>
              <a:buAutoNum type="alphaUcPeriod"/>
            </a:pPr>
            <a:endParaRPr lang="en-ID" sz="40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lphaUcPeriod"/>
            </a:pPr>
            <a:r>
              <a:rPr lang="en-ID" sz="4000" dirty="0" err="1">
                <a:solidFill>
                  <a:schemeClr val="bg1"/>
                </a:solidFill>
              </a:rPr>
              <a:t>Telaah</a:t>
            </a:r>
            <a:r>
              <a:rPr lang="en-ID" sz="4000" dirty="0">
                <a:solidFill>
                  <a:schemeClr val="bg1"/>
                </a:solidFill>
              </a:rPr>
              <a:t> Hukum</a:t>
            </a:r>
          </a:p>
          <a:p>
            <a:pPr marL="742950" indent="-742950">
              <a:buFont typeface="+mj-lt"/>
              <a:buAutoNum type="alphaUcPeriod"/>
            </a:pPr>
            <a:endParaRPr lang="en-ID" sz="40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lphaUcPeriod"/>
            </a:pPr>
            <a:r>
              <a:rPr lang="en-ID" sz="4000" dirty="0" err="1">
                <a:solidFill>
                  <a:schemeClr val="bg1"/>
                </a:solidFill>
              </a:rPr>
              <a:t>Koordinasi</a:t>
            </a:r>
            <a:r>
              <a:rPr lang="en-ID" sz="4000" dirty="0">
                <a:solidFill>
                  <a:schemeClr val="bg1"/>
                </a:solidFill>
              </a:rPr>
              <a:t> (</a:t>
            </a:r>
            <a:r>
              <a:rPr lang="en-ID" sz="4000" dirty="0" err="1">
                <a:solidFill>
                  <a:schemeClr val="bg1"/>
                </a:solidFill>
              </a:rPr>
              <a:t>Hubungan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Kerja</a:t>
            </a:r>
            <a:r>
              <a:rPr lang="en-ID" sz="4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E3526-2525-56C0-17F5-0E94731ED11C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3029861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75533682-D374-26B4-0B58-19BB22175726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A.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Pembinaan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Hukum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6C3E2F2F-BF5F-1677-D429-EE96361F1DDC}"/>
              </a:ext>
            </a:extLst>
          </p:cNvPr>
          <p:cNvSpPr txBox="1"/>
          <p:nvPr/>
        </p:nvSpPr>
        <p:spPr>
          <a:xfrm>
            <a:off x="5208958" y="1706026"/>
            <a:ext cx="1300284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Bertujuan</a:t>
            </a:r>
            <a:r>
              <a:rPr lang="en-ID" sz="3600" dirty="0">
                <a:solidFill>
                  <a:schemeClr val="bg1"/>
                </a:solidFill>
              </a:rPr>
              <a:t>:</a:t>
            </a:r>
          </a:p>
          <a:p>
            <a:pPr marL="1657350" lvl="2" indent="-742950">
              <a:buFont typeface="Wingdings" pitchFamily="2" charset="2"/>
              <a:buChar char="ü"/>
            </a:pPr>
            <a:r>
              <a:rPr lang="en-ID" sz="3600" dirty="0">
                <a:solidFill>
                  <a:schemeClr val="bg1"/>
                </a:solidFill>
              </a:rPr>
              <a:t>Agar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menjauhkan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diri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pelanggaran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aturan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disiplin</a:t>
            </a:r>
            <a:r>
              <a:rPr lang="en-ID" sz="3600" dirty="0">
                <a:solidFill>
                  <a:schemeClr val="bg1"/>
                </a:solidFill>
              </a:rPr>
              <a:t>, dan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melaksanakan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profesinya</a:t>
            </a:r>
            <a:r>
              <a:rPr lang="en-ID" sz="3600" dirty="0">
                <a:solidFill>
                  <a:schemeClr val="bg1"/>
                </a:solidFill>
              </a:rPr>
              <a:t> </a:t>
            </a:r>
          </a:p>
          <a:p>
            <a:pPr marL="1657350" lvl="2" indent="-742950">
              <a:buFont typeface="Wingdings" pitchFamily="2" charset="2"/>
              <a:buChar char="ü"/>
            </a:pPr>
            <a:r>
              <a:rPr lang="en-ID" sz="3600" dirty="0" err="1">
                <a:solidFill>
                  <a:schemeClr val="bg1"/>
                </a:solidFill>
              </a:rPr>
              <a:t>Untuk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meningkatkan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mutu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pelayanan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kesehatan</a:t>
            </a:r>
            <a:r>
              <a:rPr lang="en-ID" sz="3600" dirty="0">
                <a:solidFill>
                  <a:schemeClr val="bg1"/>
                </a:solidFill>
              </a:rPr>
              <a:t> </a:t>
            </a:r>
          </a:p>
          <a:p>
            <a:pPr marL="1657350" lvl="2" indent="-742950">
              <a:buFont typeface="Wingdings" pitchFamily="2" charset="2"/>
              <a:buChar char="ü"/>
            </a:pPr>
            <a:r>
              <a:rPr lang="en-ID" sz="3600" dirty="0" err="1">
                <a:solidFill>
                  <a:schemeClr val="bg1"/>
                </a:solidFill>
              </a:rPr>
              <a:t>Untuk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meningkatkan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citra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r>
              <a:rPr lang="en-ID" sz="3600" dirty="0">
                <a:solidFill>
                  <a:schemeClr val="bg1"/>
                </a:solidFill>
              </a:rPr>
              <a:t>, dan </a:t>
            </a:r>
          </a:p>
          <a:p>
            <a:pPr marL="1657350" lvl="2" indent="-742950">
              <a:buFont typeface="Wingdings" pitchFamily="2" charset="2"/>
              <a:buChar char="ü"/>
            </a:pPr>
            <a:r>
              <a:rPr lang="en-ID" sz="3600" dirty="0" err="1">
                <a:solidFill>
                  <a:schemeClr val="bg1"/>
                </a:solidFill>
              </a:rPr>
              <a:t>Untuk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mempertahankan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kepercayaan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masyarakat</a:t>
            </a:r>
            <a:r>
              <a:rPr lang="en-ID" sz="3600" dirty="0">
                <a:solidFill>
                  <a:schemeClr val="bg1"/>
                </a:solidFill>
              </a:rPr>
              <a:t>. </a:t>
            </a:r>
          </a:p>
          <a:p>
            <a:pPr lvl="2"/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Melalui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penyuluhan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kesehatan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49272-2E8C-7173-73A5-38D9293A1348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2129879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AB8F77D8-A725-E71B-7F3B-F073A5C4BDD7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B.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Pembelaan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Hukum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C67DE347-4C62-6027-0C43-5859C0252371}"/>
              </a:ext>
            </a:extLst>
          </p:cNvPr>
          <p:cNvSpPr txBox="1"/>
          <p:nvPr/>
        </p:nvSpPr>
        <p:spPr>
          <a:xfrm>
            <a:off x="5208958" y="1706026"/>
            <a:ext cx="13002841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Bertujuan</a:t>
            </a:r>
            <a:r>
              <a:rPr lang="en-ID" sz="3600" dirty="0">
                <a:solidFill>
                  <a:schemeClr val="bg1"/>
                </a:solidFill>
              </a:rPr>
              <a:t>:</a:t>
            </a:r>
          </a:p>
          <a:p>
            <a:pPr marL="1657350" lvl="2" indent="-742950">
              <a:buFont typeface="Wingdings" pitchFamily="2" charset="2"/>
              <a:buChar char="ü"/>
            </a:pPr>
            <a:r>
              <a:rPr lang="en-ID" sz="3600" dirty="0">
                <a:solidFill>
                  <a:schemeClr val="bg1"/>
                </a:solidFill>
              </a:rPr>
              <a:t>Agar para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IDI </a:t>
            </a:r>
            <a:r>
              <a:rPr lang="en-ID" sz="3600" dirty="0" err="1">
                <a:solidFill>
                  <a:schemeClr val="bg1"/>
                </a:solidFill>
              </a:rPr>
              <a:t>mendapat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perlindungan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pembelaan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menjalankan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profesinya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Wingdings" pitchFamily="2" charset="2"/>
              <a:buChar char="ü"/>
            </a:pPr>
            <a:r>
              <a:rPr lang="en-ID" sz="3600" dirty="0">
                <a:solidFill>
                  <a:schemeClr val="bg1"/>
                </a:solidFill>
              </a:rPr>
              <a:t>Demi </a:t>
            </a:r>
            <a:r>
              <a:rPr lang="en-ID" sz="3600" dirty="0" err="1">
                <a:solidFill>
                  <a:schemeClr val="bg1"/>
                </a:solidFill>
              </a:rPr>
              <a:t>tegaknya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keadilan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bagi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dalam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penyelesaian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masalah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etika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disiplin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pekerjaan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pendidikan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Wingdings" pitchFamily="2" charset="2"/>
              <a:buChar char="ü"/>
            </a:pPr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Bantuan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pembelaan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dilakukan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baik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atas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permintaan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maupun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tidak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atas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permintaan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selama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ybs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tidak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menolak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pembelaan</a:t>
            </a:r>
            <a:r>
              <a:rPr lang="en-ID" sz="3600" dirty="0">
                <a:solidFill>
                  <a:schemeClr val="bg1"/>
                </a:solidFill>
              </a:rPr>
              <a:t> oleh BHP2A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Upaya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pembelaan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melalui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pendekatan</a:t>
            </a:r>
            <a:r>
              <a:rPr lang="en-ID" sz="3600" dirty="0">
                <a:solidFill>
                  <a:schemeClr val="bg1"/>
                </a:solidFill>
              </a:rPr>
              <a:t> personal, </a:t>
            </a:r>
            <a:r>
              <a:rPr lang="en-ID" sz="3600" dirty="0" err="1">
                <a:solidFill>
                  <a:schemeClr val="bg1"/>
                </a:solidFill>
              </a:rPr>
              <a:t>upaya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administrasi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organisatoris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upaya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mediasi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upaya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jalur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Diupayakan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terlebih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dahulu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mediasi</a:t>
            </a:r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3A245-D3C9-4173-D507-94AFA2DD8E52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4038897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A348B5AC-BE18-A1F1-01B7-0F842F29C413}"/>
              </a:ext>
            </a:extLst>
          </p:cNvPr>
          <p:cNvSpPr txBox="1"/>
          <p:nvPr/>
        </p:nvSpPr>
        <p:spPr>
          <a:xfrm>
            <a:off x="5196926" y="57752"/>
            <a:ext cx="13002840" cy="1428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B.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Pembelaan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Hukum –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Prosedur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Kasus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BHP2A PB IDI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00487DF-FF77-9967-3E3F-9D3233AC1A9D}"/>
              </a:ext>
            </a:extLst>
          </p:cNvPr>
          <p:cNvSpPr txBox="1"/>
          <p:nvPr/>
        </p:nvSpPr>
        <p:spPr>
          <a:xfrm>
            <a:off x="5208959" y="1949683"/>
            <a:ext cx="1300284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ID" sz="3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Masalah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Kasus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masuk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melalui</a:t>
            </a:r>
            <a:r>
              <a:rPr lang="en-ID" sz="3600" dirty="0">
                <a:solidFill>
                  <a:schemeClr val="bg1"/>
                </a:solidFill>
              </a:rPr>
              <a:t>: 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Pengaduan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pasien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keluarga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kuasa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pasien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pihak</a:t>
            </a:r>
            <a:r>
              <a:rPr lang="en-ID" sz="3600" dirty="0">
                <a:solidFill>
                  <a:schemeClr val="bg1"/>
                </a:solidFill>
              </a:rPr>
              <a:t> lain yang </a:t>
            </a:r>
            <a:r>
              <a:rPr lang="en-ID" sz="3600" dirty="0" err="1">
                <a:solidFill>
                  <a:schemeClr val="bg1"/>
                </a:solidFill>
              </a:rPr>
              <a:t>merasa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dirugikan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akibat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tindakan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diduga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adanya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pelanggaran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dilakukan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. 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Laporan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langsung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sedang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bermasalah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menjadi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teradu</a:t>
            </a:r>
            <a:r>
              <a:rPr lang="en-ID" sz="3600" dirty="0">
                <a:solidFill>
                  <a:schemeClr val="bg1"/>
                </a:solidFill>
              </a:rPr>
              <a:t>.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Laporan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pihak-pihak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mengetahui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adanya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dugaan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pelanggaran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dilakukan</a:t>
            </a:r>
            <a:r>
              <a:rPr lang="en-ID" sz="3600" dirty="0">
                <a:solidFill>
                  <a:schemeClr val="bg1"/>
                </a:solidFill>
              </a:rPr>
              <a:t> oleh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. 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Ditemukan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pemberitaan</a:t>
            </a:r>
            <a:r>
              <a:rPr lang="en-ID" sz="3600" dirty="0">
                <a:solidFill>
                  <a:schemeClr val="bg1"/>
                </a:solidFill>
              </a:rPr>
              <a:t> media </a:t>
            </a:r>
            <a:r>
              <a:rPr lang="en-ID" sz="3600" dirty="0" err="1">
                <a:solidFill>
                  <a:schemeClr val="bg1"/>
                </a:solidFill>
              </a:rPr>
              <a:t>cetak</a:t>
            </a:r>
            <a:r>
              <a:rPr lang="en-ID" sz="3600" dirty="0">
                <a:solidFill>
                  <a:schemeClr val="bg1"/>
                </a:solidFill>
              </a:rPr>
              <a:t> dan/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elektronik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sudah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menjadi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isu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publik</a:t>
            </a:r>
            <a:r>
              <a:rPr lang="en-ID" sz="3600" dirty="0">
                <a:solidFill>
                  <a:schemeClr val="bg1"/>
                </a:solidFill>
              </a:rPr>
              <a:t>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0E692-AD28-283E-A50C-4D7A87576726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3538784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8F66BDFA-6243-B0A2-3D58-28277782FA28}"/>
              </a:ext>
            </a:extLst>
          </p:cNvPr>
          <p:cNvSpPr txBox="1"/>
          <p:nvPr/>
        </p:nvSpPr>
        <p:spPr>
          <a:xfrm>
            <a:off x="5196926" y="57752"/>
            <a:ext cx="13002840" cy="1428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B.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Pembelaan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Hukum –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Prosedur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Kasus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BHP2A PB IDI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0A297B03-2C4F-237A-1B0C-B5AFC601998E}"/>
              </a:ext>
            </a:extLst>
          </p:cNvPr>
          <p:cNvSpPr txBox="1"/>
          <p:nvPr/>
        </p:nvSpPr>
        <p:spPr>
          <a:xfrm>
            <a:off x="5208959" y="1446728"/>
            <a:ext cx="13002841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 startAt="2"/>
            </a:pPr>
            <a:r>
              <a:rPr lang="en-ID" sz="3600" dirty="0" err="1">
                <a:solidFill>
                  <a:schemeClr val="bg1"/>
                </a:solidFill>
              </a:rPr>
              <a:t>Pengurus</a:t>
            </a:r>
            <a:r>
              <a:rPr lang="en-ID" sz="3600" dirty="0">
                <a:solidFill>
                  <a:schemeClr val="bg1"/>
                </a:solidFill>
              </a:rPr>
              <a:t> BHP2A </a:t>
            </a: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verifikasi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masalah</a:t>
            </a:r>
            <a:r>
              <a:rPr lang="en-ID" sz="3600" dirty="0">
                <a:solidFill>
                  <a:schemeClr val="bg1"/>
                </a:solidFill>
              </a:rPr>
              <a:t>:</a:t>
            </a: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Pengadu</a:t>
            </a:r>
            <a:r>
              <a:rPr lang="en-ID" sz="3600" dirty="0">
                <a:solidFill>
                  <a:schemeClr val="bg1"/>
                </a:solidFill>
              </a:rPr>
              <a:t> (</a:t>
            </a:r>
            <a:r>
              <a:rPr lang="en-ID" sz="3600" dirty="0" err="1">
                <a:solidFill>
                  <a:schemeClr val="bg1"/>
                </a:solidFill>
              </a:rPr>
              <a:t>nama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alamat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bisa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dihubungi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Administrasi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teradu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terlapor</a:t>
            </a:r>
            <a:r>
              <a:rPr lang="en-ID" sz="3600" dirty="0">
                <a:solidFill>
                  <a:schemeClr val="bg1"/>
                </a:solidFill>
              </a:rPr>
              <a:t> (</a:t>
            </a:r>
            <a:r>
              <a:rPr lang="en-ID" sz="3600" dirty="0" err="1">
                <a:solidFill>
                  <a:schemeClr val="bg1"/>
                </a:solidFill>
              </a:rPr>
              <a:t>identitas</a:t>
            </a:r>
            <a:r>
              <a:rPr lang="en-ID" sz="3600" dirty="0">
                <a:solidFill>
                  <a:schemeClr val="bg1"/>
                </a:solidFill>
              </a:rPr>
              <a:t>, IDI </a:t>
            </a:r>
            <a:r>
              <a:rPr lang="en-ID" sz="3600" dirty="0" err="1">
                <a:solidFill>
                  <a:schemeClr val="bg1"/>
                </a:solidFill>
              </a:rPr>
              <a:t>cabang</a:t>
            </a:r>
            <a:r>
              <a:rPr lang="en-ID" sz="3600" dirty="0">
                <a:solidFill>
                  <a:schemeClr val="bg1"/>
                </a:solidFill>
              </a:rPr>
              <a:t>/wilayah </a:t>
            </a:r>
            <a:r>
              <a:rPr lang="en-ID" sz="3600" dirty="0" err="1">
                <a:solidFill>
                  <a:schemeClr val="bg1"/>
                </a:solidFill>
              </a:rPr>
              <a:t>tempat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teradu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terdaftar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sebagai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)</a:t>
            </a: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>
                <a:solidFill>
                  <a:schemeClr val="bg1"/>
                </a:solidFill>
              </a:rPr>
              <a:t>IDI </a:t>
            </a:r>
            <a:r>
              <a:rPr lang="en-ID" sz="3600" dirty="0" err="1">
                <a:solidFill>
                  <a:schemeClr val="bg1"/>
                </a:solidFill>
              </a:rPr>
              <a:t>cabang</a:t>
            </a:r>
            <a:r>
              <a:rPr lang="en-ID" sz="3600" dirty="0">
                <a:solidFill>
                  <a:schemeClr val="bg1"/>
                </a:solidFill>
              </a:rPr>
              <a:t>/wilayah </a:t>
            </a:r>
            <a:r>
              <a:rPr lang="en-ID" sz="3600" dirty="0" err="1">
                <a:solidFill>
                  <a:schemeClr val="bg1"/>
                </a:solidFill>
              </a:rPr>
              <a:t>tempat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terdaftar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sebagai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 (</a:t>
            </a:r>
            <a:r>
              <a:rPr lang="en-ID" sz="3600" dirty="0" err="1">
                <a:solidFill>
                  <a:schemeClr val="bg1"/>
                </a:solidFill>
              </a:rPr>
              <a:t>untuk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koordinasi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mengetahui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apakah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sudah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mengetahui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menangani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kasus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terkait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sekaligus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memberikan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informasi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bila</a:t>
            </a:r>
            <a:r>
              <a:rPr lang="en-ID" sz="3600" dirty="0">
                <a:solidFill>
                  <a:schemeClr val="bg1"/>
                </a:solidFill>
              </a:rPr>
              <a:t> IDI </a:t>
            </a:r>
            <a:r>
              <a:rPr lang="en-ID" sz="3600" dirty="0" err="1">
                <a:solidFill>
                  <a:schemeClr val="bg1"/>
                </a:solidFill>
              </a:rPr>
              <a:t>cabang</a:t>
            </a:r>
            <a:r>
              <a:rPr lang="en-ID" sz="3600" dirty="0">
                <a:solidFill>
                  <a:schemeClr val="bg1"/>
                </a:solidFill>
              </a:rPr>
              <a:t>/wilayah </a:t>
            </a:r>
            <a:r>
              <a:rPr lang="en-ID" sz="3600" dirty="0" err="1">
                <a:solidFill>
                  <a:schemeClr val="bg1"/>
                </a:solidFill>
              </a:rPr>
              <a:t>tersebut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belum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mengetahui</a:t>
            </a:r>
            <a:r>
              <a:rPr lang="en-ID" sz="3600" dirty="0">
                <a:solidFill>
                  <a:schemeClr val="bg1"/>
                </a:solidFill>
              </a:rPr>
              <a:t>)</a:t>
            </a:r>
          </a:p>
          <a:p>
            <a:pPr marL="742950" indent="-742950">
              <a:buFont typeface="+mj-lt"/>
              <a:buAutoNum type="arabicPeriod" startAt="2"/>
            </a:pPr>
            <a:r>
              <a:rPr lang="en-ID" sz="3600" dirty="0" err="1">
                <a:solidFill>
                  <a:schemeClr val="bg1"/>
                </a:solidFill>
              </a:rPr>
              <a:t>Pengurus</a:t>
            </a:r>
            <a:r>
              <a:rPr lang="en-ID" sz="3600" dirty="0">
                <a:solidFill>
                  <a:schemeClr val="bg1"/>
                </a:solidFill>
              </a:rPr>
              <a:t> BHP2A </a:t>
            </a:r>
            <a:r>
              <a:rPr lang="en-ID" sz="3600" dirty="0" err="1">
                <a:solidFill>
                  <a:schemeClr val="bg1"/>
                </a:solidFill>
              </a:rPr>
              <a:t>melakukan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analisa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masalah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kasus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untuk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mengetahui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masalah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kasus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tersebut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merupakan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kasus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etika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disiplin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AC8A4-467B-2E14-E1B0-A6D3476F3DAA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2356671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C0B7636F-9919-6D4C-51B8-7C5452E4C950}"/>
              </a:ext>
            </a:extLst>
          </p:cNvPr>
          <p:cNvSpPr txBox="1"/>
          <p:nvPr/>
        </p:nvSpPr>
        <p:spPr>
          <a:xfrm>
            <a:off x="5196926" y="57752"/>
            <a:ext cx="13002840" cy="1428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B.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Pembelaan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Hukum – 4.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Tindak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Lanjut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Analisa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Masalah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Kasus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68007-5987-7E7A-2024-B0A438BEE54C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2478D47-AFB9-1003-C036-A95E097243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2728286"/>
              </p:ext>
            </p:extLst>
          </p:nvPr>
        </p:nvGraphicFramePr>
        <p:xfrm>
          <a:off x="5638800" y="1714500"/>
          <a:ext cx="11658600" cy="7474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30074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F3E7A286-FD9F-20F8-A30E-6D1208FA4758}"/>
              </a:ext>
            </a:extLst>
          </p:cNvPr>
          <p:cNvSpPr txBox="1"/>
          <p:nvPr/>
        </p:nvSpPr>
        <p:spPr>
          <a:xfrm>
            <a:off x="5196926" y="57752"/>
            <a:ext cx="13002840" cy="1428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B.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Pembelaan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Hukum –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Prosedur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Kasus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BHP2A PB IDI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C23C40D1-8816-0717-9D09-595145B8ADD6}"/>
              </a:ext>
            </a:extLst>
          </p:cNvPr>
          <p:cNvSpPr txBox="1"/>
          <p:nvPr/>
        </p:nvSpPr>
        <p:spPr>
          <a:xfrm>
            <a:off x="5208959" y="2065734"/>
            <a:ext cx="13002841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n-ID" sz="4000" b="1" dirty="0" err="1">
                <a:solidFill>
                  <a:schemeClr val="bg1"/>
                </a:solidFill>
              </a:rPr>
              <a:t>Mendahulukan</a:t>
            </a:r>
            <a:r>
              <a:rPr lang="en-ID" sz="4000" b="1" dirty="0">
                <a:solidFill>
                  <a:schemeClr val="bg1"/>
                </a:solidFill>
              </a:rPr>
              <a:t> </a:t>
            </a:r>
            <a:r>
              <a:rPr lang="en-ID" sz="4000" b="1" dirty="0" err="1">
                <a:solidFill>
                  <a:schemeClr val="bg1"/>
                </a:solidFill>
              </a:rPr>
              <a:t>upaya</a:t>
            </a:r>
            <a:r>
              <a:rPr lang="en-ID" sz="4000" b="1" dirty="0">
                <a:solidFill>
                  <a:schemeClr val="bg1"/>
                </a:solidFill>
              </a:rPr>
              <a:t> </a:t>
            </a:r>
            <a:r>
              <a:rPr lang="en-ID" sz="4000" b="1" dirty="0" err="1">
                <a:solidFill>
                  <a:schemeClr val="bg1"/>
                </a:solidFill>
              </a:rPr>
              <a:t>Mediasi</a:t>
            </a:r>
            <a:r>
              <a:rPr lang="en-ID" sz="4000" b="1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untuk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semua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kasus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sengketa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medis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baik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kasus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etika</a:t>
            </a:r>
            <a:r>
              <a:rPr lang="en-ID" sz="4000" dirty="0">
                <a:solidFill>
                  <a:schemeClr val="bg1"/>
                </a:solidFill>
              </a:rPr>
              <a:t>, </a:t>
            </a:r>
            <a:r>
              <a:rPr lang="en-ID" sz="4000" dirty="0" err="1">
                <a:solidFill>
                  <a:schemeClr val="bg1"/>
                </a:solidFill>
              </a:rPr>
              <a:t>kasus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disiplin</a:t>
            </a:r>
            <a:r>
              <a:rPr lang="en-ID" sz="4000" dirty="0">
                <a:solidFill>
                  <a:schemeClr val="bg1"/>
                </a:solidFill>
              </a:rPr>
              <a:t>, </a:t>
            </a:r>
            <a:r>
              <a:rPr lang="en-ID" sz="4000" dirty="0" err="1">
                <a:solidFill>
                  <a:schemeClr val="bg1"/>
                </a:solidFill>
              </a:rPr>
              <a:t>maupun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kasus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hukum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sebelum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masuk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ke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jalur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hukum</a:t>
            </a:r>
            <a:r>
              <a:rPr lang="en-ID" sz="4000" dirty="0">
                <a:solidFill>
                  <a:schemeClr val="bg1"/>
                </a:solidFill>
              </a:rPr>
              <a:t>. </a:t>
            </a:r>
          </a:p>
          <a:p>
            <a:pPr marL="742950" indent="-742950">
              <a:buFont typeface="+mj-lt"/>
              <a:buAutoNum type="arabicPeriod" startAt="5"/>
            </a:pPr>
            <a:r>
              <a:rPr lang="en-ID" sz="4000" dirty="0" err="1">
                <a:solidFill>
                  <a:schemeClr val="bg1"/>
                </a:solidFill>
              </a:rPr>
              <a:t>Setelah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permasalahan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terselesaikan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dilakukan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b="1" dirty="0" err="1">
                <a:solidFill>
                  <a:srgbClr val="C49601"/>
                </a:solidFill>
              </a:rPr>
              <a:t>rehabilitasi</a:t>
            </a:r>
            <a:r>
              <a:rPr lang="en-ID" sz="4000" b="1" dirty="0">
                <a:solidFill>
                  <a:srgbClr val="C49601"/>
                </a:solidFill>
              </a:rPr>
              <a:t> </a:t>
            </a:r>
            <a:r>
              <a:rPr lang="en-ID" sz="4000" b="1" dirty="0" err="1">
                <a:solidFill>
                  <a:srgbClr val="C49601"/>
                </a:solidFill>
              </a:rPr>
              <a:t>dengan</a:t>
            </a:r>
            <a:r>
              <a:rPr lang="en-ID" sz="4000" b="1" dirty="0">
                <a:solidFill>
                  <a:srgbClr val="C49601"/>
                </a:solidFill>
              </a:rPr>
              <a:t> </a:t>
            </a:r>
            <a:r>
              <a:rPr lang="en-ID" sz="4000" b="1" dirty="0" err="1">
                <a:solidFill>
                  <a:srgbClr val="C49601"/>
                </a:solidFill>
              </a:rPr>
              <a:t>cara</a:t>
            </a:r>
            <a:r>
              <a:rPr lang="en-ID" sz="4000" b="1" dirty="0">
                <a:solidFill>
                  <a:srgbClr val="C49601"/>
                </a:solidFill>
              </a:rPr>
              <a:t> </a:t>
            </a:r>
            <a:r>
              <a:rPr lang="en-ID" sz="4000" b="1" dirty="0" err="1">
                <a:solidFill>
                  <a:srgbClr val="C49601"/>
                </a:solidFill>
              </a:rPr>
              <a:t>pembinaan</a:t>
            </a:r>
            <a:r>
              <a:rPr lang="en-ID" sz="4000" dirty="0">
                <a:solidFill>
                  <a:schemeClr val="bg1"/>
                </a:solidFill>
              </a:rPr>
              <a:t> oleh BHP2A PB/Wilayah/Cabang yang </a:t>
            </a:r>
            <a:r>
              <a:rPr lang="en-ID" sz="4000" dirty="0" err="1">
                <a:solidFill>
                  <a:schemeClr val="bg1"/>
                </a:solidFill>
              </a:rPr>
              <a:t>meliputi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pemulihan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nama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baik</a:t>
            </a:r>
            <a:r>
              <a:rPr lang="en-ID" sz="4000" dirty="0">
                <a:solidFill>
                  <a:schemeClr val="bg1"/>
                </a:solidFill>
              </a:rPr>
              <a:t>, </a:t>
            </a:r>
            <a:r>
              <a:rPr lang="en-ID" sz="4000" dirty="0" err="1">
                <a:solidFill>
                  <a:schemeClr val="bg1"/>
                </a:solidFill>
              </a:rPr>
              <a:t>memotivasi</a:t>
            </a:r>
            <a:r>
              <a:rPr lang="en-ID" sz="4000" dirty="0">
                <a:solidFill>
                  <a:schemeClr val="bg1"/>
                </a:solidFill>
              </a:rPr>
              <a:t> dan </a:t>
            </a:r>
            <a:r>
              <a:rPr lang="en-ID" sz="4000" dirty="0" err="1">
                <a:solidFill>
                  <a:schemeClr val="bg1"/>
                </a:solidFill>
              </a:rPr>
              <a:t>membangkitkan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semangat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untuk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kembali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bekerja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berlandaskan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etika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profesi</a:t>
            </a:r>
            <a:r>
              <a:rPr lang="en-ID" sz="4000" dirty="0">
                <a:solidFill>
                  <a:schemeClr val="bg1"/>
                </a:solidFill>
              </a:rPr>
              <a:t> dan </a:t>
            </a:r>
            <a:r>
              <a:rPr lang="en-ID" sz="4000" dirty="0" err="1">
                <a:solidFill>
                  <a:schemeClr val="bg1"/>
                </a:solidFill>
              </a:rPr>
              <a:t>aturan-aturan</a:t>
            </a:r>
            <a:r>
              <a:rPr lang="en-ID" sz="4000" dirty="0">
                <a:solidFill>
                  <a:schemeClr val="bg1"/>
                </a:solidFill>
              </a:rPr>
              <a:t> lain yang </a:t>
            </a:r>
            <a:r>
              <a:rPr lang="en-ID" sz="4000" dirty="0" err="1">
                <a:solidFill>
                  <a:schemeClr val="bg1"/>
                </a:solidFill>
              </a:rPr>
              <a:t>belaku</a:t>
            </a:r>
            <a:r>
              <a:rPr lang="en-ID" sz="4000" dirty="0">
                <a:solidFill>
                  <a:schemeClr val="bg1"/>
                </a:solidFill>
              </a:rPr>
              <a:t> agar </a:t>
            </a:r>
            <a:r>
              <a:rPr lang="en-ID" sz="4000" dirty="0" err="1">
                <a:solidFill>
                  <a:schemeClr val="bg1"/>
                </a:solidFill>
              </a:rPr>
              <a:t>terhindar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dari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masalah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dikemudian</a:t>
            </a:r>
            <a:r>
              <a:rPr lang="en-ID" sz="4000" dirty="0">
                <a:solidFill>
                  <a:schemeClr val="bg1"/>
                </a:solidFill>
              </a:rPr>
              <a:t> </a:t>
            </a:r>
            <a:r>
              <a:rPr lang="en-ID" sz="4000" dirty="0" err="1">
                <a:solidFill>
                  <a:schemeClr val="bg1"/>
                </a:solidFill>
              </a:rPr>
              <a:t>hari</a:t>
            </a:r>
            <a:r>
              <a:rPr lang="en-ID" sz="4000" dirty="0">
                <a:solidFill>
                  <a:schemeClr val="bg1"/>
                </a:solidFill>
              </a:rPr>
              <a:t>. </a:t>
            </a:r>
          </a:p>
          <a:p>
            <a:pPr marL="742950" indent="-742950">
              <a:buFont typeface="+mj-lt"/>
              <a:buAutoNum type="arabicPeriod" startAt="5"/>
            </a:pPr>
            <a:endParaRPr lang="en-ID" sz="4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B4F13-6142-7E3C-EBEB-C288AFCEE836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2562402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D64E9EC0-B483-BA4D-6E37-318EC390405A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C.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Telaah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Hukum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C15208BB-15BA-844F-496D-A9761D284DEA}"/>
              </a:ext>
            </a:extLst>
          </p:cNvPr>
          <p:cNvSpPr txBox="1"/>
          <p:nvPr/>
        </p:nvSpPr>
        <p:spPr>
          <a:xfrm>
            <a:off x="5208958" y="1706026"/>
            <a:ext cx="1300284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Telaah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terhadap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aturan-aturan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kesehatan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 err="1">
                <a:solidFill>
                  <a:schemeClr val="bg1"/>
                </a:solidFill>
              </a:rPr>
              <a:t>Bekerja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sama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bidang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legislasi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advokasi</a:t>
            </a:r>
            <a:r>
              <a:rPr lang="en-ID" sz="3600" dirty="0">
                <a:solidFill>
                  <a:schemeClr val="bg1"/>
                </a:solidFill>
              </a:rPr>
              <a:t> dan/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bidang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lainnya</a:t>
            </a:r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ID" sz="3600" dirty="0">
                <a:solidFill>
                  <a:schemeClr val="bg1"/>
                </a:solidFill>
              </a:rPr>
              <a:t>Hasil </a:t>
            </a:r>
            <a:r>
              <a:rPr lang="en-ID" sz="3600" dirty="0" err="1">
                <a:solidFill>
                  <a:schemeClr val="bg1"/>
                </a:solidFill>
              </a:rPr>
              <a:t>telaah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diserahkan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kepada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Ketua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Umum</a:t>
            </a:r>
            <a:r>
              <a:rPr lang="en-ID" sz="3600" dirty="0">
                <a:solidFill>
                  <a:schemeClr val="bg1"/>
                </a:solidFill>
              </a:rPr>
              <a:t> PB IDI </a:t>
            </a:r>
            <a:r>
              <a:rPr lang="en-ID" sz="3600" dirty="0" err="1">
                <a:solidFill>
                  <a:schemeClr val="bg1"/>
                </a:solidFill>
              </a:rPr>
              <a:t>sebagai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untuk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memperkuat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argumentasi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dihadapan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pihak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pembuat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kebijakan</a:t>
            </a: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3B63D-5312-0567-0D2C-DADD682A3BF6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1929962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Susunan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Personalia BHP2A PB 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1F73ECCE-6F13-96DA-D73A-FF46A4EB24EF}"/>
              </a:ext>
            </a:extLst>
          </p:cNvPr>
          <p:cNvSpPr txBox="1"/>
          <p:nvPr/>
        </p:nvSpPr>
        <p:spPr>
          <a:xfrm>
            <a:off x="5208958" y="2628900"/>
            <a:ext cx="13002841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ID" sz="3400" b="1" dirty="0">
                <a:solidFill>
                  <a:schemeClr val="bg2"/>
                </a:solidFill>
              </a:rPr>
              <a:t>Divisi </a:t>
            </a:r>
            <a:r>
              <a:rPr lang="en-ID" sz="3400" b="1" dirty="0" err="1">
                <a:solidFill>
                  <a:schemeClr val="bg2"/>
                </a:solidFill>
              </a:rPr>
              <a:t>Mediasi</a:t>
            </a:r>
            <a:r>
              <a:rPr lang="en-ID" sz="3400" b="1" dirty="0">
                <a:solidFill>
                  <a:schemeClr val="bg2"/>
                </a:solidFill>
              </a:rPr>
              <a:t>, </a:t>
            </a:r>
            <a:r>
              <a:rPr lang="en-ID" sz="3400" b="1" dirty="0" err="1">
                <a:solidFill>
                  <a:schemeClr val="bg2"/>
                </a:solidFill>
              </a:rPr>
              <a:t>Advokasi</a:t>
            </a:r>
            <a:r>
              <a:rPr lang="en-ID" sz="3400" b="1" dirty="0">
                <a:solidFill>
                  <a:schemeClr val="bg2"/>
                </a:solidFill>
              </a:rPr>
              <a:t> dan </a:t>
            </a:r>
            <a:r>
              <a:rPr lang="en-ID" sz="3400" b="1" dirty="0" err="1">
                <a:solidFill>
                  <a:schemeClr val="bg2"/>
                </a:solidFill>
              </a:rPr>
              <a:t>Regulasi</a:t>
            </a:r>
            <a:endParaRPr lang="en-ID" sz="3400" b="1" dirty="0">
              <a:solidFill>
                <a:schemeClr val="bg2"/>
              </a:solidFill>
            </a:endParaRP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Tono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Hadi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Susiarno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SpOG</a:t>
            </a:r>
            <a:r>
              <a:rPr lang="en-ID" sz="3400" dirty="0">
                <a:solidFill>
                  <a:schemeClr val="bg2"/>
                </a:solidFill>
              </a:rPr>
              <a:t>(K), </a:t>
            </a:r>
            <a:r>
              <a:rPr lang="en-ID" sz="3400" dirty="0" err="1">
                <a:solidFill>
                  <a:schemeClr val="bg2"/>
                </a:solidFill>
              </a:rPr>
              <a:t>Mkes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MHKes</a:t>
            </a:r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Binsar</a:t>
            </a:r>
            <a:r>
              <a:rPr lang="en-ID" sz="3400" dirty="0">
                <a:solidFill>
                  <a:schemeClr val="bg2"/>
                </a:solidFill>
              </a:rPr>
              <a:t> P </a:t>
            </a:r>
            <a:r>
              <a:rPr lang="en-ID" sz="3400" dirty="0" err="1">
                <a:solidFill>
                  <a:schemeClr val="bg2"/>
                </a:solidFill>
              </a:rPr>
              <a:t>Sitanggang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SpOG</a:t>
            </a:r>
            <a:r>
              <a:rPr lang="en-ID" sz="3400" dirty="0">
                <a:solidFill>
                  <a:schemeClr val="bg2"/>
                </a:solidFill>
              </a:rPr>
              <a:t>(K), SH, MH, </a:t>
            </a:r>
            <a:r>
              <a:rPr lang="en-ID" sz="3400" dirty="0" err="1">
                <a:solidFill>
                  <a:schemeClr val="bg2"/>
                </a:solidFill>
              </a:rPr>
              <a:t>CPMed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CPArb</a:t>
            </a:r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Gioseffi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Purnawarman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SpOG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MHeKs</a:t>
            </a:r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Komisaris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Besar</a:t>
            </a:r>
            <a:r>
              <a:rPr lang="en-ID" sz="3400" dirty="0">
                <a:solidFill>
                  <a:schemeClr val="bg2"/>
                </a:solidFill>
              </a:rPr>
              <a:t> Pol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Yahya, </a:t>
            </a:r>
            <a:r>
              <a:rPr lang="en-ID" sz="3400" dirty="0" err="1">
                <a:solidFill>
                  <a:schemeClr val="bg2"/>
                </a:solidFill>
              </a:rPr>
              <a:t>SpP</a:t>
            </a:r>
            <a:endParaRPr lang="en-ID" sz="34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9F7DC-5C7C-6940-5292-2878CD7734BA}"/>
              </a:ext>
            </a:extLst>
          </p:cNvPr>
          <p:cNvSpPr txBox="1"/>
          <p:nvPr/>
        </p:nvSpPr>
        <p:spPr>
          <a:xfrm>
            <a:off x="7772400" y="8655903"/>
            <a:ext cx="10339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2400" dirty="0">
                <a:solidFill>
                  <a:schemeClr val="bg1"/>
                </a:solidFill>
              </a:rPr>
              <a:t>SK </a:t>
            </a:r>
            <a:r>
              <a:rPr lang="en-ID" sz="2400" dirty="0" err="1">
                <a:solidFill>
                  <a:schemeClr val="bg1"/>
                </a:solidFill>
              </a:rPr>
              <a:t>Ketua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Umum</a:t>
            </a:r>
            <a:r>
              <a:rPr lang="en-ID" sz="2400" dirty="0">
                <a:solidFill>
                  <a:schemeClr val="bg1"/>
                </a:solidFill>
              </a:rPr>
              <a:t> PB IDI </a:t>
            </a:r>
            <a:r>
              <a:rPr lang="en-ID" sz="2400" dirty="0" err="1">
                <a:solidFill>
                  <a:schemeClr val="bg1"/>
                </a:solidFill>
              </a:rPr>
              <a:t>Nomor</a:t>
            </a:r>
            <a:r>
              <a:rPr lang="en-ID" sz="2400" dirty="0">
                <a:solidFill>
                  <a:schemeClr val="bg1"/>
                </a:solidFill>
              </a:rPr>
              <a:t>: 0104 /KU/PB IDI/04/2022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Susunan</a:t>
            </a:r>
            <a:r>
              <a:rPr lang="en-ID" sz="2400" dirty="0">
                <a:solidFill>
                  <a:schemeClr val="bg1"/>
                </a:solidFill>
              </a:rPr>
              <a:t> dan Personalia </a:t>
            </a:r>
            <a:r>
              <a:rPr lang="en-ID" sz="2400" dirty="0" err="1">
                <a:solidFill>
                  <a:schemeClr val="bg1"/>
                </a:solidFill>
              </a:rPr>
              <a:t>Pengurus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Besar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Masa </a:t>
            </a:r>
            <a:r>
              <a:rPr lang="en-ID" sz="2400" dirty="0" err="1">
                <a:solidFill>
                  <a:schemeClr val="bg1"/>
                </a:solidFill>
              </a:rPr>
              <a:t>Bakti</a:t>
            </a:r>
            <a:r>
              <a:rPr lang="en-ID" sz="2400" dirty="0">
                <a:solidFill>
                  <a:schemeClr val="bg1"/>
                </a:solidFill>
              </a:rPr>
              <a:t> 2022 - 2025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5298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823FC60-09CB-E34A-0905-D5BA4A255A51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D.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Koordinasi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A60085B9-101B-F295-2212-AB59C910B7C1}"/>
              </a:ext>
            </a:extLst>
          </p:cNvPr>
          <p:cNvSpPr txBox="1"/>
          <p:nvPr/>
        </p:nvSpPr>
        <p:spPr>
          <a:xfrm>
            <a:off x="5208958" y="1485900"/>
            <a:ext cx="13002841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Hubungan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kerja</a:t>
            </a:r>
            <a:r>
              <a:rPr lang="en-ID" sz="3600" dirty="0">
                <a:solidFill>
                  <a:schemeClr val="bg1"/>
                </a:solidFill>
              </a:rPr>
              <a:t> Internal:</a:t>
            </a: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>
                <a:solidFill>
                  <a:schemeClr val="bg1"/>
                </a:solidFill>
              </a:rPr>
              <a:t>BHP2A PB </a:t>
            </a: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Wilayah dan Cabang – </a:t>
            </a:r>
            <a:r>
              <a:rPr lang="en-ID" sz="3600" dirty="0" err="1">
                <a:solidFill>
                  <a:schemeClr val="bg1"/>
                </a:solidFill>
              </a:rPr>
              <a:t>hubungan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koordinasi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bersifat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konsultasi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rujuan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bagian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PDSp</a:t>
            </a:r>
            <a:r>
              <a:rPr lang="en-ID" sz="3600" dirty="0">
                <a:solidFill>
                  <a:schemeClr val="bg1"/>
                </a:solidFill>
              </a:rPr>
              <a:t> – </a:t>
            </a:r>
            <a:r>
              <a:rPr lang="en-ID" sz="3600" dirty="0" err="1">
                <a:solidFill>
                  <a:schemeClr val="bg1"/>
                </a:solidFill>
              </a:rPr>
              <a:t>pembinaan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konsultasi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pembelaan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MKEK – </a:t>
            </a:r>
            <a:r>
              <a:rPr lang="en-ID" sz="3600" dirty="0" err="1">
                <a:solidFill>
                  <a:schemeClr val="bg1"/>
                </a:solidFill>
              </a:rPr>
              <a:t>penyelesaian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masalah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etik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saling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memberi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informasi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rujukan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serta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pendampingan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pembelaan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bermutu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BP2KB – </a:t>
            </a:r>
            <a:r>
              <a:rPr lang="en-ID" sz="3600" dirty="0" err="1">
                <a:solidFill>
                  <a:schemeClr val="bg1"/>
                </a:solidFill>
              </a:rPr>
              <a:t>hubungan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koordinasi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kerja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sama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untuk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pembinaan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kesehatan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kedokteran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melalui</a:t>
            </a:r>
            <a:r>
              <a:rPr lang="en-ID" sz="3600" dirty="0">
                <a:solidFill>
                  <a:schemeClr val="bg1"/>
                </a:solidFill>
              </a:rPr>
              <a:t> acara-acara </a:t>
            </a:r>
            <a:r>
              <a:rPr lang="en-ID" sz="3600" dirty="0" err="1">
                <a:solidFill>
                  <a:schemeClr val="bg1"/>
                </a:solidFill>
              </a:rPr>
              <a:t>profesi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dalm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lingkup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organisasi</a:t>
            </a:r>
            <a:r>
              <a:rPr lang="en-ID" sz="3600" dirty="0">
                <a:solidFill>
                  <a:schemeClr val="bg1"/>
                </a:solidFill>
              </a:rPr>
              <a:t> yang </a:t>
            </a:r>
            <a:r>
              <a:rPr lang="en-ID" sz="3600" dirty="0" err="1">
                <a:solidFill>
                  <a:schemeClr val="bg1"/>
                </a:solidFill>
              </a:rPr>
              <a:t>mendapat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akreditasi</a:t>
            </a:r>
            <a:r>
              <a:rPr lang="en-ID" sz="3600" dirty="0">
                <a:solidFill>
                  <a:schemeClr val="bg1"/>
                </a:solidFill>
              </a:rPr>
              <a:t> IDI</a:t>
            </a: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bidang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legislasi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advokasi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peraturan</a:t>
            </a:r>
            <a:r>
              <a:rPr lang="en-ID" sz="3600" dirty="0">
                <a:solidFill>
                  <a:schemeClr val="bg1"/>
                </a:solidFill>
              </a:rPr>
              <a:t> di </a:t>
            </a:r>
            <a:r>
              <a:rPr lang="en-ID" sz="3600" dirty="0" err="1">
                <a:solidFill>
                  <a:schemeClr val="bg1"/>
                </a:solidFill>
              </a:rPr>
              <a:t>bidang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kesehatan</a:t>
            </a: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9258C-416C-91C3-F6E1-F9E6A0D608CA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1491535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36512D6A-E6DF-B6B4-9DCF-501F0B5E6FD1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– D.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Koordinasi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9483759B-1471-EF7B-CD89-093148A1A82E}"/>
              </a:ext>
            </a:extLst>
          </p:cNvPr>
          <p:cNvSpPr txBox="1"/>
          <p:nvPr/>
        </p:nvSpPr>
        <p:spPr>
          <a:xfrm>
            <a:off x="5208958" y="1485900"/>
            <a:ext cx="1300284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ID" sz="3600" dirty="0" err="1">
                <a:solidFill>
                  <a:schemeClr val="bg1"/>
                </a:solidFill>
              </a:rPr>
              <a:t>Hubungan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kerja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Eksternal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:</a:t>
            </a: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>
                <a:solidFill>
                  <a:schemeClr val="bg1"/>
                </a:solidFill>
              </a:rPr>
              <a:t>MKDKI</a:t>
            </a: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Instansi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tempat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dokter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teradu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bekerja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Penegak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Kemenkes</a:t>
            </a:r>
            <a:r>
              <a:rPr lang="en-ID" sz="3600" dirty="0">
                <a:solidFill>
                  <a:schemeClr val="bg1"/>
                </a:solidFill>
              </a:rPr>
              <a:t> dan/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instansi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pemerintah</a:t>
            </a:r>
            <a:r>
              <a:rPr lang="en-ID" sz="3600" dirty="0">
                <a:solidFill>
                  <a:schemeClr val="bg1"/>
                </a:solidFill>
              </a:rPr>
              <a:t> lain</a:t>
            </a: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>
                <a:solidFill>
                  <a:schemeClr val="bg1"/>
                </a:solidFill>
              </a:rPr>
              <a:t>Lembaga </a:t>
            </a:r>
            <a:r>
              <a:rPr lang="en-ID" sz="3600" dirty="0" err="1">
                <a:solidFill>
                  <a:schemeClr val="bg1"/>
                </a:solidFill>
              </a:rPr>
              <a:t>legislatif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yudikatif</a:t>
            </a:r>
            <a:r>
              <a:rPr lang="en-ID" sz="3600" dirty="0">
                <a:solidFill>
                  <a:schemeClr val="bg1"/>
                </a:solidFill>
              </a:rPr>
              <a:t> – </a:t>
            </a:r>
            <a:r>
              <a:rPr lang="en-ID" sz="3600" dirty="0" err="1">
                <a:solidFill>
                  <a:schemeClr val="bg1"/>
                </a:solidFill>
              </a:rPr>
              <a:t>menyertai</a:t>
            </a:r>
            <a:r>
              <a:rPr lang="en-ID" sz="3600" dirty="0">
                <a:solidFill>
                  <a:schemeClr val="bg1"/>
                </a:solidFill>
              </a:rPr>
              <a:t> PB IDI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A8DDF-D4B8-7780-3F35-4E2E5BC46ABE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3671191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09CE6633-1EFC-CCEA-1B15-B29F309D1885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Tata Cara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Pengaduan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B256C93D-4895-C8A1-AD67-9FD1809905EB}"/>
              </a:ext>
            </a:extLst>
          </p:cNvPr>
          <p:cNvSpPr txBox="1"/>
          <p:nvPr/>
        </p:nvSpPr>
        <p:spPr>
          <a:xfrm>
            <a:off x="5208958" y="1485900"/>
            <a:ext cx="1300284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Pengaduan</a:t>
            </a:r>
            <a:r>
              <a:rPr lang="en-ID" sz="3600" dirty="0">
                <a:solidFill>
                  <a:schemeClr val="bg1"/>
                </a:solidFill>
              </a:rPr>
              <a:t> oleh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r>
              <a:rPr lang="en-ID" sz="3600" dirty="0">
                <a:solidFill>
                  <a:schemeClr val="bg1"/>
                </a:solidFill>
              </a:rPr>
              <a:t> IDI</a:t>
            </a: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Mengajukan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pelaporan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pengaduan</a:t>
            </a:r>
            <a:r>
              <a:rPr lang="en-ID" sz="3600" dirty="0">
                <a:solidFill>
                  <a:schemeClr val="bg1"/>
                </a:solidFill>
              </a:rPr>
              <a:t> (</a:t>
            </a:r>
            <a:r>
              <a:rPr lang="en-ID" sz="3600" dirty="0" err="1">
                <a:solidFill>
                  <a:schemeClr val="bg1"/>
                </a:solidFill>
              </a:rPr>
              <a:t>langsung</a:t>
            </a:r>
            <a:r>
              <a:rPr lang="en-ID" sz="3600" dirty="0">
                <a:solidFill>
                  <a:schemeClr val="bg1"/>
                </a:solidFill>
              </a:rPr>
              <a:t> dan/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tertulis</a:t>
            </a:r>
            <a:r>
              <a:rPr lang="en-ID" sz="3600" dirty="0">
                <a:solidFill>
                  <a:schemeClr val="bg1"/>
                </a:solidFill>
              </a:rPr>
              <a:t>) </a:t>
            </a:r>
            <a:r>
              <a:rPr lang="en-ID" sz="3600" dirty="0" err="1">
                <a:solidFill>
                  <a:schemeClr val="bg1"/>
                </a:solidFill>
              </a:rPr>
              <a:t>ke</a:t>
            </a:r>
            <a:r>
              <a:rPr lang="en-ID" sz="3600" dirty="0">
                <a:solidFill>
                  <a:schemeClr val="bg1"/>
                </a:solidFill>
              </a:rPr>
              <a:t> BHP2A IDI </a:t>
            </a:r>
            <a:r>
              <a:rPr lang="en-ID" sz="3600" dirty="0" err="1">
                <a:solidFill>
                  <a:schemeClr val="bg1"/>
                </a:solidFill>
              </a:rPr>
              <a:t>cabang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dengan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tembusan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</a:t>
            </a:r>
            <a:r>
              <a:rPr lang="en-ID" sz="3600" dirty="0">
                <a:solidFill>
                  <a:schemeClr val="bg1"/>
                </a:solidFill>
              </a:rPr>
              <a:t> BHP2A IDI wilayah, PB, dan </a:t>
            </a:r>
            <a:r>
              <a:rPr lang="en-ID" sz="3600" dirty="0" err="1">
                <a:solidFill>
                  <a:schemeClr val="bg1"/>
                </a:solidFill>
              </a:rPr>
              <a:t>bidang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hukum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perhimpunan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terkait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Dapat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langsung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ke</a:t>
            </a:r>
            <a:r>
              <a:rPr lang="en-ID" sz="3600" dirty="0">
                <a:solidFill>
                  <a:schemeClr val="bg1"/>
                </a:solidFill>
              </a:rPr>
              <a:t> BHP2A PB IDI – </a:t>
            </a:r>
            <a:r>
              <a:rPr lang="en-ID" sz="3600" dirty="0" err="1">
                <a:solidFill>
                  <a:schemeClr val="bg1"/>
                </a:solidFill>
              </a:rPr>
              <a:t>menhindari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konflik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antar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anggota</a:t>
            </a:r>
            <a:endParaRPr lang="en-ID" sz="3600" dirty="0">
              <a:solidFill>
                <a:schemeClr val="bg1"/>
              </a:solidFill>
            </a:endParaRPr>
          </a:p>
          <a:p>
            <a:pPr marL="1657350" lvl="2" indent="-742950">
              <a:buFont typeface="+mj-lt"/>
              <a:buAutoNum type="alphaLcPeriod"/>
            </a:pPr>
            <a:r>
              <a:rPr lang="en-ID" sz="3600" dirty="0" err="1">
                <a:solidFill>
                  <a:schemeClr val="bg1"/>
                </a:solidFill>
              </a:rPr>
              <a:t>Dapat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berupa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permintaan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pendampingan</a:t>
            </a:r>
            <a:r>
              <a:rPr lang="en-ID" sz="3600" dirty="0">
                <a:solidFill>
                  <a:schemeClr val="bg1"/>
                </a:solidFill>
              </a:rPr>
              <a:t>, </a:t>
            </a:r>
            <a:r>
              <a:rPr lang="en-ID" sz="3600" dirty="0" err="1">
                <a:solidFill>
                  <a:schemeClr val="bg1"/>
                </a:solidFill>
              </a:rPr>
              <a:t>pembelaan</a:t>
            </a:r>
            <a:r>
              <a:rPr lang="en-ID" sz="3600" dirty="0">
                <a:solidFill>
                  <a:schemeClr val="bg1"/>
                </a:solidFill>
              </a:rPr>
              <a:t> dan </a:t>
            </a:r>
            <a:r>
              <a:rPr lang="en-ID" sz="3600" dirty="0" err="1">
                <a:solidFill>
                  <a:schemeClr val="bg1"/>
                </a:solidFill>
              </a:rPr>
              <a:t>atau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penyelesaian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masalah</a:t>
            </a:r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600" dirty="0" err="1">
                <a:solidFill>
                  <a:schemeClr val="bg1"/>
                </a:solidFill>
              </a:rPr>
              <a:t>Pengaduan</a:t>
            </a:r>
            <a:r>
              <a:rPr lang="en-ID" sz="3600" dirty="0">
                <a:solidFill>
                  <a:schemeClr val="bg1"/>
                </a:solidFill>
              </a:rPr>
              <a:t> oleh </a:t>
            </a:r>
            <a:r>
              <a:rPr lang="en-ID" sz="3600" dirty="0" err="1">
                <a:solidFill>
                  <a:schemeClr val="bg1"/>
                </a:solidFill>
              </a:rPr>
              <a:t>Pengurus</a:t>
            </a:r>
            <a:r>
              <a:rPr lang="en-ID" sz="3600" dirty="0">
                <a:solidFill>
                  <a:schemeClr val="bg1"/>
                </a:solidFill>
              </a:rPr>
              <a:t> IDI - </a:t>
            </a:r>
            <a:r>
              <a:rPr lang="en-ID" sz="3600" dirty="0" err="1">
                <a:solidFill>
                  <a:schemeClr val="bg1"/>
                </a:solidFill>
              </a:rPr>
              <a:t>diketahui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langsung</a:t>
            </a:r>
            <a:r>
              <a:rPr lang="en-ID" sz="3600" dirty="0">
                <a:solidFill>
                  <a:schemeClr val="bg1"/>
                </a:solidFill>
              </a:rPr>
              <a:t>/</a:t>
            </a:r>
            <a:r>
              <a:rPr lang="en-ID" sz="3600" dirty="0" err="1">
                <a:solidFill>
                  <a:schemeClr val="bg1"/>
                </a:solidFill>
              </a:rPr>
              <a:t>dilihat</a:t>
            </a:r>
            <a:r>
              <a:rPr lang="en-ID" sz="3600" dirty="0">
                <a:solidFill>
                  <a:schemeClr val="bg1"/>
                </a:solidFill>
              </a:rPr>
              <a:t> </a:t>
            </a:r>
            <a:r>
              <a:rPr lang="en-ID" sz="3600" dirty="0" err="1">
                <a:solidFill>
                  <a:schemeClr val="bg1"/>
                </a:solidFill>
              </a:rPr>
              <a:t>dari</a:t>
            </a:r>
            <a:r>
              <a:rPr lang="en-ID" sz="3600" dirty="0">
                <a:solidFill>
                  <a:schemeClr val="bg1"/>
                </a:solidFill>
              </a:rPr>
              <a:t> media </a:t>
            </a:r>
            <a:r>
              <a:rPr lang="en-ID" sz="3600" dirty="0" err="1">
                <a:solidFill>
                  <a:schemeClr val="bg1"/>
                </a:solidFill>
              </a:rPr>
              <a:t>massa</a:t>
            </a:r>
            <a:r>
              <a:rPr lang="en-ID" sz="3600" dirty="0">
                <a:solidFill>
                  <a:schemeClr val="bg1"/>
                </a:solidFill>
              </a:rPr>
              <a:t> - </a:t>
            </a:r>
            <a:r>
              <a:rPr lang="en-ID" sz="3600" dirty="0" err="1">
                <a:solidFill>
                  <a:schemeClr val="bg1"/>
                </a:solidFill>
              </a:rPr>
              <a:t>lapor</a:t>
            </a:r>
            <a:r>
              <a:rPr lang="en-ID" sz="3600" dirty="0">
                <a:solidFill>
                  <a:schemeClr val="bg1"/>
                </a:solidFill>
              </a:rPr>
              <a:t> BHP2A </a:t>
            </a:r>
            <a:r>
              <a:rPr lang="en-ID" sz="3600" dirty="0" err="1">
                <a:solidFill>
                  <a:schemeClr val="bg1"/>
                </a:solidFill>
              </a:rPr>
              <a:t>setempat</a:t>
            </a:r>
            <a:endParaRPr lang="en-ID" sz="36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600" dirty="0">
                <a:solidFill>
                  <a:schemeClr val="bg1"/>
                </a:solidFill>
              </a:rPr>
              <a:t>Lain-lain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A43F8-74C0-65F3-FBCF-4271572ACF2C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3312719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1659875-A4EF-9ACE-3FD2-E29738D1F65A}"/>
              </a:ext>
            </a:extLst>
          </p:cNvPr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Prosedur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Kasus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BHP2A Cabang/Wilayah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2E5D6DE4-733A-702C-AC74-EDAC005DD895}"/>
              </a:ext>
            </a:extLst>
          </p:cNvPr>
          <p:cNvSpPr txBox="1"/>
          <p:nvPr/>
        </p:nvSpPr>
        <p:spPr>
          <a:xfrm>
            <a:off x="5208958" y="1485900"/>
            <a:ext cx="13002841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ID" sz="3400" dirty="0" err="1">
                <a:solidFill>
                  <a:schemeClr val="bg1"/>
                </a:solidFill>
              </a:rPr>
              <a:t>Verifikasi</a:t>
            </a:r>
            <a:r>
              <a:rPr lang="en-ID" sz="3400" dirty="0">
                <a:solidFill>
                  <a:schemeClr val="bg1"/>
                </a:solidFill>
              </a:rPr>
              <a:t> status </a:t>
            </a:r>
            <a:r>
              <a:rPr lang="en-ID" sz="3400" dirty="0" err="1">
                <a:solidFill>
                  <a:schemeClr val="bg1"/>
                </a:solidFill>
              </a:rPr>
              <a:t>keanggotaan</a:t>
            </a:r>
            <a:endParaRPr lang="en-ID" sz="3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400" dirty="0" err="1">
                <a:solidFill>
                  <a:schemeClr val="bg1"/>
                </a:solidFill>
              </a:rPr>
              <a:t>Klarifikasi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kasus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dari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pengadu</a:t>
            </a:r>
            <a:r>
              <a:rPr lang="en-ID" sz="3400" dirty="0">
                <a:solidFill>
                  <a:schemeClr val="bg1"/>
                </a:solidFill>
              </a:rPr>
              <a:t> dan </a:t>
            </a:r>
            <a:r>
              <a:rPr lang="en-ID" sz="3400" dirty="0" err="1">
                <a:solidFill>
                  <a:schemeClr val="bg1"/>
                </a:solidFill>
              </a:rPr>
              <a:t>teradu</a:t>
            </a:r>
            <a:r>
              <a:rPr lang="en-ID" sz="3400" dirty="0">
                <a:solidFill>
                  <a:schemeClr val="bg1"/>
                </a:solidFill>
              </a:rPr>
              <a:t>, </a:t>
            </a:r>
            <a:r>
              <a:rPr lang="en-ID" sz="3400" dirty="0" err="1">
                <a:solidFill>
                  <a:schemeClr val="bg1"/>
                </a:solidFill>
              </a:rPr>
              <a:t>dibuat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ringkasan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kronologinya</a:t>
            </a:r>
            <a:endParaRPr lang="en-ID" sz="3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400" dirty="0" err="1">
                <a:solidFill>
                  <a:schemeClr val="bg1"/>
                </a:solidFill>
              </a:rPr>
              <a:t>Bila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kasus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etik</a:t>
            </a:r>
            <a:r>
              <a:rPr lang="en-ID" sz="3400" dirty="0">
                <a:solidFill>
                  <a:schemeClr val="bg1"/>
                </a:solidFill>
              </a:rPr>
              <a:t>, </a:t>
            </a:r>
            <a:r>
              <a:rPr lang="en-ID" sz="3400" dirty="0" err="1">
                <a:solidFill>
                  <a:schemeClr val="bg1"/>
                </a:solidFill>
              </a:rPr>
              <a:t>dilimpahkan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ke</a:t>
            </a:r>
            <a:r>
              <a:rPr lang="en-ID" sz="3400" dirty="0">
                <a:solidFill>
                  <a:schemeClr val="bg1"/>
                </a:solidFill>
              </a:rPr>
              <a:t> MKEK </a:t>
            </a:r>
            <a:r>
              <a:rPr lang="en-ID" sz="3400" dirty="0" err="1">
                <a:solidFill>
                  <a:schemeClr val="bg1"/>
                </a:solidFill>
              </a:rPr>
              <a:t>dengan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pendampingan</a:t>
            </a:r>
            <a:r>
              <a:rPr lang="en-ID" sz="3400" dirty="0">
                <a:solidFill>
                  <a:schemeClr val="bg1"/>
                </a:solidFill>
              </a:rPr>
              <a:t> BHP2A</a:t>
            </a:r>
          </a:p>
          <a:p>
            <a:pPr marL="742950" indent="-742950">
              <a:buFont typeface="+mj-lt"/>
              <a:buAutoNum type="arabicPeriod"/>
            </a:pPr>
            <a:r>
              <a:rPr lang="en-ID" sz="3400" dirty="0" err="1">
                <a:solidFill>
                  <a:schemeClr val="bg1"/>
                </a:solidFill>
              </a:rPr>
              <a:t>Upayakan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mediasi</a:t>
            </a:r>
            <a:r>
              <a:rPr lang="en-ID" sz="3400" dirty="0">
                <a:solidFill>
                  <a:schemeClr val="bg1"/>
                </a:solidFill>
              </a:rPr>
              <a:t>, </a:t>
            </a:r>
            <a:r>
              <a:rPr lang="en-ID" sz="3400" dirty="0" err="1">
                <a:solidFill>
                  <a:schemeClr val="bg1"/>
                </a:solidFill>
              </a:rPr>
              <a:t>dibuat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akta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kesepakatan</a:t>
            </a:r>
            <a:endParaRPr lang="en-ID" sz="3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400" dirty="0" err="1">
                <a:solidFill>
                  <a:schemeClr val="bg1"/>
                </a:solidFill>
              </a:rPr>
              <a:t>Pembinaan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jika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ditemukan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ketidaksesuaian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dengan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standar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pelayanan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medis</a:t>
            </a:r>
            <a:r>
              <a:rPr lang="en-ID" sz="3400" dirty="0">
                <a:solidFill>
                  <a:schemeClr val="bg1"/>
                </a:solidFill>
              </a:rPr>
              <a:t> dan/</a:t>
            </a:r>
            <a:r>
              <a:rPr lang="en-ID" sz="3400" dirty="0" err="1">
                <a:solidFill>
                  <a:schemeClr val="bg1"/>
                </a:solidFill>
              </a:rPr>
              <a:t>atau</a:t>
            </a:r>
            <a:r>
              <a:rPr lang="en-ID" sz="3400" dirty="0">
                <a:solidFill>
                  <a:schemeClr val="bg1"/>
                </a:solidFill>
              </a:rPr>
              <a:t> SOP dan/</a:t>
            </a:r>
            <a:r>
              <a:rPr lang="en-ID" sz="3400" dirty="0" err="1">
                <a:solidFill>
                  <a:schemeClr val="bg1"/>
                </a:solidFill>
              </a:rPr>
              <a:t>atau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etika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profesi</a:t>
            </a:r>
            <a:r>
              <a:rPr lang="en-ID" sz="3400" dirty="0">
                <a:solidFill>
                  <a:schemeClr val="bg1"/>
                </a:solidFill>
              </a:rPr>
              <a:t> yang </a:t>
            </a:r>
            <a:r>
              <a:rPr lang="en-ID" sz="3400" dirty="0" err="1">
                <a:solidFill>
                  <a:schemeClr val="bg1"/>
                </a:solidFill>
              </a:rPr>
              <a:t>dilakukan</a:t>
            </a:r>
            <a:endParaRPr lang="en-ID" sz="3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400" dirty="0" err="1">
                <a:solidFill>
                  <a:schemeClr val="bg1"/>
                </a:solidFill>
              </a:rPr>
              <a:t>Kasus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sengketa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antar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anggota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dilakukan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mediasi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sampai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selesai</a:t>
            </a:r>
            <a:r>
              <a:rPr lang="en-ID" sz="3400" dirty="0">
                <a:solidFill>
                  <a:schemeClr val="bg1"/>
                </a:solidFill>
              </a:rPr>
              <a:t>, </a:t>
            </a:r>
            <a:r>
              <a:rPr lang="en-ID" sz="3400" dirty="0" err="1">
                <a:solidFill>
                  <a:schemeClr val="bg1"/>
                </a:solidFill>
              </a:rPr>
              <a:t>dibuat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akta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kesepakatan</a:t>
            </a:r>
            <a:endParaRPr lang="en-ID" sz="3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ID" sz="3400" dirty="0" err="1">
                <a:solidFill>
                  <a:schemeClr val="bg1"/>
                </a:solidFill>
              </a:rPr>
              <a:t>Kasus</a:t>
            </a:r>
            <a:r>
              <a:rPr lang="en-ID" sz="3400" dirty="0">
                <a:solidFill>
                  <a:schemeClr val="bg1"/>
                </a:solidFill>
              </a:rPr>
              <a:t> yang </a:t>
            </a:r>
            <a:r>
              <a:rPr lang="en-ID" sz="3400" dirty="0" err="1">
                <a:solidFill>
                  <a:schemeClr val="bg1"/>
                </a:solidFill>
              </a:rPr>
              <a:t>sudah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masuk</a:t>
            </a:r>
            <a:r>
              <a:rPr lang="en-ID" sz="3400" dirty="0">
                <a:solidFill>
                  <a:schemeClr val="bg1"/>
                </a:solidFill>
              </a:rPr>
              <a:t> MKDKI </a:t>
            </a:r>
            <a:r>
              <a:rPr lang="en-ID" sz="3400" dirty="0" err="1">
                <a:solidFill>
                  <a:schemeClr val="bg1"/>
                </a:solidFill>
              </a:rPr>
              <a:t>atau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penegak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hukum</a:t>
            </a:r>
            <a:r>
              <a:rPr lang="en-ID" sz="3400" dirty="0">
                <a:solidFill>
                  <a:schemeClr val="bg1"/>
                </a:solidFill>
              </a:rPr>
              <a:t>, </a:t>
            </a:r>
            <a:r>
              <a:rPr lang="en-ID" sz="3400" dirty="0" err="1">
                <a:solidFill>
                  <a:schemeClr val="bg1"/>
                </a:solidFill>
              </a:rPr>
              <a:t>koordinasi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dengan</a:t>
            </a:r>
            <a:r>
              <a:rPr lang="en-ID" sz="3400" dirty="0">
                <a:solidFill>
                  <a:schemeClr val="bg1"/>
                </a:solidFill>
              </a:rPr>
              <a:t> BHP2A PB IDI</a:t>
            </a:r>
          </a:p>
          <a:p>
            <a:pPr marL="742950" indent="-742950">
              <a:buFont typeface="+mj-lt"/>
              <a:buAutoNum type="arabicPeriod"/>
            </a:pPr>
            <a:r>
              <a:rPr lang="en-ID" sz="3400" dirty="0">
                <a:solidFill>
                  <a:schemeClr val="bg1"/>
                </a:solidFill>
              </a:rPr>
              <a:t>Jika </a:t>
            </a:r>
            <a:r>
              <a:rPr lang="en-ID" sz="3400" dirty="0" err="1">
                <a:solidFill>
                  <a:schemeClr val="bg1"/>
                </a:solidFill>
              </a:rPr>
              <a:t>tidak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dapat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diselesaikan</a:t>
            </a:r>
            <a:r>
              <a:rPr lang="en-ID" sz="3400" dirty="0">
                <a:solidFill>
                  <a:schemeClr val="bg1"/>
                </a:solidFill>
              </a:rPr>
              <a:t> oleh BHP2A IDI </a:t>
            </a:r>
            <a:r>
              <a:rPr lang="en-ID" sz="3400" dirty="0" err="1">
                <a:solidFill>
                  <a:schemeClr val="bg1"/>
                </a:solidFill>
              </a:rPr>
              <a:t>cabang</a:t>
            </a:r>
            <a:r>
              <a:rPr lang="en-ID" sz="3400" dirty="0">
                <a:solidFill>
                  <a:schemeClr val="bg1"/>
                </a:solidFill>
              </a:rPr>
              <a:t>/wilayah, </a:t>
            </a:r>
            <a:r>
              <a:rPr lang="en-ID" sz="3400" dirty="0" err="1">
                <a:solidFill>
                  <a:schemeClr val="bg1"/>
                </a:solidFill>
              </a:rPr>
              <a:t>dapat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diajukan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ke</a:t>
            </a:r>
            <a:r>
              <a:rPr lang="en-ID" sz="3400" dirty="0">
                <a:solidFill>
                  <a:schemeClr val="bg1"/>
                </a:solidFill>
              </a:rPr>
              <a:t> PB IDI </a:t>
            </a:r>
            <a:r>
              <a:rPr lang="en-ID" sz="3400" dirty="0" err="1">
                <a:solidFill>
                  <a:schemeClr val="bg1"/>
                </a:solidFill>
              </a:rPr>
              <a:t>dengan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melampirkan</a:t>
            </a:r>
            <a:r>
              <a:rPr lang="en-ID" sz="3400" dirty="0">
                <a:solidFill>
                  <a:schemeClr val="bg1"/>
                </a:solidFill>
              </a:rPr>
              <a:t>  </a:t>
            </a:r>
            <a:r>
              <a:rPr lang="en-ID" sz="3400" dirty="0" err="1">
                <a:solidFill>
                  <a:schemeClr val="bg1"/>
                </a:solidFill>
              </a:rPr>
              <a:t>kronologi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pengaduan</a:t>
            </a:r>
            <a:r>
              <a:rPr lang="en-ID" sz="3400" dirty="0">
                <a:solidFill>
                  <a:schemeClr val="bg1"/>
                </a:solidFill>
              </a:rPr>
              <a:t>, </a:t>
            </a:r>
            <a:r>
              <a:rPr lang="en-ID" sz="3400" dirty="0" err="1">
                <a:solidFill>
                  <a:schemeClr val="bg1"/>
                </a:solidFill>
              </a:rPr>
              <a:t>laporan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penyelesaian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kasus</a:t>
            </a:r>
            <a:r>
              <a:rPr lang="en-ID" sz="3400" dirty="0">
                <a:solidFill>
                  <a:schemeClr val="bg1"/>
                </a:solidFill>
              </a:rPr>
              <a:t>, </a:t>
            </a:r>
            <a:r>
              <a:rPr lang="en-ID" sz="3400" dirty="0" err="1">
                <a:solidFill>
                  <a:schemeClr val="bg1"/>
                </a:solidFill>
              </a:rPr>
              <a:t>dll</a:t>
            </a:r>
            <a:endParaRPr lang="en-ID" sz="3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1826A-94CD-DA79-3180-9E9AED13215C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Buku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Pedoman</a:t>
            </a:r>
            <a:r>
              <a:rPr lang="en-ID" sz="2400" dirty="0">
                <a:solidFill>
                  <a:schemeClr val="bg1"/>
                </a:solidFill>
                <a:effectLst/>
              </a:rPr>
              <a:t> BHP2A (Biro Hukum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Pembinaan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Pembelaan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Anggota</a:t>
            </a:r>
            <a:r>
              <a:rPr lang="en-ID" sz="2400" dirty="0">
                <a:solidFill>
                  <a:schemeClr val="bg1"/>
                </a:solidFill>
                <a:effectLst/>
              </a:rPr>
              <a:t>) PB IDI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Periode</a:t>
            </a:r>
            <a:r>
              <a:rPr lang="en-ID" sz="2400" dirty="0">
                <a:solidFill>
                  <a:schemeClr val="bg1"/>
                </a:solidFill>
                <a:effectLst/>
              </a:rPr>
              <a:t> 2015-2018</a:t>
            </a:r>
          </a:p>
        </p:txBody>
      </p:sp>
    </p:spTree>
    <p:extLst>
      <p:ext uri="{BB962C8B-B14F-4D97-AF65-F5344CB8AC3E}">
        <p14:creationId xmlns:p14="http://schemas.microsoft.com/office/powerpoint/2010/main" val="2991705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1659875-A4EF-9ACE-3FD2-E29738D1F65A}"/>
              </a:ext>
            </a:extLst>
          </p:cNvPr>
          <p:cNvSpPr txBox="1"/>
          <p:nvPr/>
        </p:nvSpPr>
        <p:spPr>
          <a:xfrm>
            <a:off x="5208959" y="460244"/>
            <a:ext cx="13002840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Dugaan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Pelanggaran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(Kode)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Etik</a:t>
            </a:r>
            <a:endParaRPr lang="en-US" sz="4000" b="1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2E5D6DE4-733A-702C-AC74-EDAC005DD895}"/>
              </a:ext>
            </a:extLst>
          </p:cNvPr>
          <p:cNvSpPr txBox="1"/>
          <p:nvPr/>
        </p:nvSpPr>
        <p:spPr>
          <a:xfrm>
            <a:off x="5208958" y="1485900"/>
            <a:ext cx="13002841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ID" sz="3400" dirty="0" err="1">
                <a:solidFill>
                  <a:schemeClr val="bg1"/>
                </a:solidFill>
              </a:rPr>
              <a:t>Pemeriksaan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dilakukan</a:t>
            </a:r>
            <a:r>
              <a:rPr lang="en-ID" sz="3400" dirty="0">
                <a:solidFill>
                  <a:schemeClr val="bg1"/>
                </a:solidFill>
              </a:rPr>
              <a:t> oleh </a:t>
            </a:r>
            <a:r>
              <a:rPr lang="en-ID" sz="3400" dirty="0" err="1">
                <a:solidFill>
                  <a:schemeClr val="bg1"/>
                </a:solidFill>
              </a:rPr>
              <a:t>Majelis</a:t>
            </a:r>
            <a:r>
              <a:rPr lang="en-ID" sz="3400" dirty="0">
                <a:solidFill>
                  <a:schemeClr val="bg1"/>
                </a:solidFill>
              </a:rPr>
              <a:t> </a:t>
            </a:r>
            <a:r>
              <a:rPr lang="en-ID" sz="3400" dirty="0" err="1">
                <a:solidFill>
                  <a:schemeClr val="bg1"/>
                </a:solidFill>
              </a:rPr>
              <a:t>Pemeriksa</a:t>
            </a:r>
            <a:r>
              <a:rPr lang="en-ID" sz="3400" dirty="0">
                <a:solidFill>
                  <a:schemeClr val="bg1"/>
                </a:solidFill>
              </a:rPr>
              <a:t> MKEK</a:t>
            </a:r>
          </a:p>
          <a:p>
            <a:pPr marL="742950" indent="-742950">
              <a:buFont typeface="+mj-lt"/>
              <a:buAutoNum type="arabicPeriod"/>
            </a:pPr>
            <a:endParaRPr lang="en-ID" sz="3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ID" sz="3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ID" sz="3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1826A-94CD-DA79-3180-9E9AED13215C}"/>
              </a:ext>
            </a:extLst>
          </p:cNvPr>
          <p:cNvSpPr txBox="1"/>
          <p:nvPr/>
        </p:nvSpPr>
        <p:spPr>
          <a:xfrm>
            <a:off x="4833602" y="918930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Ortala</a:t>
            </a:r>
            <a:r>
              <a:rPr lang="en-ID" sz="2400" dirty="0">
                <a:solidFill>
                  <a:schemeClr val="bg1"/>
                </a:solidFill>
                <a:effectLst/>
              </a:rPr>
              <a:t> MKEK 2018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1E5DE0-0280-876E-664D-FEBB14F9CF11}"/>
              </a:ext>
            </a:extLst>
          </p:cNvPr>
          <p:cNvGrpSpPr/>
          <p:nvPr/>
        </p:nvGrpSpPr>
        <p:grpSpPr>
          <a:xfrm>
            <a:off x="7739954" y="2171700"/>
            <a:ext cx="8719245" cy="7593908"/>
            <a:chOff x="5791200" y="2151860"/>
            <a:chExt cx="7772988" cy="66492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48E5AF-F2B8-17A7-C16A-21E47086F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788" y="2151860"/>
              <a:ext cx="7772400" cy="48727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FF6BFF-1360-851A-B469-1957964E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6958663"/>
              <a:ext cx="7772400" cy="1842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0294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1659875-A4EF-9ACE-3FD2-E29738D1F65A}"/>
              </a:ext>
            </a:extLst>
          </p:cNvPr>
          <p:cNvSpPr txBox="1"/>
          <p:nvPr/>
        </p:nvSpPr>
        <p:spPr>
          <a:xfrm>
            <a:off x="5208959" y="460244"/>
            <a:ext cx="13002840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Dugaan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Pelanggaran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(Kode)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Etik</a:t>
            </a:r>
            <a:endParaRPr lang="en-US" sz="4000" b="1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1826A-94CD-DA79-3180-9E9AED13215C}"/>
              </a:ext>
            </a:extLst>
          </p:cNvPr>
          <p:cNvSpPr txBox="1"/>
          <p:nvPr/>
        </p:nvSpPr>
        <p:spPr>
          <a:xfrm>
            <a:off x="4833602" y="918930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/>
              </a:rPr>
              <a:t>Ortala</a:t>
            </a:r>
            <a:r>
              <a:rPr lang="en-ID" sz="2400" dirty="0">
                <a:solidFill>
                  <a:schemeClr val="bg1"/>
                </a:solidFill>
                <a:effectLst/>
              </a:rPr>
              <a:t> MKEK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69F8D-0590-DA32-7CB0-5F159574A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01" y="1441861"/>
            <a:ext cx="7162800" cy="79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15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1659875-A4EF-9ACE-3FD2-E29738D1F65A}"/>
              </a:ext>
            </a:extLst>
          </p:cNvPr>
          <p:cNvSpPr txBox="1"/>
          <p:nvPr/>
        </p:nvSpPr>
        <p:spPr>
          <a:xfrm>
            <a:off x="5208959" y="460244"/>
            <a:ext cx="13002840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Dugaan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Pelanggaran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(Kode)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Etik</a:t>
            </a:r>
            <a:endParaRPr lang="en-US" sz="4000" b="1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1826A-94CD-DA79-3180-9E9AED13215C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effectLst/>
              </a:rPr>
              <a:t>Skema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Paparan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i="1" dirty="0">
                <a:solidFill>
                  <a:schemeClr val="bg1"/>
                </a:solidFill>
                <a:effectLst/>
              </a:rPr>
              <a:t>Workshop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Etikomedikolegal</a:t>
            </a:r>
            <a:r>
              <a:rPr lang="en-ID" sz="2400" dirty="0">
                <a:solidFill>
                  <a:schemeClr val="bg1"/>
                </a:solidFill>
                <a:effectLst/>
              </a:rPr>
              <a:t> MKEK dan BHP2A IDI Wilayah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Jawa</a:t>
            </a:r>
            <a:r>
              <a:rPr lang="en-ID" sz="2400" dirty="0">
                <a:solidFill>
                  <a:schemeClr val="bg1"/>
                </a:solidFill>
                <a:effectLst/>
              </a:rPr>
              <a:t> Tengah 11-12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Maret</a:t>
            </a:r>
            <a:r>
              <a:rPr lang="en-ID" sz="2400" dirty="0">
                <a:solidFill>
                  <a:schemeClr val="bg1"/>
                </a:solidFill>
                <a:effectLst/>
              </a:rPr>
              <a:t>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3B446D-82F9-EE1D-5A83-14B16C19B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29" y="1564532"/>
            <a:ext cx="14558891" cy="71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74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1659875-A4EF-9ACE-3FD2-E29738D1F65A}"/>
              </a:ext>
            </a:extLst>
          </p:cNvPr>
          <p:cNvSpPr txBox="1"/>
          <p:nvPr/>
        </p:nvSpPr>
        <p:spPr>
          <a:xfrm>
            <a:off x="5208959" y="460244"/>
            <a:ext cx="13002840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Dugaan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Pelanggaran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(Kode)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Etik</a:t>
            </a:r>
            <a:endParaRPr lang="en-US" sz="4000" b="1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1826A-94CD-DA79-3180-9E9AED13215C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effectLst/>
              </a:rPr>
              <a:t>Skema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Paparan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i="1" dirty="0">
                <a:solidFill>
                  <a:schemeClr val="bg1"/>
                </a:solidFill>
                <a:effectLst/>
              </a:rPr>
              <a:t>Workshop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Etikomedikolegal</a:t>
            </a:r>
            <a:r>
              <a:rPr lang="en-ID" sz="2400" dirty="0">
                <a:solidFill>
                  <a:schemeClr val="bg1"/>
                </a:solidFill>
                <a:effectLst/>
              </a:rPr>
              <a:t> MKEK dan BHP2A IDI Wilayah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Jawa</a:t>
            </a:r>
            <a:r>
              <a:rPr lang="en-ID" sz="2400" dirty="0">
                <a:solidFill>
                  <a:schemeClr val="bg1"/>
                </a:solidFill>
                <a:effectLst/>
              </a:rPr>
              <a:t> Tengah 11-12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Maret</a:t>
            </a:r>
            <a:r>
              <a:rPr lang="en-ID" sz="2400" dirty="0">
                <a:solidFill>
                  <a:schemeClr val="bg1"/>
                </a:solidFill>
                <a:effectLst/>
              </a:rPr>
              <a:t>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050495-5F45-A021-E7AA-CEA366AFA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1753853"/>
            <a:ext cx="11843421" cy="727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83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1659875-A4EF-9ACE-3FD2-E29738D1F65A}"/>
              </a:ext>
            </a:extLst>
          </p:cNvPr>
          <p:cNvSpPr txBox="1"/>
          <p:nvPr/>
        </p:nvSpPr>
        <p:spPr>
          <a:xfrm>
            <a:off x="5208959" y="460244"/>
            <a:ext cx="13002840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Penanganan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Dugaan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Pelanggaran</a:t>
            </a: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(Kode) </a:t>
            </a:r>
            <a:r>
              <a:rPr 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Etik</a:t>
            </a:r>
            <a:endParaRPr lang="en-US" sz="4000" b="1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1826A-94CD-DA79-3180-9E9AED13215C}"/>
              </a:ext>
            </a:extLst>
          </p:cNvPr>
          <p:cNvSpPr txBox="1"/>
          <p:nvPr/>
        </p:nvSpPr>
        <p:spPr>
          <a:xfrm>
            <a:off x="4833602" y="91893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effectLst/>
              </a:rPr>
              <a:t>Skema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Paparan</a:t>
            </a:r>
            <a:r>
              <a:rPr lang="en-ID" sz="2400" dirty="0">
                <a:solidFill>
                  <a:schemeClr val="bg1"/>
                </a:solidFill>
                <a:effectLst/>
              </a:rPr>
              <a:t> </a:t>
            </a:r>
            <a:r>
              <a:rPr lang="en-ID" sz="2400" i="1" dirty="0">
                <a:solidFill>
                  <a:schemeClr val="bg1"/>
                </a:solidFill>
                <a:effectLst/>
              </a:rPr>
              <a:t>Workshop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Etikomedikolegal</a:t>
            </a:r>
            <a:r>
              <a:rPr lang="en-ID" sz="2400" dirty="0">
                <a:solidFill>
                  <a:schemeClr val="bg1"/>
                </a:solidFill>
                <a:effectLst/>
              </a:rPr>
              <a:t> MKEK dan BHP2A IDI Wilayah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Jawa</a:t>
            </a:r>
            <a:r>
              <a:rPr lang="en-ID" sz="2400" dirty="0">
                <a:solidFill>
                  <a:schemeClr val="bg1"/>
                </a:solidFill>
                <a:effectLst/>
              </a:rPr>
              <a:t> Tengah 11-12 </a:t>
            </a:r>
            <a:r>
              <a:rPr lang="en-ID" sz="2400" dirty="0" err="1">
                <a:solidFill>
                  <a:schemeClr val="bg1"/>
                </a:solidFill>
                <a:effectLst/>
              </a:rPr>
              <a:t>Maret</a:t>
            </a:r>
            <a:r>
              <a:rPr lang="en-ID" sz="2400" dirty="0">
                <a:solidFill>
                  <a:schemeClr val="bg1"/>
                </a:solidFill>
                <a:effectLst/>
              </a:rPr>
              <a:t>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239BD2-62C4-0D74-1B94-226109CBE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26" y="1424943"/>
            <a:ext cx="15175874" cy="60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33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24384000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8953" b="17101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28700" y="3139721"/>
            <a:ext cx="6625243" cy="6118579"/>
          </a:xfrm>
          <a:prstGeom prst="rect">
            <a:avLst/>
          </a:prstGeom>
          <a:solidFill>
            <a:srgbClr val="C49603"/>
          </a:solidFill>
        </p:spPr>
      </p:sp>
      <p:sp>
        <p:nvSpPr>
          <p:cNvPr id="5" name="AutoShape 5"/>
          <p:cNvSpPr/>
          <p:nvPr/>
        </p:nvSpPr>
        <p:spPr>
          <a:xfrm>
            <a:off x="1669817" y="5295900"/>
            <a:ext cx="117037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8301162" y="5295900"/>
            <a:ext cx="9453437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2"/>
                </a:solidFill>
                <a:latin typeface="Cardo"/>
              </a:rPr>
              <a:t>Keseluruhan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pedoman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yang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ada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hanyalah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secarik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kertas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tak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bernyawa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membutuhkan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peran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kita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untuk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”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menghidupkan”nya</a:t>
            </a:r>
            <a:endParaRPr lang="en-US" sz="3200" dirty="0">
              <a:solidFill>
                <a:schemeClr val="bg2"/>
              </a:solidFill>
              <a:latin typeface="Card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2"/>
                </a:solidFill>
                <a:latin typeface="Cardo"/>
              </a:rPr>
              <a:t>Teman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sejawat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membutuhkan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kehadiran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kita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secara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nyata</a:t>
            </a:r>
            <a:endParaRPr lang="en-US" sz="3200" dirty="0">
              <a:solidFill>
                <a:schemeClr val="bg2"/>
              </a:solidFill>
              <a:latin typeface="Card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  <a:latin typeface="Cardo"/>
              </a:rPr>
              <a:t>BHP2A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merupakan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badan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kelengkapan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yang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berperan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strategis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eksistensinya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bersifat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i="1" dirty="0">
                <a:solidFill>
                  <a:schemeClr val="bg2"/>
                </a:solidFill>
                <a:latin typeface="Cardo"/>
              </a:rPr>
              <a:t>urgent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  <a:latin typeface="Cardo"/>
              </a:rPr>
              <a:t>#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IDIreborn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dalam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konteks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BHP2A =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eksistensinya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yang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dirasakan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semua</a:t>
            </a:r>
            <a:r>
              <a:rPr lang="en-US" sz="3200" dirty="0">
                <a:solidFill>
                  <a:schemeClr val="bg2"/>
                </a:solidFill>
                <a:latin typeface="Cardo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Cardo"/>
              </a:rPr>
              <a:t>anggota</a:t>
            </a:r>
            <a:endParaRPr lang="en-US" sz="3200" dirty="0">
              <a:solidFill>
                <a:schemeClr val="bg2"/>
              </a:solidFill>
              <a:latin typeface="Card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19200" y="5448300"/>
            <a:ext cx="6434743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rdo"/>
              </a:rPr>
              <a:t>dr. </a:t>
            </a:r>
            <a:r>
              <a:rPr lang="en-US" sz="2800" dirty="0" err="1">
                <a:solidFill>
                  <a:srgbClr val="FFFFFF"/>
                </a:solidFill>
                <a:latin typeface="Cardo"/>
              </a:rPr>
              <a:t>Gego</a:t>
            </a:r>
            <a:r>
              <a:rPr lang="en-US" sz="2800" dirty="0">
                <a:solidFill>
                  <a:srgbClr val="FFFFFF"/>
                </a:solidFill>
                <a:latin typeface="Cardo"/>
              </a:rPr>
              <a:t> Asmara, SH, MH, CLA, CCD, CMC</a:t>
            </a:r>
          </a:p>
          <a:p>
            <a:r>
              <a:rPr lang="en-US" sz="2400" i="1" dirty="0">
                <a:solidFill>
                  <a:srgbClr val="FFFFFF"/>
                </a:solidFill>
                <a:latin typeface="Cardo"/>
              </a:rPr>
              <a:t>lecturer | attorney at law | legal consultant | legal auditor | mediator</a:t>
            </a:r>
          </a:p>
          <a:p>
            <a:r>
              <a:rPr lang="en-US" sz="2400" dirty="0">
                <a:solidFill>
                  <a:srgbClr val="FFFFFF"/>
                </a:solidFill>
                <a:latin typeface="Cardo"/>
              </a:rPr>
              <a:t>BHP2A PB IDI - BHP2A IDI Wilayah </a:t>
            </a:r>
            <a:r>
              <a:rPr lang="en-US" sz="2400" dirty="0" err="1">
                <a:solidFill>
                  <a:srgbClr val="FFFFFF"/>
                </a:solidFill>
                <a:latin typeface="Cardo"/>
              </a:rPr>
              <a:t>Jawa</a:t>
            </a:r>
            <a:r>
              <a:rPr lang="en-US" sz="2400" dirty="0">
                <a:solidFill>
                  <a:srgbClr val="FFFFFF"/>
                </a:solidFill>
                <a:latin typeface="Cardo"/>
              </a:rPr>
              <a:t> Tengah</a:t>
            </a:r>
          </a:p>
          <a:p>
            <a:endParaRPr lang="en-US" sz="2400" i="1" dirty="0">
              <a:solidFill>
                <a:srgbClr val="FFFFFF"/>
              </a:solidFill>
              <a:latin typeface="Cardo"/>
            </a:endParaRPr>
          </a:p>
          <a:p>
            <a:endParaRPr lang="en-US" sz="2400" i="1" dirty="0">
              <a:solidFill>
                <a:srgbClr val="FFFFFF"/>
              </a:solidFill>
              <a:latin typeface="Cardo"/>
            </a:endParaRPr>
          </a:p>
          <a:p>
            <a:r>
              <a:rPr lang="en-US" sz="2400" dirty="0" err="1">
                <a:solidFill>
                  <a:srgbClr val="FFFFFF"/>
                </a:solidFill>
                <a:latin typeface="Cardo"/>
              </a:rPr>
              <a:t>Disampaikan</a:t>
            </a:r>
            <a:r>
              <a:rPr lang="en-US" sz="2400" dirty="0">
                <a:solidFill>
                  <a:srgbClr val="FFFFFF"/>
                </a:solidFill>
                <a:latin typeface="Cardo"/>
              </a:rPr>
              <a:t> pada </a:t>
            </a:r>
            <a:r>
              <a:rPr lang="en-US" sz="2400" i="1" dirty="0">
                <a:solidFill>
                  <a:srgbClr val="FFFFFF"/>
                </a:solidFill>
                <a:latin typeface="Cardo"/>
              </a:rPr>
              <a:t>Workshop </a:t>
            </a:r>
            <a:r>
              <a:rPr lang="en-US" sz="2400" dirty="0" err="1">
                <a:solidFill>
                  <a:srgbClr val="FFFFFF"/>
                </a:solidFill>
                <a:latin typeface="Cardo"/>
              </a:rPr>
              <a:t>Etikomedikolegal</a:t>
            </a:r>
            <a:endParaRPr lang="en-US" sz="2400" i="1" dirty="0">
              <a:solidFill>
                <a:srgbClr val="FFFFFF"/>
              </a:solidFill>
              <a:latin typeface="Cardo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rdo"/>
              </a:rPr>
              <a:t>MKEK dan BHP2A IDI Wilayah </a:t>
            </a:r>
            <a:r>
              <a:rPr lang="en-US" sz="2400" dirty="0" err="1">
                <a:solidFill>
                  <a:srgbClr val="FFFFFF"/>
                </a:solidFill>
                <a:latin typeface="Cardo"/>
              </a:rPr>
              <a:t>Jawa</a:t>
            </a:r>
            <a:r>
              <a:rPr lang="en-US" sz="2400" dirty="0">
                <a:solidFill>
                  <a:srgbClr val="FFFFFF"/>
                </a:solidFill>
                <a:latin typeface="Cardo"/>
              </a:rPr>
              <a:t> Tengah</a:t>
            </a:r>
            <a:endParaRPr lang="en-US" sz="2400" i="1" dirty="0">
              <a:solidFill>
                <a:srgbClr val="FFFFFF"/>
              </a:solidFill>
              <a:latin typeface="Cardo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rdo"/>
              </a:rPr>
              <a:t>11 </a:t>
            </a:r>
            <a:r>
              <a:rPr lang="en-US" sz="2400" dirty="0" err="1">
                <a:solidFill>
                  <a:srgbClr val="FFFFFF"/>
                </a:solidFill>
                <a:latin typeface="Cardo"/>
              </a:rPr>
              <a:t>Maret</a:t>
            </a:r>
            <a:r>
              <a:rPr lang="en-US" sz="2400" dirty="0">
                <a:solidFill>
                  <a:srgbClr val="FFFFFF"/>
                </a:solidFill>
                <a:latin typeface="Cardo"/>
              </a:rPr>
              <a:t> 2023</a:t>
            </a:r>
          </a:p>
          <a:p>
            <a:endParaRPr lang="en-US" sz="3200" dirty="0">
              <a:solidFill>
                <a:srgbClr val="FFFFFF"/>
              </a:solidFill>
              <a:latin typeface="Card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69817" y="4393022"/>
            <a:ext cx="4798218" cy="74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5000" dirty="0" err="1">
                <a:solidFill>
                  <a:srgbClr val="FFFFFF"/>
                </a:solidFill>
                <a:latin typeface="Cardo Bold"/>
              </a:rPr>
              <a:t>Catatan</a:t>
            </a:r>
            <a:r>
              <a:rPr lang="en-US" sz="5000" dirty="0">
                <a:solidFill>
                  <a:srgbClr val="FFFFFF"/>
                </a:solidFill>
                <a:latin typeface="Cardo 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Cardo Bold"/>
              </a:rPr>
              <a:t>Kritis</a:t>
            </a:r>
            <a:endParaRPr lang="en-US" sz="5000" dirty="0">
              <a:solidFill>
                <a:srgbClr val="FFFFFF"/>
              </a:solidFill>
              <a:latin typeface="Card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Susunan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Personalia BHP2A PB 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1F73ECCE-6F13-96DA-D73A-FF46A4EB24EF}"/>
              </a:ext>
            </a:extLst>
          </p:cNvPr>
          <p:cNvSpPr txBox="1"/>
          <p:nvPr/>
        </p:nvSpPr>
        <p:spPr>
          <a:xfrm>
            <a:off x="5208958" y="2628900"/>
            <a:ext cx="13002841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ID" sz="3400" b="1" dirty="0">
                <a:solidFill>
                  <a:schemeClr val="bg2"/>
                </a:solidFill>
              </a:rPr>
              <a:t>Divisi </a:t>
            </a:r>
            <a:r>
              <a:rPr lang="en-ID" sz="3400" b="1" dirty="0" err="1">
                <a:solidFill>
                  <a:schemeClr val="bg2"/>
                </a:solidFill>
              </a:rPr>
              <a:t>Konsultasi</a:t>
            </a:r>
            <a:r>
              <a:rPr lang="en-ID" sz="3400" b="1" dirty="0">
                <a:solidFill>
                  <a:schemeClr val="bg2"/>
                </a:solidFill>
              </a:rPr>
              <a:t> Hukum dan </a:t>
            </a:r>
            <a:r>
              <a:rPr lang="en-ID" sz="3400" b="1" dirty="0" err="1">
                <a:solidFill>
                  <a:schemeClr val="bg2"/>
                </a:solidFill>
              </a:rPr>
              <a:t>Informasi</a:t>
            </a:r>
            <a:r>
              <a:rPr lang="en-ID" sz="3400" b="1" dirty="0">
                <a:solidFill>
                  <a:schemeClr val="bg2"/>
                </a:solidFill>
              </a:rPr>
              <a:t> Hukum</a:t>
            </a: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Muji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Iswanti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SpDV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Mkes</a:t>
            </a:r>
            <a:r>
              <a:rPr lang="en-ID" sz="3400" dirty="0">
                <a:solidFill>
                  <a:schemeClr val="bg2"/>
                </a:solidFill>
              </a:rPr>
              <a:t>, SH, MH, CMC</a:t>
            </a: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Ardiyanto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Panggeso</a:t>
            </a:r>
            <a:r>
              <a:rPr lang="en-ID" sz="3400" dirty="0">
                <a:solidFill>
                  <a:schemeClr val="bg2"/>
                </a:solidFill>
              </a:rPr>
              <a:t>, SH, MH, CMC</a:t>
            </a: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Juliana </a:t>
            </a:r>
            <a:r>
              <a:rPr lang="en-ID" sz="3400" dirty="0" err="1">
                <a:solidFill>
                  <a:schemeClr val="bg2"/>
                </a:solidFill>
              </a:rPr>
              <a:t>Susanti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Gunawan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MHKes</a:t>
            </a:r>
            <a:r>
              <a:rPr lang="en-ID" sz="3400" dirty="0">
                <a:solidFill>
                  <a:schemeClr val="bg2"/>
                </a:solidFill>
              </a:rPr>
              <a:t>, CMC</a:t>
            </a: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Abdul Hanan </a:t>
            </a:r>
            <a:r>
              <a:rPr lang="en-ID" sz="3400" dirty="0" err="1">
                <a:solidFill>
                  <a:schemeClr val="bg2"/>
                </a:solidFill>
              </a:rPr>
              <a:t>Korompot</a:t>
            </a:r>
            <a:r>
              <a:rPr lang="en-ID" sz="3400" dirty="0">
                <a:solidFill>
                  <a:schemeClr val="bg2"/>
                </a:solidFill>
              </a:rPr>
              <a:t>, MH, MARS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9F7DC-5C7C-6940-5292-2878CD7734BA}"/>
              </a:ext>
            </a:extLst>
          </p:cNvPr>
          <p:cNvSpPr txBox="1"/>
          <p:nvPr/>
        </p:nvSpPr>
        <p:spPr>
          <a:xfrm>
            <a:off x="7772400" y="8655903"/>
            <a:ext cx="10339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2400" dirty="0">
                <a:solidFill>
                  <a:schemeClr val="bg1"/>
                </a:solidFill>
              </a:rPr>
              <a:t>SK </a:t>
            </a:r>
            <a:r>
              <a:rPr lang="en-ID" sz="2400" dirty="0" err="1">
                <a:solidFill>
                  <a:schemeClr val="bg1"/>
                </a:solidFill>
              </a:rPr>
              <a:t>Ketua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Umum</a:t>
            </a:r>
            <a:r>
              <a:rPr lang="en-ID" sz="2400" dirty="0">
                <a:solidFill>
                  <a:schemeClr val="bg1"/>
                </a:solidFill>
              </a:rPr>
              <a:t> PB IDI </a:t>
            </a:r>
            <a:r>
              <a:rPr lang="en-ID" sz="2400" dirty="0" err="1">
                <a:solidFill>
                  <a:schemeClr val="bg1"/>
                </a:solidFill>
              </a:rPr>
              <a:t>Nomor</a:t>
            </a:r>
            <a:r>
              <a:rPr lang="en-ID" sz="2400" dirty="0">
                <a:solidFill>
                  <a:schemeClr val="bg1"/>
                </a:solidFill>
              </a:rPr>
              <a:t>: 0104 /KU/PB IDI/04/2022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Susunan</a:t>
            </a:r>
            <a:r>
              <a:rPr lang="en-ID" sz="2400" dirty="0">
                <a:solidFill>
                  <a:schemeClr val="bg1"/>
                </a:solidFill>
              </a:rPr>
              <a:t> dan Personalia </a:t>
            </a:r>
            <a:r>
              <a:rPr lang="en-ID" sz="2400" dirty="0" err="1">
                <a:solidFill>
                  <a:schemeClr val="bg1"/>
                </a:solidFill>
              </a:rPr>
              <a:t>Pengurus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Besar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Masa </a:t>
            </a:r>
            <a:r>
              <a:rPr lang="en-ID" sz="2400" dirty="0" err="1">
                <a:solidFill>
                  <a:schemeClr val="bg1"/>
                </a:solidFill>
              </a:rPr>
              <a:t>Bakti</a:t>
            </a:r>
            <a:r>
              <a:rPr lang="en-ID" sz="2400" dirty="0">
                <a:solidFill>
                  <a:schemeClr val="bg1"/>
                </a:solidFill>
              </a:rPr>
              <a:t> 2022 - 2025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0051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24384000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8953" b="17101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28700" y="3139721"/>
            <a:ext cx="6625243" cy="6118579"/>
          </a:xfrm>
          <a:prstGeom prst="rect">
            <a:avLst/>
          </a:prstGeom>
          <a:solidFill>
            <a:srgbClr val="C49603"/>
          </a:solidFill>
        </p:spPr>
      </p:sp>
      <p:sp>
        <p:nvSpPr>
          <p:cNvPr id="5" name="AutoShape 5"/>
          <p:cNvSpPr/>
          <p:nvPr/>
        </p:nvSpPr>
        <p:spPr>
          <a:xfrm>
            <a:off x="1669817" y="5295900"/>
            <a:ext cx="117037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219200" y="5448300"/>
            <a:ext cx="643474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rdo"/>
              </a:rPr>
              <a:t>dr. </a:t>
            </a:r>
            <a:r>
              <a:rPr lang="en-US" sz="2800" dirty="0" err="1">
                <a:solidFill>
                  <a:srgbClr val="FFFFFF"/>
                </a:solidFill>
                <a:latin typeface="Cardo"/>
              </a:rPr>
              <a:t>Gego</a:t>
            </a:r>
            <a:r>
              <a:rPr lang="en-US" sz="2800" dirty="0">
                <a:solidFill>
                  <a:srgbClr val="FFFFFF"/>
                </a:solidFill>
                <a:latin typeface="Cardo"/>
              </a:rPr>
              <a:t> Asmara, SH, MH, CLA, CCD, CMC</a:t>
            </a:r>
          </a:p>
          <a:p>
            <a:r>
              <a:rPr lang="en-US" sz="2400" i="1" dirty="0">
                <a:solidFill>
                  <a:srgbClr val="FFFFFF"/>
                </a:solidFill>
                <a:latin typeface="Cardo"/>
              </a:rPr>
              <a:t>lecturer | attorney at law | legal consultant | legal auditor | mediator</a:t>
            </a:r>
          </a:p>
          <a:p>
            <a:r>
              <a:rPr lang="en-US" sz="2400" dirty="0">
                <a:solidFill>
                  <a:srgbClr val="FFFFFF"/>
                </a:solidFill>
                <a:latin typeface="Cardo"/>
              </a:rPr>
              <a:t>BHP2A PB IDI - BHP2A IDI Wilayah </a:t>
            </a:r>
            <a:r>
              <a:rPr lang="en-US" sz="2400" dirty="0" err="1">
                <a:solidFill>
                  <a:srgbClr val="FFFFFF"/>
                </a:solidFill>
                <a:latin typeface="Cardo"/>
              </a:rPr>
              <a:t>Jawa</a:t>
            </a:r>
            <a:r>
              <a:rPr lang="en-US" sz="2400" dirty="0">
                <a:solidFill>
                  <a:srgbClr val="FFFFFF"/>
                </a:solidFill>
                <a:latin typeface="Cardo"/>
              </a:rPr>
              <a:t> Tengah</a:t>
            </a:r>
          </a:p>
          <a:p>
            <a:endParaRPr lang="en-US" sz="2400" i="1" dirty="0">
              <a:solidFill>
                <a:srgbClr val="FFFFFF"/>
              </a:solidFill>
              <a:latin typeface="Cardo"/>
            </a:endParaRPr>
          </a:p>
          <a:p>
            <a:endParaRPr lang="en-US" sz="2400" i="1" dirty="0">
              <a:solidFill>
                <a:srgbClr val="FFFFFF"/>
              </a:solidFill>
              <a:latin typeface="Cardo"/>
            </a:endParaRPr>
          </a:p>
          <a:p>
            <a:r>
              <a:rPr lang="en-US" sz="2400" dirty="0" err="1">
                <a:solidFill>
                  <a:srgbClr val="FFFFFF"/>
                </a:solidFill>
                <a:latin typeface="Cardo"/>
              </a:rPr>
              <a:t>Disampaikan</a:t>
            </a:r>
            <a:r>
              <a:rPr lang="en-US" sz="2400" dirty="0">
                <a:solidFill>
                  <a:srgbClr val="FFFFFF"/>
                </a:solidFill>
                <a:latin typeface="Cardo"/>
              </a:rPr>
              <a:t> pada </a:t>
            </a:r>
            <a:r>
              <a:rPr lang="en-US" sz="2400" i="1" dirty="0">
                <a:solidFill>
                  <a:srgbClr val="FFFFFF"/>
                </a:solidFill>
                <a:latin typeface="Cardo"/>
              </a:rPr>
              <a:t>Workshop </a:t>
            </a:r>
            <a:r>
              <a:rPr lang="en-US" sz="2400" dirty="0" err="1">
                <a:solidFill>
                  <a:srgbClr val="FFFFFF"/>
                </a:solidFill>
                <a:latin typeface="Cardo"/>
              </a:rPr>
              <a:t>Etikomedikolegal</a:t>
            </a:r>
            <a:endParaRPr lang="en-US" sz="2400" i="1" dirty="0">
              <a:solidFill>
                <a:srgbClr val="FFFFFF"/>
              </a:solidFill>
              <a:latin typeface="Cardo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rdo"/>
              </a:rPr>
              <a:t>MKEK dan BHP2A IDI Wilayah </a:t>
            </a:r>
            <a:r>
              <a:rPr lang="en-US" sz="2400" dirty="0" err="1">
                <a:solidFill>
                  <a:srgbClr val="FFFFFF"/>
                </a:solidFill>
                <a:latin typeface="Cardo"/>
              </a:rPr>
              <a:t>Jawa</a:t>
            </a:r>
            <a:r>
              <a:rPr lang="en-US" sz="2400" dirty="0">
                <a:solidFill>
                  <a:srgbClr val="FFFFFF"/>
                </a:solidFill>
                <a:latin typeface="Cardo"/>
              </a:rPr>
              <a:t> Tengah</a:t>
            </a:r>
            <a:endParaRPr lang="en-US" sz="2400" i="1" dirty="0">
              <a:solidFill>
                <a:srgbClr val="FFFFFF"/>
              </a:solidFill>
              <a:latin typeface="Cardo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rdo"/>
              </a:rPr>
              <a:t>11 </a:t>
            </a:r>
            <a:r>
              <a:rPr lang="en-US" sz="2400" dirty="0" err="1">
                <a:solidFill>
                  <a:srgbClr val="FFFFFF"/>
                </a:solidFill>
                <a:latin typeface="Cardo"/>
              </a:rPr>
              <a:t>Maret</a:t>
            </a:r>
            <a:r>
              <a:rPr lang="en-US" sz="2400" dirty="0">
                <a:solidFill>
                  <a:srgbClr val="FFFFFF"/>
                </a:solidFill>
                <a:latin typeface="Cardo"/>
              </a:rPr>
              <a:t> 2023</a:t>
            </a:r>
          </a:p>
          <a:p>
            <a:endParaRPr lang="en-US" sz="3200" dirty="0">
              <a:solidFill>
                <a:srgbClr val="FFFFFF"/>
              </a:solidFill>
              <a:latin typeface="Card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69817" y="4393022"/>
            <a:ext cx="4798218" cy="74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5000" dirty="0" err="1">
                <a:solidFill>
                  <a:srgbClr val="FFFFFF"/>
                </a:solidFill>
                <a:latin typeface="Cardo Bold"/>
              </a:rPr>
              <a:t>Terima</a:t>
            </a:r>
            <a:r>
              <a:rPr lang="en-US" sz="5000" dirty="0">
                <a:solidFill>
                  <a:srgbClr val="FFFFFF"/>
                </a:solidFill>
                <a:latin typeface="Cardo Bold"/>
              </a:rPr>
              <a:t> Kasih!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EF5D0-6135-48AB-3A04-BDF3DDA5E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71" y="5568532"/>
            <a:ext cx="4287370" cy="4287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48754-1462-9757-1CF0-174F18262083}"/>
              </a:ext>
            </a:extLst>
          </p:cNvPr>
          <p:cNvSpPr txBox="1"/>
          <p:nvPr/>
        </p:nvSpPr>
        <p:spPr>
          <a:xfrm>
            <a:off x="12877800" y="7419829"/>
            <a:ext cx="4564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dirty="0" err="1">
                <a:solidFill>
                  <a:schemeClr val="bg1"/>
                </a:solidFill>
              </a:rPr>
              <a:t>linktr.ee</a:t>
            </a:r>
            <a:r>
              <a:rPr lang="en-ID" sz="4000" dirty="0">
                <a:solidFill>
                  <a:schemeClr val="bg1"/>
                </a:solidFill>
              </a:rPr>
              <a:t>/</a:t>
            </a:r>
            <a:r>
              <a:rPr lang="en-ID" sz="4000" dirty="0" err="1">
                <a:solidFill>
                  <a:schemeClr val="bg1"/>
                </a:solidFill>
              </a:rPr>
              <a:t>gegoasmara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4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Susunan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Personalia BHP2A PB 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1F73ECCE-6F13-96DA-D73A-FF46A4EB24EF}"/>
              </a:ext>
            </a:extLst>
          </p:cNvPr>
          <p:cNvSpPr txBox="1"/>
          <p:nvPr/>
        </p:nvSpPr>
        <p:spPr>
          <a:xfrm>
            <a:off x="5208958" y="2628900"/>
            <a:ext cx="13002841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ID" sz="3400" b="1" dirty="0">
                <a:solidFill>
                  <a:schemeClr val="bg2"/>
                </a:solidFill>
              </a:rPr>
              <a:t>Divisi </a:t>
            </a:r>
            <a:r>
              <a:rPr lang="en-ID" sz="3400" b="1" dirty="0" err="1">
                <a:solidFill>
                  <a:schemeClr val="bg2"/>
                </a:solidFill>
              </a:rPr>
              <a:t>Pendampingan</a:t>
            </a:r>
            <a:r>
              <a:rPr lang="en-ID" sz="3400" b="1" dirty="0">
                <a:solidFill>
                  <a:schemeClr val="bg2"/>
                </a:solidFill>
              </a:rPr>
              <a:t> dan </a:t>
            </a:r>
            <a:r>
              <a:rPr lang="en-ID" sz="3400" b="1" dirty="0" err="1">
                <a:solidFill>
                  <a:schemeClr val="bg2"/>
                </a:solidFill>
              </a:rPr>
              <a:t>Bantuan</a:t>
            </a:r>
            <a:r>
              <a:rPr lang="en-ID" sz="3400" b="1" dirty="0">
                <a:solidFill>
                  <a:schemeClr val="bg2"/>
                </a:solidFill>
              </a:rPr>
              <a:t> Hukum</a:t>
            </a: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Dewa Nyoman </a:t>
            </a:r>
            <a:r>
              <a:rPr lang="en-ID" sz="3400" dirty="0" err="1">
                <a:solidFill>
                  <a:schemeClr val="bg2"/>
                </a:solidFill>
              </a:rPr>
              <a:t>Sutanaya</a:t>
            </a:r>
            <a:r>
              <a:rPr lang="en-ID" sz="3400" dirty="0">
                <a:solidFill>
                  <a:schemeClr val="bg2"/>
                </a:solidFill>
              </a:rPr>
              <a:t>, SH, MH, MARS</a:t>
            </a: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Ade Armada S, SH, MH, MKP</a:t>
            </a: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Komisaris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Besar</a:t>
            </a:r>
            <a:r>
              <a:rPr lang="en-ID" sz="3400" dirty="0">
                <a:solidFill>
                  <a:schemeClr val="bg2"/>
                </a:solidFill>
              </a:rPr>
              <a:t> Polisi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Hisbullah</a:t>
            </a:r>
            <a:r>
              <a:rPr lang="en-ID" sz="3400" dirty="0">
                <a:solidFill>
                  <a:schemeClr val="bg2"/>
                </a:solidFill>
              </a:rPr>
              <a:t> Huda, </a:t>
            </a:r>
            <a:r>
              <a:rPr lang="en-ID" sz="3400" dirty="0" err="1">
                <a:solidFill>
                  <a:schemeClr val="bg2"/>
                </a:solidFill>
              </a:rPr>
              <a:t>SpPD</a:t>
            </a:r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Gregorius Yoga Panji Asmara, SH, MH, CLA, CCD, CMC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9F7DC-5C7C-6940-5292-2878CD7734BA}"/>
              </a:ext>
            </a:extLst>
          </p:cNvPr>
          <p:cNvSpPr txBox="1"/>
          <p:nvPr/>
        </p:nvSpPr>
        <p:spPr>
          <a:xfrm>
            <a:off x="7772400" y="8655903"/>
            <a:ext cx="10339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2400" dirty="0">
                <a:solidFill>
                  <a:schemeClr val="bg1"/>
                </a:solidFill>
              </a:rPr>
              <a:t>SK </a:t>
            </a:r>
            <a:r>
              <a:rPr lang="en-ID" sz="2400" dirty="0" err="1">
                <a:solidFill>
                  <a:schemeClr val="bg1"/>
                </a:solidFill>
              </a:rPr>
              <a:t>Ketua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Umum</a:t>
            </a:r>
            <a:r>
              <a:rPr lang="en-ID" sz="2400" dirty="0">
                <a:solidFill>
                  <a:schemeClr val="bg1"/>
                </a:solidFill>
              </a:rPr>
              <a:t> PB IDI </a:t>
            </a:r>
            <a:r>
              <a:rPr lang="en-ID" sz="2400" dirty="0" err="1">
                <a:solidFill>
                  <a:schemeClr val="bg1"/>
                </a:solidFill>
              </a:rPr>
              <a:t>Nomor</a:t>
            </a:r>
            <a:r>
              <a:rPr lang="en-ID" sz="2400" dirty="0">
                <a:solidFill>
                  <a:schemeClr val="bg1"/>
                </a:solidFill>
              </a:rPr>
              <a:t>: 0104 /KU/PB IDI/04/2022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Susunan</a:t>
            </a:r>
            <a:r>
              <a:rPr lang="en-ID" sz="2400" dirty="0">
                <a:solidFill>
                  <a:schemeClr val="bg1"/>
                </a:solidFill>
              </a:rPr>
              <a:t> dan Personalia </a:t>
            </a:r>
            <a:r>
              <a:rPr lang="en-ID" sz="2400" dirty="0" err="1">
                <a:solidFill>
                  <a:schemeClr val="bg1"/>
                </a:solidFill>
              </a:rPr>
              <a:t>Pengurus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Besar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Masa </a:t>
            </a:r>
            <a:r>
              <a:rPr lang="en-ID" sz="2400" dirty="0" err="1">
                <a:solidFill>
                  <a:schemeClr val="bg1"/>
                </a:solidFill>
              </a:rPr>
              <a:t>Bakti</a:t>
            </a:r>
            <a:r>
              <a:rPr lang="en-ID" sz="2400" dirty="0">
                <a:solidFill>
                  <a:schemeClr val="bg1"/>
                </a:solidFill>
              </a:rPr>
              <a:t> 2022 - 2025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4862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Susunan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Personalia BHP2A IDI Wilayah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Jawa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Tengah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1F73ECCE-6F13-96DA-D73A-FF46A4EB24EF}"/>
              </a:ext>
            </a:extLst>
          </p:cNvPr>
          <p:cNvSpPr txBox="1"/>
          <p:nvPr/>
        </p:nvSpPr>
        <p:spPr>
          <a:xfrm>
            <a:off x="5208958" y="2628900"/>
            <a:ext cx="13002841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Ketua</a:t>
            </a:r>
            <a:r>
              <a:rPr lang="en-ID" sz="3400" dirty="0">
                <a:solidFill>
                  <a:schemeClr val="bg2"/>
                </a:solidFill>
              </a:rPr>
              <a:t>		: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Darwito</a:t>
            </a:r>
            <a:r>
              <a:rPr lang="en-ID" sz="3400" dirty="0">
                <a:solidFill>
                  <a:schemeClr val="bg2"/>
                </a:solidFill>
              </a:rPr>
              <a:t>, SH, </a:t>
            </a:r>
            <a:r>
              <a:rPr lang="en-ID" sz="3400" dirty="0" err="1">
                <a:solidFill>
                  <a:schemeClr val="bg2"/>
                </a:solidFill>
              </a:rPr>
              <a:t>Sp.B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Sp.B</a:t>
            </a:r>
            <a:r>
              <a:rPr lang="en-ID" sz="3400" dirty="0">
                <a:solidFill>
                  <a:schemeClr val="bg2"/>
                </a:solidFill>
              </a:rPr>
              <a:t>(K)</a:t>
            </a:r>
            <a:r>
              <a:rPr lang="en-ID" sz="3400" dirty="0" err="1">
                <a:solidFill>
                  <a:schemeClr val="bg2"/>
                </a:solidFill>
              </a:rPr>
              <a:t>Onk</a:t>
            </a:r>
            <a:endParaRPr lang="en-ID" sz="3400" dirty="0">
              <a:solidFill>
                <a:schemeClr val="bg2"/>
              </a:solidFill>
            </a:endParaRP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>
                <a:solidFill>
                  <a:schemeClr val="bg2"/>
                </a:solidFill>
              </a:rPr>
              <a:t>Wakil </a:t>
            </a:r>
            <a:r>
              <a:rPr lang="en-ID" sz="3400" dirty="0" err="1">
                <a:solidFill>
                  <a:schemeClr val="bg2"/>
                </a:solidFill>
              </a:rPr>
              <a:t>Ketua</a:t>
            </a:r>
            <a:r>
              <a:rPr lang="en-ID" sz="3400" dirty="0">
                <a:solidFill>
                  <a:schemeClr val="bg2"/>
                </a:solidFill>
              </a:rPr>
              <a:t>	: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Suparitrono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Sp.PK</a:t>
            </a:r>
            <a:r>
              <a:rPr lang="en-ID" sz="3400" dirty="0">
                <a:solidFill>
                  <a:schemeClr val="bg2"/>
                </a:solidFill>
              </a:rPr>
              <a:t>, SH</a:t>
            </a: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Sekretaris</a:t>
            </a:r>
            <a:r>
              <a:rPr lang="en-ID" sz="3400" dirty="0">
                <a:solidFill>
                  <a:schemeClr val="bg2"/>
                </a:solidFill>
              </a:rPr>
              <a:t>		: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</a:t>
            </a:r>
            <a:r>
              <a:rPr lang="en-ID" sz="3400" dirty="0" err="1">
                <a:solidFill>
                  <a:schemeClr val="bg2"/>
                </a:solidFill>
              </a:rPr>
              <a:t>Gatot</a:t>
            </a:r>
            <a:r>
              <a:rPr lang="en-ID" sz="3400" dirty="0">
                <a:solidFill>
                  <a:schemeClr val="bg2"/>
                </a:solidFill>
              </a:rPr>
              <a:t> Suharto, </a:t>
            </a:r>
            <a:r>
              <a:rPr lang="en-ID" sz="3400" dirty="0" err="1">
                <a:solidFill>
                  <a:schemeClr val="bg2"/>
                </a:solidFill>
              </a:rPr>
              <a:t>Sp.F</a:t>
            </a:r>
            <a:r>
              <a:rPr lang="en-ID" sz="3400" dirty="0">
                <a:solidFill>
                  <a:schemeClr val="bg2"/>
                </a:solidFill>
              </a:rPr>
              <a:t>, </a:t>
            </a:r>
            <a:r>
              <a:rPr lang="en-ID" sz="3400" dirty="0" err="1">
                <a:solidFill>
                  <a:schemeClr val="bg2"/>
                </a:solidFill>
              </a:rPr>
              <a:t>M.Kes</a:t>
            </a:r>
            <a:r>
              <a:rPr lang="en-ID" sz="3400" dirty="0">
                <a:solidFill>
                  <a:schemeClr val="bg2"/>
                </a:solidFill>
              </a:rPr>
              <a:t>, DFM, SH</a:t>
            </a: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 err="1">
                <a:solidFill>
                  <a:schemeClr val="bg2"/>
                </a:solidFill>
              </a:rPr>
              <a:t>Anggota</a:t>
            </a:r>
            <a:r>
              <a:rPr lang="en-ID" sz="3400" dirty="0">
                <a:solidFill>
                  <a:schemeClr val="bg2"/>
                </a:solidFill>
              </a:rPr>
              <a:t>		: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Hansen, SH, MH </a:t>
            </a:r>
          </a:p>
          <a:p>
            <a:pPr fontAlgn="base"/>
            <a:endParaRPr lang="en-ID" sz="3400" dirty="0">
              <a:solidFill>
                <a:schemeClr val="bg2"/>
              </a:solidFill>
            </a:endParaRPr>
          </a:p>
          <a:p>
            <a:pPr fontAlgn="base"/>
            <a:r>
              <a:rPr lang="en-ID" sz="3400" dirty="0">
                <a:solidFill>
                  <a:schemeClr val="bg2"/>
                </a:solidFill>
              </a:rPr>
              <a:t>			  </a:t>
            </a:r>
            <a:r>
              <a:rPr lang="en-ID" sz="3400" dirty="0" err="1">
                <a:solidFill>
                  <a:schemeClr val="bg2"/>
                </a:solidFill>
              </a:rPr>
              <a:t>dr.</a:t>
            </a:r>
            <a:r>
              <a:rPr lang="en-ID" sz="3400" dirty="0">
                <a:solidFill>
                  <a:schemeClr val="bg2"/>
                </a:solidFill>
              </a:rPr>
              <a:t> Gregorius Yoga Panji Asmara, SH, MH, CLA, CCD, CMC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9F7DC-5C7C-6940-5292-2878CD7734BA}"/>
              </a:ext>
            </a:extLst>
          </p:cNvPr>
          <p:cNvSpPr txBox="1"/>
          <p:nvPr/>
        </p:nvSpPr>
        <p:spPr>
          <a:xfrm>
            <a:off x="7772400" y="8655903"/>
            <a:ext cx="10339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2400" dirty="0">
                <a:solidFill>
                  <a:schemeClr val="bg1"/>
                </a:solidFill>
              </a:rPr>
              <a:t>SK PB IDI </a:t>
            </a:r>
            <a:r>
              <a:rPr lang="en-ID" sz="2400" dirty="0" err="1">
                <a:solidFill>
                  <a:schemeClr val="bg1"/>
                </a:solidFill>
              </a:rPr>
              <a:t>Nomor</a:t>
            </a:r>
            <a:r>
              <a:rPr lang="en-ID" sz="2400" dirty="0">
                <a:solidFill>
                  <a:schemeClr val="bg1"/>
                </a:solidFill>
              </a:rPr>
              <a:t>: 3247/PB/A.4/08/2021 </a:t>
            </a:r>
            <a:r>
              <a:rPr lang="en-ID" sz="2400" dirty="0" err="1">
                <a:solidFill>
                  <a:schemeClr val="bg1"/>
                </a:solidFill>
              </a:rPr>
              <a:t>tentang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Pengesahan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Susunan</a:t>
            </a:r>
            <a:r>
              <a:rPr lang="en-ID" sz="2400" dirty="0">
                <a:solidFill>
                  <a:schemeClr val="bg1"/>
                </a:solidFill>
              </a:rPr>
              <a:t> Personalia </a:t>
            </a:r>
            <a:r>
              <a:rPr lang="en-ID" sz="2400" dirty="0" err="1">
                <a:solidFill>
                  <a:schemeClr val="bg1"/>
                </a:solidFill>
              </a:rPr>
              <a:t>Pengurus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Dokter</a:t>
            </a:r>
            <a:r>
              <a:rPr lang="en-ID" sz="2400" dirty="0">
                <a:solidFill>
                  <a:schemeClr val="bg1"/>
                </a:solidFill>
              </a:rPr>
              <a:t> Indonesia Wilayah </a:t>
            </a:r>
            <a:r>
              <a:rPr lang="en-ID" sz="2400" dirty="0" err="1">
                <a:solidFill>
                  <a:schemeClr val="bg1"/>
                </a:solidFill>
              </a:rPr>
              <a:t>Jawa</a:t>
            </a:r>
            <a:r>
              <a:rPr lang="en-ID" sz="2400" dirty="0">
                <a:solidFill>
                  <a:schemeClr val="bg1"/>
                </a:solidFill>
              </a:rPr>
              <a:t> Tengah Masa </a:t>
            </a:r>
            <a:r>
              <a:rPr lang="en-ID" sz="2400" dirty="0" err="1">
                <a:solidFill>
                  <a:schemeClr val="bg1"/>
                </a:solidFill>
              </a:rPr>
              <a:t>Bakti</a:t>
            </a:r>
            <a:r>
              <a:rPr lang="en-ID" sz="2400" dirty="0">
                <a:solidFill>
                  <a:schemeClr val="bg1"/>
                </a:solidFill>
              </a:rPr>
              <a:t> 2021-2024</a:t>
            </a:r>
            <a:endParaRPr lang="en-ID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1151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08958" y="1714500"/>
            <a:ext cx="1300284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endParaRPr lang="en-ID" sz="36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540E6-B87E-61AE-FD3A-38DC9F30D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5" y="437514"/>
            <a:ext cx="4206324" cy="6251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44675-B9E1-C51D-2747-8965CD947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25" y="3134359"/>
            <a:ext cx="4747064" cy="6741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76EC41-0207-538B-0EF5-22E65A328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69" y="252400"/>
            <a:ext cx="4095750" cy="6436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60C86-FD0F-50A1-9886-5229C01534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900" y="3289403"/>
            <a:ext cx="4356100" cy="6184900"/>
          </a:xfrm>
          <a:prstGeom prst="rect">
            <a:avLst/>
          </a:prstGeom>
        </p:spPr>
      </p:pic>
      <p:sp>
        <p:nvSpPr>
          <p:cNvPr id="18" name="Multiply 17">
            <a:extLst>
              <a:ext uri="{FF2B5EF4-FFF2-40B4-BE49-F238E27FC236}">
                <a16:creationId xmlns:a16="http://schemas.microsoft.com/office/drawing/2014/main" id="{A698B08D-4A68-3E54-15B9-E4E3902DB0EC}"/>
              </a:ext>
            </a:extLst>
          </p:cNvPr>
          <p:cNvSpPr/>
          <p:nvPr/>
        </p:nvSpPr>
        <p:spPr>
          <a:xfrm>
            <a:off x="-1626641" y="-7620"/>
            <a:ext cx="8231610" cy="78069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81E652-B397-EF74-A2F3-AB7E5C0C80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5" y="386382"/>
            <a:ext cx="4567753" cy="64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8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7877" cy="10287000"/>
          </a:xfrm>
          <a:prstGeom prst="rect">
            <a:avLst/>
          </a:prstGeom>
          <a:solidFill>
            <a:srgbClr val="C49603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70026" y="9603168"/>
            <a:ext cx="382271" cy="27245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208959" y="1333500"/>
            <a:ext cx="1170379" cy="0"/>
          </a:xfrm>
          <a:prstGeom prst="line">
            <a:avLst/>
          </a:prstGeom>
          <a:ln w="47625" cap="flat">
            <a:solidFill>
              <a:srgbClr val="C4960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76200" y="9334500"/>
            <a:ext cx="4572000" cy="740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</a:pPr>
            <a:r>
              <a:rPr lang="en-US" sz="2000" dirty="0">
                <a:solidFill>
                  <a:srgbClr val="001431"/>
                </a:solidFill>
                <a:latin typeface="Cardo Bold"/>
              </a:rPr>
              <a:t>Biro Hukum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Pembinaan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dan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Pembelaan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Anggota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Ikatan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</a:t>
            </a:r>
            <a:r>
              <a:rPr lang="en-US" sz="2000" dirty="0" err="1">
                <a:solidFill>
                  <a:srgbClr val="001431"/>
                </a:solidFill>
                <a:latin typeface="Cardo Bold"/>
              </a:rPr>
              <a:t>Dokter</a:t>
            </a:r>
            <a:r>
              <a:rPr lang="en-US" sz="2000" dirty="0">
                <a:solidFill>
                  <a:srgbClr val="001431"/>
                </a:solidFill>
                <a:latin typeface="Cardo Bold"/>
              </a:rPr>
              <a:t> Indonesia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1000" y="9565068"/>
            <a:ext cx="1849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Cardo"/>
              </a:rPr>
              <a:t>Next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8959" y="460244"/>
            <a:ext cx="13002840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08958" y="1714500"/>
            <a:ext cx="1300284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endParaRPr lang="en-ID" sz="36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481-1306-F15D-A2AA-E425C660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79" y="7325940"/>
            <a:ext cx="1917117" cy="1917117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1F73ECCE-6F13-96DA-D73A-FF46A4EB24EF}"/>
              </a:ext>
            </a:extLst>
          </p:cNvPr>
          <p:cNvSpPr txBox="1"/>
          <p:nvPr/>
        </p:nvSpPr>
        <p:spPr>
          <a:xfrm>
            <a:off x="5208958" y="2628900"/>
            <a:ext cx="13002841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endParaRPr lang="en-ID" sz="34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9F7DC-5C7C-6940-5292-2878CD7734BA}"/>
              </a:ext>
            </a:extLst>
          </p:cNvPr>
          <p:cNvSpPr txBox="1"/>
          <p:nvPr/>
        </p:nvSpPr>
        <p:spPr>
          <a:xfrm>
            <a:off x="7772400" y="8655903"/>
            <a:ext cx="10339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ID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D7D7D3-5CF6-7CEF-807D-65A5BC3141AC}"/>
              </a:ext>
            </a:extLst>
          </p:cNvPr>
          <p:cNvSpPr txBox="1"/>
          <p:nvPr/>
        </p:nvSpPr>
        <p:spPr>
          <a:xfrm>
            <a:off x="-85060" y="-5954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1592DE-F910-890F-7792-CE33353EB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9" y="464602"/>
            <a:ext cx="5911850" cy="93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2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3375</TotalTime>
  <Words>4242</Words>
  <Application>Microsoft Macintosh PowerPoint</Application>
  <PresentationFormat>Custom</PresentationFormat>
  <Paragraphs>417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Calibri</vt:lpstr>
      <vt:lpstr>Cardo</vt:lpstr>
      <vt:lpstr>Wingdings</vt:lpstr>
      <vt:lpstr>Cardo Bold</vt:lpstr>
      <vt:lpstr>Arial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Legal and Law Firm Company Presentation</dc:title>
  <cp:lastModifiedBy>Gregorius Yoga Panji Asmara</cp:lastModifiedBy>
  <cp:revision>56</cp:revision>
  <dcterms:created xsi:type="dcterms:W3CDTF">2006-08-16T00:00:00Z</dcterms:created>
  <dcterms:modified xsi:type="dcterms:W3CDTF">2023-03-11T07:11:16Z</dcterms:modified>
  <dc:identifier>DAFGez5Hrt0</dc:identifier>
</cp:coreProperties>
</file>