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353" r:id="rId3"/>
    <p:sldId id="419" r:id="rId4"/>
    <p:sldId id="436" r:id="rId5"/>
    <p:sldId id="450" r:id="rId6"/>
    <p:sldId id="452" r:id="rId7"/>
    <p:sldId id="451" r:id="rId8"/>
    <p:sldId id="449" r:id="rId9"/>
    <p:sldId id="432" r:id="rId10"/>
    <p:sldId id="435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8" r:id="rId21"/>
    <p:sldId id="447" r:id="rId22"/>
    <p:sldId id="454" r:id="rId23"/>
    <p:sldId id="455" r:id="rId24"/>
    <p:sldId id="453" r:id="rId25"/>
    <p:sldId id="457" r:id="rId26"/>
    <p:sldId id="460" r:id="rId27"/>
    <p:sldId id="456" r:id="rId28"/>
    <p:sldId id="461" r:id="rId29"/>
    <p:sldId id="462" r:id="rId30"/>
    <p:sldId id="463" r:id="rId31"/>
    <p:sldId id="262" r:id="rId32"/>
    <p:sldId id="434" r:id="rId33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rdo" panose="020F0702030404030204" pitchFamily="34" charset="0"/>
      <p:regular r:id="rId39"/>
      <p:bold r:id="rId40"/>
    </p:embeddedFont>
    <p:embeddedFont>
      <p:font typeface="Cardo Bold" panose="020F0702030404030204" pitchFamily="34" charset="0"/>
      <p:regular r:id="rId39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601"/>
    <a:srgbClr val="DAA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7" autoAdjust="0"/>
    <p:restoredTop sz="95884" autoAdjust="0"/>
  </p:normalViewPr>
  <p:slideViewPr>
    <p:cSldViewPr>
      <p:cViewPr varScale="1">
        <p:scale>
          <a:sx n="54" d="100"/>
          <a:sy n="54" d="100"/>
        </p:scale>
        <p:origin x="280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61663-3ECF-124E-9D78-19606ECE01E8}" type="datetimeFigureOut">
              <a:rPr lang="en-US" smtClean="0"/>
              <a:t>5/20/23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84BAC-C1B1-0743-A197-4DED0D3BC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84BAC-C1B1-0743-A197-4DED0D3BCF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3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aindonesia.com/politik-dan-hukum/570615/jumlah-pemilih-muda-capai-60-bakal-jadi-penentu-pemilu-2024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republika.co.id/share/rpvb7k409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nasional.kompas.com/read/2023/02/10/19173071/kpu-pemilu-2024-didominasi-pemilih-di-bawah-40-tahun-jumlahnya-107-juta" TargetMode="External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databoks.katadata.co.id/datapublish/2020/05/20/usia-produktif-diprediksi-kembali-mendominasi-pada-pemilu-202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kbbi.web.id/politi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4489A3C-BF2E-E5D4-3CC2-96C692B59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63" y="-21733"/>
            <a:ext cx="16425513" cy="1092843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285029" y="0"/>
            <a:ext cx="2002971" cy="10287000"/>
          </a:xfrm>
          <a:prstGeom prst="rect">
            <a:avLst/>
          </a:prstGeom>
          <a:solidFill>
            <a:srgbClr val="C49603"/>
          </a:solidFill>
        </p:spPr>
      </p:sp>
      <p:grpSp>
        <p:nvGrpSpPr>
          <p:cNvPr id="4" name="Group 4"/>
          <p:cNvGrpSpPr/>
          <p:nvPr/>
        </p:nvGrpSpPr>
        <p:grpSpPr>
          <a:xfrm>
            <a:off x="13871957" y="8317416"/>
            <a:ext cx="3387343" cy="940884"/>
            <a:chOff x="0" y="0"/>
            <a:chExt cx="1518510" cy="4217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8510" cy="421788"/>
            </a:xfrm>
            <a:custGeom>
              <a:avLst/>
              <a:gdLst/>
              <a:ahLst/>
              <a:cxnLst/>
              <a:rect l="l" t="t" r="r" b="b"/>
              <a:pathLst>
                <a:path w="1518510" h="421788">
                  <a:moveTo>
                    <a:pt x="0" y="0"/>
                  </a:moveTo>
                  <a:lnTo>
                    <a:pt x="1518510" y="0"/>
                  </a:lnTo>
                  <a:lnTo>
                    <a:pt x="1518510" y="421788"/>
                  </a:lnTo>
                  <a:lnTo>
                    <a:pt x="0" y="421788"/>
                  </a:lnTo>
                  <a:close/>
                </a:path>
              </a:pathLst>
            </a:custGeom>
            <a:solidFill>
              <a:srgbClr val="C4960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285029" y="8317416"/>
            <a:ext cx="974271" cy="940884"/>
            <a:chOff x="0" y="0"/>
            <a:chExt cx="436756" cy="4217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6756" cy="421788"/>
            </a:xfrm>
            <a:custGeom>
              <a:avLst/>
              <a:gdLst/>
              <a:ahLst/>
              <a:cxnLst/>
              <a:rect l="l" t="t" r="r" b="b"/>
              <a:pathLst>
                <a:path w="436756" h="421788">
                  <a:moveTo>
                    <a:pt x="0" y="0"/>
                  </a:moveTo>
                  <a:lnTo>
                    <a:pt x="436756" y="0"/>
                  </a:lnTo>
                  <a:lnTo>
                    <a:pt x="436756" y="421788"/>
                  </a:lnTo>
                  <a:lnTo>
                    <a:pt x="0" y="421788"/>
                  </a:lnTo>
                  <a:close/>
                </a:path>
              </a:pathLst>
            </a:custGeom>
            <a:solidFill>
              <a:srgbClr val="00143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81029" y="8627190"/>
            <a:ext cx="382271" cy="272455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-5400000">
            <a:off x="10689117" y="5242578"/>
            <a:ext cx="2091366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63300" y="1028700"/>
            <a:ext cx="487136" cy="37874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136558" y="8589090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1431"/>
                </a:solidFill>
                <a:latin typeface="Cardo"/>
              </a:rPr>
              <a:t>Get Started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2401" y="7581424"/>
            <a:ext cx="11890849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ardo"/>
              </a:rPr>
              <a:t>dr. Gregorius Yoga Panji Asmara, S.H., M.H., C.L.A., C.C.D., C.M.C.</a:t>
            </a:r>
          </a:p>
          <a:p>
            <a:r>
              <a:rPr lang="en-US" sz="2800" i="1" dirty="0">
                <a:solidFill>
                  <a:srgbClr val="FFFFFF"/>
                </a:solidFill>
                <a:latin typeface="Cardo"/>
              </a:rPr>
              <a:t>lecturer | attorney at law | legal consultant | legal auditor | mediator</a:t>
            </a:r>
          </a:p>
          <a:p>
            <a:endParaRPr lang="en-US" sz="28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8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pada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Seruput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: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Sarasehan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Seru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Anti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Golput</a:t>
            </a:r>
            <a:endParaRPr lang="en-US" sz="2800" dirty="0">
              <a:solidFill>
                <a:srgbClr val="FFFFFF"/>
              </a:solidFill>
              <a:latin typeface="Cardo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Orang Muda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Katolik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St. Louise Gonzaga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Paroki</a:t>
            </a:r>
            <a:r>
              <a:rPr lang="en-US" sz="2800" dirty="0">
                <a:solidFill>
                  <a:srgbClr val="FFFFFF"/>
                </a:solidFill>
                <a:latin typeface="Cardo"/>
              </a:rPr>
              <a:t> Santo Petrus </a:t>
            </a:r>
            <a:r>
              <a:rPr lang="en-US" sz="2800" dirty="0" err="1">
                <a:solidFill>
                  <a:srgbClr val="FFFFFF"/>
                </a:solidFill>
                <a:latin typeface="Cardo"/>
              </a:rPr>
              <a:t>Krisologus</a:t>
            </a:r>
            <a:endParaRPr lang="en-US" sz="28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21 Mei 2023</a:t>
            </a:r>
          </a:p>
          <a:p>
            <a:endParaRPr lang="en-US" sz="36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943536" y="4991100"/>
            <a:ext cx="609606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 err="1">
                <a:solidFill>
                  <a:srgbClr val="FFFFFF"/>
                </a:solidFill>
                <a:latin typeface="Cardo Bold"/>
              </a:rPr>
              <a:t>Kaum</a:t>
            </a:r>
            <a:r>
              <a:rPr lang="en-US" sz="4000" dirty="0">
                <a:solidFill>
                  <a:srgbClr val="FFFFFF"/>
                </a:solidFill>
                <a:latin typeface="Cardo Bold"/>
              </a:rPr>
              <a:t> Muda </a:t>
            </a:r>
            <a:r>
              <a:rPr lang="en-US" sz="4000" dirty="0" err="1">
                <a:solidFill>
                  <a:srgbClr val="FFFFFF"/>
                </a:solidFill>
                <a:latin typeface="Cardo Bold"/>
              </a:rPr>
              <a:t>Berpolitik</a:t>
            </a:r>
            <a:r>
              <a:rPr lang="en-US" sz="4000" dirty="0">
                <a:solidFill>
                  <a:srgbClr val="FFFFFF"/>
                </a:solidFill>
                <a:latin typeface="Cardo Bold"/>
              </a:rPr>
              <a:t> (?)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12D610-A0DE-60E1-11AB-72609671AD86}"/>
              </a:ext>
            </a:extLst>
          </p:cNvPr>
          <p:cNvGrpSpPr/>
          <p:nvPr/>
        </p:nvGrpSpPr>
        <p:grpSpPr>
          <a:xfrm>
            <a:off x="10330151" y="1952838"/>
            <a:ext cx="5655434" cy="1600200"/>
            <a:chOff x="594741" y="2705100"/>
            <a:chExt cx="5655434" cy="16002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4103A3-C1F5-9722-093F-D24BBDECCB98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7E4702-12D0-06A4-5945-435E16EF2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6B8CAC6-9447-2329-6442-E9DE8A8A72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0808" y="3887681"/>
            <a:ext cx="2885690" cy="2702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Terminologi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Ilmu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Politik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–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ilmu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mempelajari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politik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atau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i="1" dirty="0">
                <a:solidFill>
                  <a:schemeClr val="bg1"/>
                </a:solidFill>
                <a:cs typeface="Calibri" panose="020F0502020204030204" pitchFamily="34" charset="0"/>
              </a:rPr>
              <a:t>politics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atau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kepolitikan</a:t>
            </a: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–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usaha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menggapai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kehi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dupan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baik</a:t>
            </a: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dalam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bentuk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yang paling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baik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adalah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usaha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mencapai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suatu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tatanan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sosial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yang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baik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dan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berkeadilan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(Politics, at its best is a noble quest for a good order and justice)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800" dirty="0">
                <a:solidFill>
                  <a:schemeClr val="bg1"/>
                </a:solidFill>
                <a:effectLst/>
              </a:rPr>
              <a:t>,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dalam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bentuk</a:t>
            </a:r>
            <a:r>
              <a:rPr lang="en-ID" sz="2800" dirty="0">
                <a:solidFill>
                  <a:schemeClr val="bg1"/>
                </a:solidFill>
                <a:effectLst/>
              </a:rPr>
              <a:t> yang paling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buruk</a:t>
            </a:r>
            <a:r>
              <a:rPr lang="en-ID" sz="2800" dirty="0">
                <a:solidFill>
                  <a:schemeClr val="bg1"/>
                </a:solidFill>
                <a:effectLst/>
              </a:rPr>
              <a:t>,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adalah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perebutan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kekuasaan</a:t>
            </a:r>
            <a:r>
              <a:rPr lang="en-ID" sz="2800" dirty="0">
                <a:solidFill>
                  <a:schemeClr val="bg1"/>
                </a:solidFill>
                <a:effectLst/>
              </a:rPr>
              <a:t>,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kedudukan</a:t>
            </a:r>
            <a:r>
              <a:rPr lang="en-ID" sz="2800" dirty="0">
                <a:solidFill>
                  <a:schemeClr val="bg1"/>
                </a:solidFill>
                <a:effectLst/>
              </a:rPr>
              <a:t>,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>
                <a:solidFill>
                  <a:schemeClr val="bg1"/>
                </a:solidFill>
                <a:effectLst/>
              </a:rPr>
              <a:t>dan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kekayaan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untuk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kepentingan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diri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sendiri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i="1" dirty="0">
                <a:solidFill>
                  <a:schemeClr val="bg1"/>
                </a:solidFill>
                <a:effectLst/>
              </a:rPr>
              <a:t>(Politics at its worst is a </a:t>
            </a:r>
            <a:r>
              <a:rPr lang="en-ID" sz="2800" i="1" dirty="0" err="1">
                <a:solidFill>
                  <a:schemeClr val="bg1"/>
                </a:solidFill>
                <a:effectLst/>
              </a:rPr>
              <a:t>selish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i="1" dirty="0">
                <a:solidFill>
                  <a:schemeClr val="bg1"/>
                </a:solidFill>
                <a:effectLst/>
              </a:rPr>
              <a:t>grab for power, glory and riches)</a:t>
            </a:r>
            <a:endParaRPr lang="en-ID" sz="2800" i="1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adalah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kegiatan</a:t>
            </a:r>
            <a:r>
              <a:rPr lang="en-ID" sz="2800" dirty="0">
                <a:solidFill>
                  <a:schemeClr val="bg1"/>
                </a:solidFill>
                <a:effectLst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menyangkut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cara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bagaimana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kelompok-kelompok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mencapai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keputusan-keputusan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>
                <a:solidFill>
                  <a:schemeClr val="bg1"/>
                </a:solidFill>
                <a:effectLst/>
              </a:rPr>
              <a:t>yang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bersifat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kolektif</a:t>
            </a:r>
            <a:r>
              <a:rPr lang="en-ID" sz="2800" dirty="0">
                <a:solidFill>
                  <a:schemeClr val="bg1"/>
                </a:solidFill>
                <a:effectLst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mengikat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melalui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usaha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untuk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mendamaikan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perbedaan-perbedaan</a:t>
            </a:r>
            <a:r>
              <a:rPr lang="en-ID" sz="2800" dirty="0">
                <a:solidFill>
                  <a:schemeClr val="bg1"/>
                </a:solidFill>
                <a:effectLst/>
              </a:rPr>
              <a:t> di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antara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anggota-anggotanya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i="1" dirty="0">
                <a:solidFill>
                  <a:schemeClr val="bg1"/>
                </a:solidFill>
                <a:effectLst/>
              </a:rPr>
              <a:t>(Politics is the activity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i="1" dirty="0">
                <a:solidFill>
                  <a:schemeClr val="bg1"/>
                </a:solidFill>
                <a:effectLst/>
              </a:rPr>
              <a:t>by which groups reach binding collective decisions through attempting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i="1" dirty="0">
                <a:solidFill>
                  <a:schemeClr val="bg1"/>
                </a:solidFill>
                <a:effectLst/>
              </a:rPr>
              <a:t>to reconcile </a:t>
            </a:r>
            <a:r>
              <a:rPr lang="en-ID" sz="2800" i="1" dirty="0" err="1">
                <a:solidFill>
                  <a:schemeClr val="bg1"/>
                </a:solidFill>
                <a:effectLst/>
              </a:rPr>
              <a:t>diferences</a:t>
            </a:r>
            <a:r>
              <a:rPr lang="en-ID" sz="2800" i="1" dirty="0">
                <a:solidFill>
                  <a:schemeClr val="bg1"/>
                </a:solidFill>
                <a:effectLst/>
              </a:rPr>
              <a:t> among their members).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adalah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berb</a:t>
            </a:r>
            <a:r>
              <a:rPr lang="en-ID" sz="2800" dirty="0" err="1">
                <a:solidFill>
                  <a:schemeClr val="bg1"/>
                </a:solidFill>
              </a:rPr>
              <a:t>agai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rgbClr val="C49601"/>
                </a:solidFill>
              </a:rPr>
              <a:t>kegiatan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dalam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suatu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rgbClr val="C49601"/>
                </a:solidFill>
              </a:rPr>
              <a:t>sistem</a:t>
            </a:r>
            <a:r>
              <a:rPr lang="en-ID" sz="2800" dirty="0">
                <a:solidFill>
                  <a:srgbClr val="C49601"/>
                </a:solidFill>
              </a:rPr>
              <a:t> </a:t>
            </a:r>
            <a:r>
              <a:rPr lang="en-ID" sz="2800" dirty="0" err="1">
                <a:solidFill>
                  <a:srgbClr val="C49601"/>
                </a:solidFill>
              </a:rPr>
              <a:t>politik</a:t>
            </a:r>
            <a:r>
              <a:rPr lang="en-ID" sz="2800" dirty="0">
                <a:solidFill>
                  <a:srgbClr val="C49601"/>
                </a:solidFill>
              </a:rPr>
              <a:t> </a:t>
            </a:r>
            <a:r>
              <a:rPr lang="en-ID" sz="2800" dirty="0" err="1">
                <a:solidFill>
                  <a:srgbClr val="C49601"/>
                </a:solidFill>
              </a:rPr>
              <a:t>atau</a:t>
            </a:r>
            <a:r>
              <a:rPr lang="en-ID" sz="2800" dirty="0">
                <a:solidFill>
                  <a:srgbClr val="C49601"/>
                </a:solidFill>
              </a:rPr>
              <a:t> negara </a:t>
            </a:r>
            <a:r>
              <a:rPr lang="en-ID" sz="2800" dirty="0">
                <a:solidFill>
                  <a:schemeClr val="bg1"/>
                </a:solidFill>
              </a:rPr>
              <a:t>yang </a:t>
            </a:r>
            <a:r>
              <a:rPr lang="en-ID" sz="2800" dirty="0" err="1">
                <a:solidFill>
                  <a:schemeClr val="bg1"/>
                </a:solidFill>
              </a:rPr>
              <a:t>menyangkut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>
                <a:solidFill>
                  <a:srgbClr val="C49601"/>
                </a:solidFill>
              </a:rPr>
              <a:t>proses </a:t>
            </a:r>
            <a:r>
              <a:rPr lang="en-ID" sz="2800" dirty="0" err="1">
                <a:solidFill>
                  <a:srgbClr val="C49601"/>
                </a:solidFill>
              </a:rPr>
              <a:t>penentuan</a:t>
            </a:r>
            <a:r>
              <a:rPr lang="en-ID" sz="2800" dirty="0">
                <a:solidFill>
                  <a:srgbClr val="C49601"/>
                </a:solidFill>
              </a:rPr>
              <a:t> </a:t>
            </a:r>
            <a:r>
              <a:rPr lang="en-ID" sz="2800" dirty="0" err="1">
                <a:solidFill>
                  <a:srgbClr val="C49601"/>
                </a:solidFill>
              </a:rPr>
              <a:t>tujuan</a:t>
            </a:r>
            <a:r>
              <a:rPr lang="en-ID" sz="2800" dirty="0">
                <a:solidFill>
                  <a:srgbClr val="C4960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sistem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itu</a:t>
            </a:r>
            <a:r>
              <a:rPr lang="en-ID" sz="2800" dirty="0">
                <a:solidFill>
                  <a:schemeClr val="bg1"/>
                </a:solidFill>
              </a:rPr>
              <a:t>, dan </a:t>
            </a:r>
            <a:r>
              <a:rPr lang="en-ID" sz="2800" dirty="0" err="1">
                <a:solidFill>
                  <a:schemeClr val="bg1"/>
                </a:solidFill>
              </a:rPr>
              <a:t>bagaimana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rgbClr val="C49601"/>
                </a:solidFill>
              </a:rPr>
              <a:t>melaksanakan</a:t>
            </a:r>
            <a:r>
              <a:rPr lang="en-ID" sz="2800" dirty="0">
                <a:solidFill>
                  <a:srgbClr val="C49601"/>
                </a:solidFill>
              </a:rPr>
              <a:t> </a:t>
            </a:r>
            <a:r>
              <a:rPr lang="en-ID" sz="2800" dirty="0" err="1">
                <a:solidFill>
                  <a:srgbClr val="C49601"/>
                </a:solidFill>
              </a:rPr>
              <a:t>tujuan-tujuannya</a:t>
            </a:r>
            <a:r>
              <a:rPr lang="en-ID" sz="2800" dirty="0">
                <a:solidFill>
                  <a:srgbClr val="C49601"/>
                </a:solidFill>
              </a:rPr>
              <a:t>.</a:t>
            </a:r>
            <a:endParaRPr lang="en-ID" sz="2800" dirty="0">
              <a:solidFill>
                <a:srgbClr val="C49601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8267700"/>
            <a:ext cx="103397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Budiarjo</a:t>
            </a:r>
            <a:r>
              <a:rPr lang="en-ID" sz="2400" dirty="0">
                <a:solidFill>
                  <a:schemeClr val="bg1"/>
                </a:solidFill>
                <a:effectLst/>
              </a:rPr>
              <a:t>, Miriam.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Ilmu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jakarta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: Gramedia Pustaka Utama, 2007.</a:t>
            </a:r>
          </a:p>
          <a:p>
            <a:r>
              <a:rPr lang="en-ID" sz="2400" dirty="0" err="1">
                <a:solidFill>
                  <a:schemeClr val="bg1"/>
                </a:solidFill>
                <a:effectLst/>
              </a:rPr>
              <a:t>Merkl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,</a:t>
            </a:r>
            <a:r>
              <a:rPr lang="en-ID" sz="2400" dirty="0">
                <a:solidFill>
                  <a:schemeClr val="bg1"/>
                </a:solidFill>
                <a:effectLst/>
              </a:rPr>
              <a:t> Peter H.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Continuity and Change. </a:t>
            </a:r>
            <a:r>
              <a:rPr lang="en-ID" sz="2400" dirty="0">
                <a:solidFill>
                  <a:schemeClr val="bg1"/>
                </a:solidFill>
                <a:effectLst/>
              </a:rPr>
              <a:t>New York: Harper and Row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,</a:t>
            </a:r>
            <a:r>
              <a:rPr lang="en-ID" sz="2400" dirty="0">
                <a:solidFill>
                  <a:schemeClr val="bg1"/>
                </a:solidFill>
                <a:effectLst/>
              </a:rPr>
              <a:t> 1967.</a:t>
            </a:r>
          </a:p>
          <a:p>
            <a:r>
              <a:rPr lang="en-ID" sz="2400" dirty="0">
                <a:solidFill>
                  <a:schemeClr val="bg1"/>
                </a:solidFill>
                <a:effectLst/>
              </a:rPr>
              <a:t>Rod Hague, et al.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Comparative Government and Politics</a:t>
            </a:r>
            <a:r>
              <a:rPr lang="en-ID" sz="2400" dirty="0">
                <a:solidFill>
                  <a:schemeClr val="bg1"/>
                </a:solidFill>
                <a:effectLst/>
              </a:rPr>
              <a:t>. London: Macmillan Press, 1998.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7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Terminologi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Diperlukan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kekuasaan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wewenang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3200" i="1" dirty="0">
                <a:solidFill>
                  <a:schemeClr val="bg1"/>
                </a:solidFill>
                <a:cs typeface="Calibri" panose="020F0502020204030204" pitchFamily="34" charset="0"/>
              </a:rPr>
              <a:t>(authority) </a:t>
            </a: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untuk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menentukan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kebijakan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pengaturan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pembagian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maupun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alokasi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sumber</a:t>
            </a:r>
            <a:endParaRPr lang="en-ID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32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Caranya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32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Persuasi</a:t>
            </a:r>
            <a:r>
              <a:rPr lang="en-ID" sz="32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(</a:t>
            </a:r>
            <a:r>
              <a:rPr lang="en-ID" sz="32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meyakinkan</a:t>
            </a:r>
            <a:r>
              <a:rPr lang="en-ID" sz="32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Kohesif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 (</a:t>
            </a:r>
            <a:r>
              <a:rPr lang="en-ID" sz="3200" dirty="0" err="1">
                <a:solidFill>
                  <a:schemeClr val="bg1"/>
                </a:solidFill>
                <a:cs typeface="Calibri" panose="020F0502020204030204" pitchFamily="34" charset="0"/>
              </a:rPr>
              <a:t>kekerasan</a:t>
            </a:r>
            <a:r>
              <a:rPr lang="en-ID" sz="3200" dirty="0">
                <a:solidFill>
                  <a:schemeClr val="bg1"/>
                </a:solidFill>
                <a:cs typeface="Calibri" panose="020F0502020204030204" pitchFamily="34" charset="0"/>
              </a:rPr>
              <a:t>)</a:t>
            </a:r>
            <a:endParaRPr lang="en-ID" sz="32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9212640"/>
            <a:ext cx="103397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Budiarjo</a:t>
            </a:r>
            <a:r>
              <a:rPr lang="en-ID" sz="2400" dirty="0">
                <a:solidFill>
                  <a:schemeClr val="bg1"/>
                </a:solidFill>
                <a:effectLst/>
              </a:rPr>
              <a:t>, Miriam.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Ilmu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jakarta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: Gramedia Pustaka Utama, 2007.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5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Pokok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Perumusan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Ilmu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Font typeface="+mj-lt"/>
              <a:buAutoNum type="alphaLcPeriod"/>
            </a:pP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Negara </a:t>
            </a:r>
            <a:r>
              <a:rPr lang="en-ID" sz="2800" i="1" dirty="0">
                <a:solidFill>
                  <a:schemeClr val="bg1"/>
                </a:solidFill>
                <a:cs typeface="Calibri" panose="020F0502020204030204" pitchFamily="34" charset="0"/>
              </a:rPr>
              <a:t>(State)</a:t>
            </a: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lphaLcPeriod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Kekuasaan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(Power)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lphaLcPeriod"/>
            </a:pP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Pengambilan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Keputusan </a:t>
            </a:r>
            <a:r>
              <a:rPr lang="en-ID" sz="2800" i="1" dirty="0">
                <a:solidFill>
                  <a:schemeClr val="bg1"/>
                </a:solidFill>
                <a:cs typeface="Calibri" panose="020F0502020204030204" pitchFamily="34" charset="0"/>
              </a:rPr>
              <a:t>(Decision Making)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Kebijakan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Publik </a:t>
            </a:r>
            <a:r>
              <a:rPr lang="en-ID" sz="2800" i="1" dirty="0">
                <a:solidFill>
                  <a:schemeClr val="bg1"/>
                </a:solidFill>
                <a:cs typeface="Calibri" panose="020F0502020204030204" pitchFamily="34" charset="0"/>
              </a:rPr>
              <a:t>(Policy)</a:t>
            </a: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lphaLcPeriod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Pembagian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(Distribution)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atau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Alokasi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(Allocation)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9212640"/>
            <a:ext cx="103397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Budiarjo</a:t>
            </a:r>
            <a:r>
              <a:rPr lang="en-ID" sz="2400" dirty="0">
                <a:solidFill>
                  <a:schemeClr val="bg1"/>
                </a:solidFill>
                <a:effectLst/>
              </a:rPr>
              <a:t>, Miriam.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Ilmu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jakarta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: Gramedia Pustaka Utama, 2007.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65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Negara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Suatu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organisasi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dalam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suatu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wilayah yang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memiliki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kekua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saan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tertinggi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sah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ditaati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oleh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rakyatnya</a:t>
            </a: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Negara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sebagai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inti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dari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memusatkan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perhatiannya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pada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lembaga-lembaga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kenegaraan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serta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bentuk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formalnya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9212640"/>
            <a:ext cx="103397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Budiarjo</a:t>
            </a:r>
            <a:r>
              <a:rPr lang="en-ID" sz="2400" dirty="0">
                <a:solidFill>
                  <a:schemeClr val="bg1"/>
                </a:solidFill>
                <a:effectLst/>
              </a:rPr>
              <a:t>, Miriam.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Ilmu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jakarta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: Gramedia Pustaka Utama, 2007.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09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Kekuasaan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Kemampuan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seseorang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atau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suatu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kelompok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untuk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memengaruhi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perilaku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seseorang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atau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kelompok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lain,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sesuai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dengan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keinginan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para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pelaku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Kekuasaan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sebagai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inti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dari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politik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–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semua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kegiatan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menyangkut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masalah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memperebutkan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mempertahankan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kekuasaan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–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tujuannya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adalah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kepentingan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seluruh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masyarakat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9212640"/>
            <a:ext cx="103397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Budiarjo</a:t>
            </a:r>
            <a:r>
              <a:rPr lang="en-ID" sz="2400" dirty="0">
                <a:solidFill>
                  <a:schemeClr val="bg1"/>
                </a:solidFill>
                <a:effectLst/>
              </a:rPr>
              <a:t>, Miriam.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Ilmu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jakarta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: Gramedia Pustaka Utama, 2007.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22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Pengambilan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Keputusan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Hasil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dari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membuat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pilihan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dari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antara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beberapa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alternatif</a:t>
            </a: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adalah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pengambilan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keputusan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melalui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sarana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</a:rPr>
              <a:t>umum</a:t>
            </a:r>
            <a:r>
              <a:rPr lang="en-ID" sz="2800" dirty="0">
                <a:solidFill>
                  <a:schemeClr val="bg1"/>
                </a:solidFill>
                <a:effectLst/>
              </a:rPr>
              <a:t> </a:t>
            </a:r>
            <a:r>
              <a:rPr lang="en-ID" sz="2800" i="1" dirty="0">
                <a:solidFill>
                  <a:schemeClr val="bg1"/>
                </a:solidFill>
                <a:effectLst/>
              </a:rPr>
              <a:t>(Politics is the making of decisions by public means).</a:t>
            </a:r>
            <a:endParaRPr lang="en-ID" sz="2800" dirty="0">
              <a:solidFill>
                <a:schemeClr val="bg1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8626376"/>
            <a:ext cx="103397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Budiarjo</a:t>
            </a:r>
            <a:r>
              <a:rPr lang="en-ID" sz="2400" dirty="0">
                <a:solidFill>
                  <a:schemeClr val="bg1"/>
                </a:solidFill>
                <a:effectLst/>
              </a:rPr>
              <a:t>, Miriam.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Ilmu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jakarta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: Gramedia Pustaka Utama, 2007.</a:t>
            </a:r>
          </a:p>
          <a:p>
            <a:r>
              <a:rPr lang="en-ID" sz="2400" dirty="0">
                <a:solidFill>
                  <a:schemeClr val="bg1"/>
                </a:solidFill>
                <a:effectLst/>
              </a:rPr>
              <a:t>Deutsch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, </a:t>
            </a:r>
            <a:r>
              <a:rPr lang="en-ID" sz="2400" dirty="0">
                <a:solidFill>
                  <a:schemeClr val="bg1"/>
                </a:solidFill>
                <a:effectLst/>
              </a:rPr>
              <a:t>Karl W.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Politics and Government: How People Decide Their Fate .</a:t>
            </a:r>
            <a:r>
              <a:rPr lang="en-ID" sz="2400" dirty="0">
                <a:solidFill>
                  <a:schemeClr val="bg1"/>
                </a:solidFill>
                <a:effectLst/>
              </a:rPr>
              <a:t>Boston: Houghton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Milin</a:t>
            </a:r>
            <a:r>
              <a:rPr lang="en-ID" sz="2400" dirty="0">
                <a:solidFill>
                  <a:schemeClr val="bg1"/>
                </a:solidFill>
                <a:effectLst/>
              </a:rPr>
              <a:t> Company, 1972.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75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Kebijakan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Kumpulan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keputusan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yang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diambil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oleh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seorang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pelaku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atau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kelompok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dalam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usaha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memilih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tujuan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dan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cara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untuk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mencapai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tujuan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itu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Tujuan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bersama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diinginkan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oleh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masyarakat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(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cita-cita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)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dicapai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melalui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usaha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bersama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dituangkan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dalam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bentuk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kebijakan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oleh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pihak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berwenang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.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9212640"/>
            <a:ext cx="103397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Budiarjo</a:t>
            </a:r>
            <a:r>
              <a:rPr lang="en-ID" sz="2400" dirty="0">
                <a:solidFill>
                  <a:schemeClr val="bg1"/>
                </a:solidFill>
                <a:effectLst/>
              </a:rPr>
              <a:t>, Miriam.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Ilmu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jakarta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: Gramedia Pustaka Utama, 2007.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740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Pembagian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Alokasi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Pembagian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dan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penjatahan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nilai-nilai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(values)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dalam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masyarakat</a:t>
            </a:r>
            <a:endParaRPr lang="en-ID" sz="280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cs typeface="Calibri" panose="020F0502020204030204" pitchFamily="34" charset="0"/>
              </a:rPr>
              <a:t>tidak</a:t>
            </a:r>
            <a:r>
              <a:rPr lang="en-ID" sz="2800" i="0" dirty="0">
                <a:solidFill>
                  <a:schemeClr val="bg1"/>
                </a:solidFill>
                <a:cs typeface="Calibri" panose="020F0502020204030204" pitchFamily="34" charset="0"/>
              </a:rPr>
              <a:t> lain dan </a:t>
            </a:r>
            <a:r>
              <a:rPr lang="en-ID" sz="2800" i="0" dirty="0" err="1">
                <a:solidFill>
                  <a:schemeClr val="bg1"/>
                </a:solidFill>
                <a:cs typeface="Calibri" panose="020F0502020204030204" pitchFamily="34" charset="0"/>
              </a:rPr>
              <a:t>tidak</a:t>
            </a:r>
            <a:r>
              <a:rPr lang="en-ID" sz="2800" i="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cs typeface="Calibri" panose="020F0502020204030204" pitchFamily="34" charset="0"/>
              </a:rPr>
              <a:t>bukan</a:t>
            </a:r>
            <a:r>
              <a:rPr lang="en-ID" sz="2800" i="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cs typeface="Calibri" panose="020F0502020204030204" pitchFamily="34" charset="0"/>
              </a:rPr>
              <a:t>adalah</a:t>
            </a:r>
            <a:r>
              <a:rPr lang="en-ID" sz="2800" i="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cs typeface="Calibri" panose="020F0502020204030204" pitchFamily="34" charset="0"/>
              </a:rPr>
              <a:t>membagikan</a:t>
            </a:r>
            <a:r>
              <a:rPr lang="en-ID" sz="2800" i="0" dirty="0">
                <a:solidFill>
                  <a:schemeClr val="bg1"/>
                </a:solidFill>
                <a:cs typeface="Calibri" panose="020F0502020204030204" pitchFamily="34" charset="0"/>
              </a:rPr>
              <a:t> dan </a:t>
            </a:r>
            <a:r>
              <a:rPr lang="en-ID" sz="2800" i="0" dirty="0" err="1">
                <a:solidFill>
                  <a:schemeClr val="bg1"/>
                </a:solidFill>
                <a:cs typeface="Calibri" panose="020F0502020204030204" pitchFamily="34" charset="0"/>
              </a:rPr>
              <a:t>mengalokasikan</a:t>
            </a:r>
            <a:r>
              <a:rPr lang="en-ID" sz="2800" i="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cs typeface="Calibri" panose="020F0502020204030204" pitchFamily="34" charset="0"/>
              </a:rPr>
              <a:t>nilai-nilai</a:t>
            </a:r>
            <a:r>
              <a:rPr lang="en-ID" sz="2800" i="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cs typeface="Calibri" panose="020F0502020204030204" pitchFamily="34" charset="0"/>
              </a:rPr>
              <a:t>secara</a:t>
            </a:r>
            <a:r>
              <a:rPr lang="en-ID" sz="2800" i="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cs typeface="Calibri" panose="020F0502020204030204" pitchFamily="34" charset="0"/>
              </a:rPr>
              <a:t>mengikat</a:t>
            </a:r>
            <a:endParaRPr lang="en-ID" sz="2800" i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Nilai –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sesuatu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dianggap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baik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benar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diinginkan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ingin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dimiliki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manusia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9212640"/>
            <a:ext cx="103397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Budiarjo</a:t>
            </a:r>
            <a:r>
              <a:rPr lang="en-ID" sz="2400" dirty="0">
                <a:solidFill>
                  <a:schemeClr val="bg1"/>
                </a:solidFill>
                <a:effectLst/>
              </a:rPr>
              <a:t>, Miriam.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Ilmu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jakarta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: Gramedia Pustaka Utama, 2007.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82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Partisipasi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Kegiatan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seseorang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atau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kelompok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orang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untuk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ikut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serta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secara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aktif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dalam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kehidupan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antara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lain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dengan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jalan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memilih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pimpinan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negara dan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secara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langsung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atau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tidak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langsung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memengaruhi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kebijakan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pemerintah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Kedaulatan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ada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di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tangan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rakyat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Dilaksanakan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melalui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kegiatan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bersama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Partisipasi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merupakan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pengejawantahan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dari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penyelenggaraan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kekuasaan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yang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absah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oleh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rakyat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9212640"/>
            <a:ext cx="103397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Budiarjo</a:t>
            </a:r>
            <a:r>
              <a:rPr lang="en-ID" sz="2400" dirty="0">
                <a:solidFill>
                  <a:schemeClr val="bg1"/>
                </a:solidFill>
                <a:effectLst/>
              </a:rPr>
              <a:t>, Miriam.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Ilmu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jakarta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: Gramedia Pustaka Utama, 2007.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48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Piramida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Partisipasi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B48855-A58E-5EE0-D906-30A7A49609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/>
          <a:stretch/>
        </p:blipFill>
        <p:spPr>
          <a:xfrm>
            <a:off x="7010400" y="2171699"/>
            <a:ext cx="9672185" cy="72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9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Universitas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Katolik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Soegijapranata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8B2C847-5C85-9338-AEA8-AF883A4DB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4" y="7425715"/>
            <a:ext cx="3771991" cy="17648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B94D5C-BA08-5CDA-B9D0-9A1920373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3" y="710755"/>
            <a:ext cx="13137548" cy="87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54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Piramida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Partisipasi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922634-AD54-04F2-7D3E-6BDB440BB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27" y="1397000"/>
            <a:ext cx="6078875" cy="8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2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Partisipasi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Kegiatan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seseorang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atau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kelompok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orang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untuk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ikut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serta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secara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aktif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dalam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kehidupan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antara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lain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dengan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jalan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memilih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pimpinan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negara dan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secara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langsung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atau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tidak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langsung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memengaruhi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kebijakan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pemerintah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Kedaulatan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ada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di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tangan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rakyat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Dilaksanakan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melalui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kegiatan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bersama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Partisipasi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merupakan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pengejawantahan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dari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penyelenggaraan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kekuasaan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yang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absah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oleh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rakyat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Kontribusi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keikutsertaan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warga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dalam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masalah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politik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di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lingkup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masyarakat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8572500"/>
            <a:ext cx="103397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Budiarjo</a:t>
            </a:r>
            <a:r>
              <a:rPr lang="en-ID" sz="2400" dirty="0">
                <a:solidFill>
                  <a:schemeClr val="bg1"/>
                </a:solidFill>
                <a:effectLst/>
              </a:rPr>
              <a:t>, Miriam.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Ilmu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jakarta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: Gramedia Pustaka Utama, 2007.</a:t>
            </a:r>
          </a:p>
          <a:p>
            <a:r>
              <a:rPr lang="en-ID" sz="2400" dirty="0" err="1">
                <a:solidFill>
                  <a:schemeClr val="bg1"/>
                </a:solidFill>
                <a:effectLst/>
              </a:rPr>
              <a:t>Handoyo</a:t>
            </a:r>
            <a:r>
              <a:rPr lang="en-ID" sz="2400" dirty="0">
                <a:solidFill>
                  <a:schemeClr val="bg1"/>
                </a:solidFill>
                <a:effectLst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Eko</a:t>
            </a:r>
            <a:r>
              <a:rPr lang="en-ID" sz="2400" dirty="0">
                <a:solidFill>
                  <a:schemeClr val="bg1"/>
                </a:solidFill>
                <a:effectLst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Martien</a:t>
            </a:r>
            <a:r>
              <a:rPr lang="en-ID" sz="2400" dirty="0">
                <a:solidFill>
                  <a:schemeClr val="bg1"/>
                </a:solidFill>
                <a:effectLst/>
              </a:rPr>
              <a:t> Hema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Susanti</a:t>
            </a:r>
            <a:r>
              <a:rPr lang="en-ID" sz="2400" dirty="0">
                <a:solidFill>
                  <a:schemeClr val="bg1"/>
                </a:solidFill>
                <a:effectLst/>
              </a:rPr>
              <a:t>, dan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Moh</a:t>
            </a:r>
            <a:r>
              <a:rPr lang="en-ID" sz="2400" dirty="0">
                <a:solidFill>
                  <a:schemeClr val="bg1"/>
                </a:solidFill>
                <a:effectLst/>
              </a:rPr>
              <a:t>. Aris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Munandar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Etika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Semarang: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Widya</a:t>
            </a:r>
            <a:r>
              <a:rPr lang="en-ID" sz="2400" dirty="0">
                <a:solidFill>
                  <a:schemeClr val="bg1"/>
                </a:solidFill>
                <a:effectLst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Karya</a:t>
            </a:r>
            <a:r>
              <a:rPr lang="en-ID" sz="2400" dirty="0">
                <a:solidFill>
                  <a:schemeClr val="bg1"/>
                </a:solidFill>
                <a:effectLst/>
              </a:rPr>
              <a:t> Press, 2016.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9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Partisipasi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(Paige)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Kelompok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aktif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–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kesadaran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dan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kepercayaan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kepada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pemerintah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yang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tinggi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Kelompok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–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kesadaran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dan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kepercayaan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kepada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pemerintah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rendah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Kelompok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militan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radikal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–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kesadaran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tinggi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kepercayaan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kepada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pemerintah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sangat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rendah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Kelompok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tidak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aktif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(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pasif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) –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kesadaran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politik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rendah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kepercayaan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kepada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pemerintah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tinggi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8572500"/>
            <a:ext cx="103397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</a:endParaRPr>
          </a:p>
          <a:p>
            <a:r>
              <a:rPr lang="en-ID" sz="2400" dirty="0" err="1">
                <a:solidFill>
                  <a:schemeClr val="bg1"/>
                </a:solidFill>
                <a:effectLst/>
              </a:rPr>
              <a:t>Handoyo</a:t>
            </a:r>
            <a:r>
              <a:rPr lang="en-ID" sz="2400" dirty="0">
                <a:solidFill>
                  <a:schemeClr val="bg1"/>
                </a:solidFill>
                <a:effectLst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Eko</a:t>
            </a:r>
            <a:r>
              <a:rPr lang="en-ID" sz="2400" dirty="0">
                <a:solidFill>
                  <a:schemeClr val="bg1"/>
                </a:solidFill>
                <a:effectLst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Martien</a:t>
            </a:r>
            <a:r>
              <a:rPr lang="en-ID" sz="2400" dirty="0">
                <a:solidFill>
                  <a:schemeClr val="bg1"/>
                </a:solidFill>
                <a:effectLst/>
              </a:rPr>
              <a:t> Hema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Susanti</a:t>
            </a:r>
            <a:r>
              <a:rPr lang="en-ID" sz="2400" dirty="0">
                <a:solidFill>
                  <a:schemeClr val="bg1"/>
                </a:solidFill>
                <a:effectLst/>
              </a:rPr>
              <a:t>, dan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Moh</a:t>
            </a:r>
            <a:r>
              <a:rPr lang="en-ID" sz="2400" dirty="0">
                <a:solidFill>
                  <a:schemeClr val="bg1"/>
                </a:solidFill>
                <a:effectLst/>
              </a:rPr>
              <a:t>. Aris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Munandar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Etika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Semarang: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Widya</a:t>
            </a:r>
            <a:r>
              <a:rPr lang="en-ID" sz="2400" dirty="0">
                <a:solidFill>
                  <a:schemeClr val="bg1"/>
                </a:solidFill>
                <a:effectLst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Karya</a:t>
            </a:r>
            <a:r>
              <a:rPr lang="en-ID" sz="2400" dirty="0">
                <a:solidFill>
                  <a:schemeClr val="bg1"/>
                </a:solidFill>
                <a:effectLst/>
              </a:rPr>
              <a:t> Press, 2016.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507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Partisipasi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Milbrath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Goel)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Apatis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–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tidak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berpartisipasi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menarik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diri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dari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proses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politik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(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golput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)</a:t>
            </a:r>
          </a:p>
          <a:p>
            <a:pPr marL="514350" indent="-514350" algn="l">
              <a:buFont typeface="+mj-lt"/>
              <a:buAutoNum type="arabicPeriod"/>
            </a:pP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Spektator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–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setidak-tidaknya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pernah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ikut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memilih</a:t>
            </a: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Gladiator –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aktif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terlibat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dalam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proses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politik</a:t>
            </a: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Pengkritik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–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memberikan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kritik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terhadap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kebijakan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pemerintah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berkuasa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8572500"/>
            <a:ext cx="103397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</a:endParaRPr>
          </a:p>
          <a:p>
            <a:r>
              <a:rPr lang="en-ID" sz="2400" dirty="0" err="1">
                <a:solidFill>
                  <a:schemeClr val="bg1"/>
                </a:solidFill>
                <a:effectLst/>
              </a:rPr>
              <a:t>Handoyo</a:t>
            </a:r>
            <a:r>
              <a:rPr lang="en-ID" sz="2400" dirty="0">
                <a:solidFill>
                  <a:schemeClr val="bg1"/>
                </a:solidFill>
                <a:effectLst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Eko</a:t>
            </a:r>
            <a:r>
              <a:rPr lang="en-ID" sz="2400" dirty="0">
                <a:solidFill>
                  <a:schemeClr val="bg1"/>
                </a:solidFill>
                <a:effectLst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Martien</a:t>
            </a:r>
            <a:r>
              <a:rPr lang="en-ID" sz="2400" dirty="0">
                <a:solidFill>
                  <a:schemeClr val="bg1"/>
                </a:solidFill>
                <a:effectLst/>
              </a:rPr>
              <a:t> Hema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Susanti</a:t>
            </a:r>
            <a:r>
              <a:rPr lang="en-ID" sz="2400" dirty="0">
                <a:solidFill>
                  <a:schemeClr val="bg1"/>
                </a:solidFill>
                <a:effectLst/>
              </a:rPr>
              <a:t>, dan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Moh</a:t>
            </a:r>
            <a:r>
              <a:rPr lang="en-ID" sz="2400" dirty="0">
                <a:solidFill>
                  <a:schemeClr val="bg1"/>
                </a:solidFill>
                <a:effectLst/>
              </a:rPr>
              <a:t>. Aris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Munandar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Etika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Semarang: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Widya</a:t>
            </a:r>
            <a:r>
              <a:rPr lang="en-ID" sz="2400" dirty="0">
                <a:solidFill>
                  <a:schemeClr val="bg1"/>
                </a:solidFill>
                <a:effectLst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Karya</a:t>
            </a:r>
            <a:r>
              <a:rPr lang="en-ID" sz="2400" dirty="0">
                <a:solidFill>
                  <a:schemeClr val="bg1"/>
                </a:solidFill>
                <a:effectLst/>
              </a:rPr>
              <a:t> Press, 2016.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88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Etika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Partisipasi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Menjaga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dan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menegakkan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pilar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bernegara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Indonesia (Pancasila, UUD 1945, NKRI, dan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Bhinneka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Tunggal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Ika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)</a:t>
            </a:r>
          </a:p>
          <a:p>
            <a:pPr marL="514350" indent="-514350" algn="l">
              <a:buFont typeface="+mj-lt"/>
              <a:buAutoNum type="arabicPeriod"/>
            </a:pP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Berbasis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hukum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–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didasarkan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pada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peraturan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perundangan</a:t>
            </a: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Berbasis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gender –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menjamin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kesempatan</a:t>
            </a:r>
            <a:r>
              <a:rPr lang="en-ID" sz="2800" i="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yang </a:t>
            </a:r>
            <a:r>
              <a:rPr lang="en-ID" sz="2800" i="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sama</a:t>
            </a: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ID" sz="280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Tidak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diskriminatif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–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tanpa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membeda-bedakan</a:t>
            </a: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ID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i="1" dirty="0">
                <a:solidFill>
                  <a:schemeClr val="bg1"/>
                </a:solidFill>
                <a:cs typeface="Calibri" panose="020F0502020204030204" pitchFamily="34" charset="0"/>
              </a:rPr>
              <a:t>Goodness –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partisipasi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harus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didasari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niat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baik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untuk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berbuat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kebaikan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bagi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kejayaan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kemaslahan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masyarakat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bangsa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dan negara</a:t>
            </a:r>
            <a:endParaRPr lang="en-ID" sz="2800" i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ID" sz="2800" i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i="1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Non-violence 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–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secara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damai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,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menghindari</a:t>
            </a:r>
            <a:r>
              <a:rPr lang="en-ID" sz="2800" dirty="0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kekerasan</a:t>
            </a:r>
            <a:endParaRPr lang="en-ID" sz="2800" i="1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ID" sz="2800" i="1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ID" sz="2800" dirty="0" err="1">
                <a:solidFill>
                  <a:schemeClr val="bg1"/>
                </a:solidFill>
                <a:effectLst/>
                <a:cs typeface="Calibri" panose="020F0502020204030204" pitchFamily="34" charset="0"/>
              </a:rPr>
              <a:t>Komprehensif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-integral –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diberikan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kesempatan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luas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dalam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kehidupan</a:t>
            </a:r>
            <a:r>
              <a:rPr lang="en-ID" sz="28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cs typeface="Calibri" panose="020F0502020204030204" pitchFamily="34" charset="0"/>
              </a:rPr>
              <a:t>politik</a:t>
            </a:r>
            <a:endParaRPr lang="en-ID" sz="280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9071908"/>
            <a:ext cx="10339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Handoyo</a:t>
            </a:r>
            <a:r>
              <a:rPr lang="en-ID" sz="2400" dirty="0">
                <a:solidFill>
                  <a:schemeClr val="bg1"/>
                </a:solidFill>
                <a:effectLst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Eko</a:t>
            </a:r>
            <a:r>
              <a:rPr lang="en-ID" sz="2400" dirty="0">
                <a:solidFill>
                  <a:schemeClr val="bg1"/>
                </a:solidFill>
                <a:effectLst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Martien</a:t>
            </a:r>
            <a:r>
              <a:rPr lang="en-ID" sz="2400" dirty="0">
                <a:solidFill>
                  <a:schemeClr val="bg1"/>
                </a:solidFill>
                <a:effectLst/>
              </a:rPr>
              <a:t> Hema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Susanti</a:t>
            </a:r>
            <a:r>
              <a:rPr lang="en-ID" sz="2400" dirty="0">
                <a:solidFill>
                  <a:schemeClr val="bg1"/>
                </a:solidFill>
                <a:effectLst/>
              </a:rPr>
              <a:t>, dan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Moh</a:t>
            </a:r>
            <a:r>
              <a:rPr lang="en-ID" sz="2400" dirty="0">
                <a:solidFill>
                  <a:schemeClr val="bg1"/>
                </a:solidFill>
                <a:effectLst/>
              </a:rPr>
              <a:t>. Aris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Munandar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Etika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Semarang: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Widya</a:t>
            </a:r>
            <a:r>
              <a:rPr lang="en-ID" sz="2400" dirty="0">
                <a:solidFill>
                  <a:schemeClr val="bg1"/>
                </a:solidFill>
                <a:effectLst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Karya</a:t>
            </a:r>
            <a:r>
              <a:rPr lang="en-ID" sz="2400" dirty="0">
                <a:solidFill>
                  <a:schemeClr val="bg1"/>
                </a:solidFill>
                <a:effectLst/>
              </a:rPr>
              <a:t> Press, 2016.</a:t>
            </a: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122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Kaum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Muda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Pemilu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300284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D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Agent of change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32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D" sz="3200" b="0" i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4765461" y="8252793"/>
            <a:ext cx="103397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0550" indent="-574675"/>
            <a:r>
              <a:rPr lang="en-ID" sz="1600" dirty="0">
                <a:solidFill>
                  <a:schemeClr val="bg1"/>
                </a:solidFill>
                <a:effectLst/>
              </a:rPr>
              <a:t>“KPU: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Pemilu</a:t>
            </a:r>
            <a:r>
              <a:rPr lang="en-ID" sz="1600" dirty="0">
                <a:solidFill>
                  <a:schemeClr val="bg1"/>
                </a:solidFill>
                <a:effectLst/>
              </a:rPr>
              <a:t> 2024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Didominasi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Pemilih</a:t>
            </a:r>
            <a:r>
              <a:rPr lang="en-ID" sz="1600" dirty="0">
                <a:solidFill>
                  <a:schemeClr val="bg1"/>
                </a:solidFill>
                <a:effectLst/>
              </a:rPr>
              <a:t> di Bawah 40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Tahun</a:t>
            </a:r>
            <a:r>
              <a:rPr lang="en-ID" sz="1600" dirty="0">
                <a:solidFill>
                  <a:schemeClr val="bg1"/>
                </a:solidFill>
                <a:effectLst/>
              </a:rPr>
              <a:t>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Jumlahnya</a:t>
            </a:r>
            <a:r>
              <a:rPr lang="en-ID" sz="1600" dirty="0">
                <a:solidFill>
                  <a:schemeClr val="bg1"/>
                </a:solidFill>
                <a:effectLst/>
              </a:rPr>
              <a:t> 107 Juta Orang.”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Diakses</a:t>
            </a:r>
            <a:r>
              <a:rPr lang="en-ID" sz="1600" dirty="0">
                <a:solidFill>
                  <a:schemeClr val="bg1"/>
                </a:solidFill>
                <a:effectLst/>
              </a:rPr>
              <a:t> 20 Mei 2023. </a:t>
            </a:r>
            <a:r>
              <a:rPr lang="en-ID" sz="1600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https://nasional.kompas.com/read/2023/02/10/19173071/kpu-pemilu-2024-didominasi-pemilih-di-bawah-40-tahun-jumlahnya-107-juta</a:t>
            </a:r>
            <a:r>
              <a:rPr lang="en-ID" sz="1600" dirty="0">
                <a:solidFill>
                  <a:schemeClr val="bg1"/>
                </a:solidFill>
                <a:effectLst/>
              </a:rPr>
              <a:t>.</a:t>
            </a:r>
          </a:p>
          <a:p>
            <a:pPr marL="590550" indent="-574675"/>
            <a:r>
              <a:rPr lang="en-ID" sz="1600" dirty="0" err="1">
                <a:solidFill>
                  <a:schemeClr val="bg1"/>
                </a:solidFill>
                <a:effectLst/>
              </a:rPr>
              <a:t>Republika</a:t>
            </a:r>
            <a:r>
              <a:rPr lang="en-ID" sz="1600" dirty="0">
                <a:solidFill>
                  <a:schemeClr val="bg1"/>
                </a:solidFill>
                <a:effectLst/>
              </a:rPr>
              <a:t> Online. “KPU: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Pemilu</a:t>
            </a:r>
            <a:r>
              <a:rPr lang="en-ID" sz="1600" dirty="0">
                <a:solidFill>
                  <a:schemeClr val="bg1"/>
                </a:solidFill>
                <a:effectLst/>
              </a:rPr>
              <a:t> 2024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Didominasi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Pemilih</a:t>
            </a:r>
            <a:r>
              <a:rPr lang="en-ID" sz="1600" dirty="0">
                <a:solidFill>
                  <a:schemeClr val="bg1"/>
                </a:solidFill>
                <a:effectLst/>
              </a:rPr>
              <a:t> Muda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Berusia</a:t>
            </a:r>
            <a:r>
              <a:rPr lang="en-ID" sz="1600" dirty="0">
                <a:solidFill>
                  <a:schemeClr val="bg1"/>
                </a:solidFill>
                <a:effectLst/>
              </a:rPr>
              <a:t> 17-40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Tahun</a:t>
            </a:r>
            <a:r>
              <a:rPr lang="en-ID" sz="1600" dirty="0">
                <a:solidFill>
                  <a:schemeClr val="bg1"/>
                </a:solidFill>
                <a:effectLst/>
              </a:rPr>
              <a:t>,” 10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Februari</a:t>
            </a:r>
            <a:r>
              <a:rPr lang="en-ID" sz="1600" dirty="0">
                <a:solidFill>
                  <a:schemeClr val="bg1"/>
                </a:solidFill>
                <a:effectLst/>
              </a:rPr>
              <a:t> 2023. </a:t>
            </a:r>
            <a:r>
              <a:rPr lang="en-ID" sz="1600" dirty="0">
                <a:solidFill>
                  <a:schemeClr val="bg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https://republika.co.id/share/rpvb7k409</a:t>
            </a:r>
            <a:r>
              <a:rPr lang="en-ID" sz="1600" dirty="0">
                <a:solidFill>
                  <a:schemeClr val="bg1"/>
                </a:solidFill>
                <a:effectLst/>
              </a:rPr>
              <a:t>.</a:t>
            </a:r>
          </a:p>
          <a:p>
            <a:pPr marL="590550" indent="-574675"/>
            <a:r>
              <a:rPr lang="en-ID" sz="1600" dirty="0">
                <a:solidFill>
                  <a:schemeClr val="bg1"/>
                </a:solidFill>
                <a:effectLst/>
              </a:rPr>
              <a:t>developer,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mediaindonesia</a:t>
            </a:r>
            <a:r>
              <a:rPr lang="en-ID" sz="1600" dirty="0">
                <a:solidFill>
                  <a:schemeClr val="bg1"/>
                </a:solidFill>
                <a:effectLst/>
              </a:rPr>
              <a:t> com. “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Jumlah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Pemilih</a:t>
            </a:r>
            <a:r>
              <a:rPr lang="en-ID" sz="1600" dirty="0">
                <a:solidFill>
                  <a:schemeClr val="bg1"/>
                </a:solidFill>
                <a:effectLst/>
              </a:rPr>
              <a:t> Muda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Capai</a:t>
            </a:r>
            <a:r>
              <a:rPr lang="en-ID" sz="1600" dirty="0">
                <a:solidFill>
                  <a:schemeClr val="bg1"/>
                </a:solidFill>
                <a:effectLst/>
              </a:rPr>
              <a:t> 60%,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Bakal</a:t>
            </a:r>
            <a:r>
              <a:rPr lang="en-ID" sz="1600" dirty="0">
                <a:solidFill>
                  <a:schemeClr val="bg1"/>
                </a:solidFill>
                <a:effectLst/>
              </a:rPr>
              <a:t> Jadi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Penentu</a:t>
            </a:r>
            <a:r>
              <a:rPr lang="en-ID" sz="1600" dirty="0">
                <a:solidFill>
                  <a:schemeClr val="bg1"/>
                </a:solidFill>
                <a:effectLst/>
              </a:rPr>
              <a:t>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Pemilu</a:t>
            </a:r>
            <a:r>
              <a:rPr lang="en-ID" sz="1600" dirty="0">
                <a:solidFill>
                  <a:schemeClr val="bg1"/>
                </a:solidFill>
                <a:effectLst/>
              </a:rPr>
              <a:t> 2024.” </a:t>
            </a:r>
            <a:r>
              <a:rPr lang="en-ID" sz="1600" dirty="0" err="1">
                <a:solidFill>
                  <a:schemeClr val="bg1"/>
                </a:solidFill>
                <a:effectLst/>
              </a:rPr>
              <a:t>Diakses</a:t>
            </a:r>
            <a:r>
              <a:rPr lang="en-ID" sz="1600" dirty="0">
                <a:solidFill>
                  <a:schemeClr val="bg1"/>
                </a:solidFill>
                <a:effectLst/>
              </a:rPr>
              <a:t> 20 Mei 2023. </a:t>
            </a:r>
            <a:r>
              <a:rPr lang="en-ID" sz="1600" dirty="0">
                <a:solidFill>
                  <a:schemeClr val="bg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https://mediaindonesia.com/politik-dan-hukum/570615/jumlah-pemilih-muda-capai-60-bakal-jadi-penentu-pemilu-2024</a:t>
            </a:r>
            <a:r>
              <a:rPr lang="en-ID" sz="1600" dirty="0">
                <a:solidFill>
                  <a:schemeClr val="bg1"/>
                </a:solidFill>
                <a:effectLst/>
              </a:rPr>
              <a:t>.</a:t>
            </a:r>
          </a:p>
          <a:p>
            <a:pPr marL="590550" indent="-574675"/>
            <a:endParaRPr lang="en-ID" sz="1600" dirty="0">
              <a:solidFill>
                <a:schemeClr val="bg1"/>
              </a:solidFill>
              <a:effectLst/>
            </a:endParaRPr>
          </a:p>
          <a:p>
            <a:pPr marL="590550" indent="-574675"/>
            <a:endParaRPr lang="en-ID" sz="16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4B53BB-D36E-D414-1DEE-25D526FCF1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76" y="2590526"/>
            <a:ext cx="5697294" cy="1155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8E46AE-5C20-2D10-9327-31DA5CA91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76" y="3963336"/>
            <a:ext cx="4191000" cy="1308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6D8998-1E8E-2855-A3C2-FCFF1187B5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580" y="1279530"/>
            <a:ext cx="7006032" cy="647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Kaum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Muda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Pemilu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14335359" y="3314700"/>
            <a:ext cx="39130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effectLst/>
              </a:rPr>
              <a:t>“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Usia</a:t>
            </a:r>
            <a:r>
              <a:rPr lang="en-ID" sz="2400" dirty="0">
                <a:solidFill>
                  <a:schemeClr val="bg1"/>
                </a:solidFill>
                <a:effectLst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Produktif</a:t>
            </a:r>
            <a:r>
              <a:rPr lang="en-ID" sz="2400" dirty="0">
                <a:solidFill>
                  <a:schemeClr val="bg1"/>
                </a:solidFill>
                <a:effectLst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Diprediksi</a:t>
            </a:r>
            <a:r>
              <a:rPr lang="en-ID" sz="2400" dirty="0">
                <a:solidFill>
                  <a:schemeClr val="bg1"/>
                </a:solidFill>
                <a:effectLst/>
              </a:rPr>
              <a:t> Kembali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Mendominasi</a:t>
            </a:r>
            <a:r>
              <a:rPr lang="en-ID" sz="2400" dirty="0">
                <a:solidFill>
                  <a:schemeClr val="bg1"/>
                </a:solidFill>
                <a:effectLst/>
              </a:rPr>
              <a:t> Pada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Pemilu</a:t>
            </a:r>
            <a:r>
              <a:rPr lang="en-ID" sz="2400" dirty="0">
                <a:solidFill>
                  <a:schemeClr val="bg1"/>
                </a:solidFill>
                <a:effectLst/>
              </a:rPr>
              <a:t> 2024 |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Databoks</a:t>
            </a:r>
            <a:r>
              <a:rPr lang="en-ID" sz="2400" dirty="0">
                <a:solidFill>
                  <a:schemeClr val="bg1"/>
                </a:solidFill>
                <a:effectLst/>
              </a:rPr>
              <a:t>.”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Diakses</a:t>
            </a:r>
            <a:r>
              <a:rPr lang="en-ID" sz="2400" dirty="0">
                <a:solidFill>
                  <a:schemeClr val="bg1"/>
                </a:solidFill>
                <a:effectLst/>
              </a:rPr>
              <a:t> 21 Mei 2023. </a:t>
            </a:r>
            <a:r>
              <a:rPr lang="en-ID" sz="2400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https://databoks.katadata.co.id/datapublish/2020/05/20/usia-produktif-diprediksi-kembali-mendominasi-pada-pemilu-2024</a:t>
            </a:r>
            <a:r>
              <a:rPr lang="en-ID" sz="2400" dirty="0">
                <a:solidFill>
                  <a:schemeClr val="bg1"/>
                </a:solidFill>
                <a:effectLst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311DF-03BB-C6E6-F378-5FCF187FC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38" y="170294"/>
            <a:ext cx="8958361" cy="98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8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Kaum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Muda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Pemilu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362012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Fenomena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Global yang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Dipengaruhi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oleh Peran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Pengguna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Media Sosial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4800646" y="9249526"/>
            <a:ext cx="10339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effectLst/>
              </a:rPr>
              <a:t>Badan Pusat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Statistik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Statistik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Gender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Tematik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: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Profil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Generasi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Milenial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Indonesia</a:t>
            </a:r>
            <a:r>
              <a:rPr lang="en-ID" sz="2400" dirty="0">
                <a:solidFill>
                  <a:schemeClr val="bg1"/>
                </a:solidFill>
                <a:effectLst/>
              </a:rPr>
              <a:t>. Jakarta: Kementerian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Pemberdayaan</a:t>
            </a:r>
            <a:r>
              <a:rPr lang="en-ID" sz="2400" dirty="0">
                <a:solidFill>
                  <a:schemeClr val="bg1"/>
                </a:solidFill>
                <a:effectLst/>
              </a:rPr>
              <a:t> Perempuan dan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Perlindungan</a:t>
            </a:r>
            <a:r>
              <a:rPr lang="en-ID" sz="2400" dirty="0">
                <a:solidFill>
                  <a:schemeClr val="bg1"/>
                </a:solidFill>
                <a:effectLst/>
              </a:rPr>
              <a:t> Anak, 2018.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F53778-DBAD-DD85-C5CC-605B9E6BB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713" y="1368019"/>
            <a:ext cx="7162800" cy="64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6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Warga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Negara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490662"/>
            <a:ext cx="12567138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Font typeface="+mj-lt"/>
              <a:buAutoNum type="alphaLcPeriod"/>
            </a:pPr>
            <a:r>
              <a:rPr lang="en-ID" sz="3200" dirty="0" err="1">
                <a:solidFill>
                  <a:schemeClr val="bg1"/>
                </a:solidFill>
              </a:rPr>
              <a:t>Hak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memilih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dipilih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ID" sz="3200" dirty="0" err="1">
                <a:solidFill>
                  <a:schemeClr val="bg1"/>
                </a:solidFill>
              </a:rPr>
              <a:t>Hak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ikut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serta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kegiatan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pemerintahan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ID" sz="3200" dirty="0" err="1">
                <a:solidFill>
                  <a:schemeClr val="bg1"/>
                </a:solidFill>
              </a:rPr>
              <a:t>Hak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mengemukakan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pendapat</a:t>
            </a:r>
            <a:endParaRPr lang="en-ID" sz="3200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lphaLcPeriod"/>
            </a:pPr>
            <a:r>
              <a:rPr lang="en-ID" sz="3200" dirty="0" err="1">
                <a:solidFill>
                  <a:schemeClr val="bg1"/>
                </a:solidFill>
              </a:rPr>
              <a:t>Hak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diangkat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jabatan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pemerintahan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ID" sz="3200" dirty="0" err="1">
                <a:solidFill>
                  <a:schemeClr val="bg1"/>
                </a:solidFill>
              </a:rPr>
              <a:t>Hak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mendirikan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partai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politik</a:t>
            </a:r>
            <a:r>
              <a:rPr lang="en-ID" sz="3200" dirty="0">
                <a:solidFill>
                  <a:schemeClr val="bg1"/>
                </a:solidFill>
              </a:rPr>
              <a:t> dan lain </a:t>
            </a:r>
            <a:r>
              <a:rPr lang="en-ID" sz="3200" dirty="0" err="1">
                <a:solidFill>
                  <a:schemeClr val="bg1"/>
                </a:solidFill>
              </a:rPr>
              <a:t>sebagainya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ID" sz="3200" dirty="0" err="1">
                <a:solidFill>
                  <a:schemeClr val="bg1"/>
                </a:solidFill>
              </a:rPr>
              <a:t>Hak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berkumpul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berserikat</a:t>
            </a:r>
            <a:r>
              <a:rPr lang="en-ID" sz="3200" dirty="0">
                <a:solidFill>
                  <a:schemeClr val="bg1"/>
                </a:solidFill>
              </a:rPr>
              <a:t>. </a:t>
            </a:r>
          </a:p>
          <a:p>
            <a:pPr marL="514350" indent="-514350" algn="l">
              <a:buFont typeface="+mj-lt"/>
              <a:buAutoNum type="alphaLcPeriod"/>
            </a:pPr>
            <a:r>
              <a:rPr lang="en-ID" sz="3200" dirty="0" err="1">
                <a:solidFill>
                  <a:schemeClr val="bg1"/>
                </a:solidFill>
              </a:rPr>
              <a:t>Hak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menyampaikan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pandangan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atau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pemikiran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tentang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politik</a:t>
            </a:r>
            <a:endParaRPr lang="en-ID" sz="3200" dirty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lphaLcPeriod"/>
            </a:pPr>
            <a:endParaRPr lang="en-ID" sz="3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ID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Negara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hadir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memenuhi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seluruh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hak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warga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negara</a:t>
            </a:r>
            <a:endParaRPr lang="en-ID" sz="32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4800646" y="9249526"/>
            <a:ext cx="10339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Bawamenewi</a:t>
            </a:r>
            <a:r>
              <a:rPr lang="en-ID" sz="2400" dirty="0">
                <a:solidFill>
                  <a:schemeClr val="bg1"/>
                </a:solidFill>
                <a:effectLst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Adrianus</a:t>
            </a:r>
            <a:r>
              <a:rPr lang="en-ID" sz="2400" dirty="0">
                <a:solidFill>
                  <a:schemeClr val="bg1"/>
                </a:solidFill>
                <a:effectLst/>
              </a:rPr>
              <a:t>. “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Implementasi</a:t>
            </a:r>
            <a:r>
              <a:rPr lang="en-ID" sz="2400" dirty="0">
                <a:solidFill>
                  <a:schemeClr val="bg1"/>
                </a:solidFill>
                <a:effectLst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Hak</a:t>
            </a:r>
            <a:r>
              <a:rPr lang="en-ID" sz="2400" dirty="0">
                <a:solidFill>
                  <a:schemeClr val="bg1"/>
                </a:solidFill>
                <a:effectLst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Warga</a:t>
            </a:r>
            <a:r>
              <a:rPr lang="en-ID" sz="2400" dirty="0">
                <a:solidFill>
                  <a:schemeClr val="bg1"/>
                </a:solidFill>
                <a:effectLst/>
              </a:rPr>
              <a:t> Negara.”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Jurnal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Warta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 61 (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Juli</a:t>
            </a:r>
            <a:r>
              <a:rPr lang="en-ID" sz="2400" dirty="0">
                <a:solidFill>
                  <a:schemeClr val="bg1"/>
                </a:solidFill>
                <a:effectLst/>
              </a:rPr>
              <a:t> 2019): 43–56.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533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8669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133952"/>
            <a:ext cx="13002840" cy="1428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Kewajiban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Warga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Negara (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konteks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Pemilu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2247900"/>
            <a:ext cx="12567138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rgbClr val="C49601"/>
                </a:solidFill>
              </a:rPr>
              <a:t>Kedaulatan</a:t>
            </a:r>
            <a:r>
              <a:rPr lang="en-ID" sz="3200" dirty="0">
                <a:solidFill>
                  <a:srgbClr val="C49601"/>
                </a:solidFill>
              </a:rPr>
              <a:t> </a:t>
            </a:r>
            <a:r>
              <a:rPr lang="en-ID" sz="3200" dirty="0" err="1">
                <a:solidFill>
                  <a:srgbClr val="C49601"/>
                </a:solidFill>
              </a:rPr>
              <a:t>berada</a:t>
            </a:r>
            <a:r>
              <a:rPr lang="en-ID" sz="3200" dirty="0">
                <a:solidFill>
                  <a:srgbClr val="C49601"/>
                </a:solidFill>
              </a:rPr>
              <a:t> di </a:t>
            </a:r>
            <a:r>
              <a:rPr lang="en-ID" sz="3200" dirty="0" err="1">
                <a:solidFill>
                  <a:srgbClr val="C49601"/>
                </a:solidFill>
              </a:rPr>
              <a:t>tangan</a:t>
            </a:r>
            <a:r>
              <a:rPr lang="en-ID" sz="3200" dirty="0">
                <a:solidFill>
                  <a:srgbClr val="C49601"/>
                </a:solidFill>
              </a:rPr>
              <a:t> </a:t>
            </a:r>
            <a:r>
              <a:rPr lang="en-ID" sz="3200" dirty="0" err="1">
                <a:solidFill>
                  <a:srgbClr val="C49601"/>
                </a:solidFill>
              </a:rPr>
              <a:t>rakyat</a:t>
            </a:r>
            <a:r>
              <a:rPr lang="en-ID" sz="3200" dirty="0">
                <a:solidFill>
                  <a:srgbClr val="C49601"/>
                </a:solidFill>
              </a:rPr>
              <a:t> dan </a:t>
            </a:r>
            <a:r>
              <a:rPr lang="en-ID" sz="3200" dirty="0" err="1">
                <a:solidFill>
                  <a:srgbClr val="C49601"/>
                </a:solidFill>
              </a:rPr>
              <a:t>dilaksanakan</a:t>
            </a:r>
            <a:r>
              <a:rPr lang="en-ID" sz="3200" dirty="0">
                <a:solidFill>
                  <a:srgbClr val="C49601"/>
                </a:solidFill>
              </a:rPr>
              <a:t> </a:t>
            </a:r>
            <a:r>
              <a:rPr lang="en-ID" sz="3200" dirty="0" err="1">
                <a:solidFill>
                  <a:srgbClr val="C49601"/>
                </a:solidFill>
              </a:rPr>
              <a:t>menurut</a:t>
            </a:r>
            <a:r>
              <a:rPr lang="en-ID" sz="3200" dirty="0">
                <a:solidFill>
                  <a:srgbClr val="C49601"/>
                </a:solidFill>
              </a:rPr>
              <a:t> UUD (</a:t>
            </a:r>
            <a:r>
              <a:rPr lang="en-ID" sz="3200" dirty="0" err="1">
                <a:solidFill>
                  <a:srgbClr val="C49601"/>
                </a:solidFill>
              </a:rPr>
              <a:t>Pasal</a:t>
            </a:r>
            <a:r>
              <a:rPr lang="en-ID" sz="3200" dirty="0">
                <a:solidFill>
                  <a:srgbClr val="C49601"/>
                </a:solidFill>
              </a:rPr>
              <a:t> 1 </a:t>
            </a:r>
            <a:r>
              <a:rPr lang="en-ID" sz="3200" dirty="0" err="1">
                <a:solidFill>
                  <a:srgbClr val="C49601"/>
                </a:solidFill>
              </a:rPr>
              <a:t>ayat</a:t>
            </a:r>
            <a:r>
              <a:rPr lang="en-ID" sz="3200" dirty="0">
                <a:solidFill>
                  <a:srgbClr val="C49601"/>
                </a:solidFill>
              </a:rPr>
              <a:t> (2))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Segala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warga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bersamaan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kedudukannya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pemerintahan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junjung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hukum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pemerintahan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kecualinya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27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ayat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(1))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warga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negara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berhak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ikut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pembelaan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negara (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27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ayat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(3))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berhak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hidup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berhak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mempertahankan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hidup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kehidupannya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28A)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n-ID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Pengaturan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lengkap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hak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kewajiban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warga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negara)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tercantum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27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b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Pasal</a:t>
            </a:r>
            <a:r>
              <a:rPr lang="en-ID" sz="32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34 UUD 1945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4800646" y="9634835"/>
            <a:ext cx="10339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Undang-Undang</a:t>
            </a:r>
            <a:r>
              <a:rPr lang="en-ID" sz="2400" dirty="0">
                <a:solidFill>
                  <a:schemeClr val="bg1"/>
                </a:solidFill>
                <a:effectLst/>
              </a:rPr>
              <a:t> Dasar 1945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68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>
                <a:solidFill>
                  <a:srgbClr val="001431"/>
                </a:solidFill>
                <a:latin typeface="Cardo Bold"/>
              </a:rPr>
              <a:t>Universitas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Katolik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Soegijapranata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Pokok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08958" y="2628900"/>
            <a:ext cx="13002841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fontAlgn="base">
              <a:buAutoNum type="arabicPeriod"/>
            </a:pPr>
            <a:r>
              <a:rPr lang="en-ID" sz="3400" dirty="0" err="1">
                <a:solidFill>
                  <a:schemeClr val="bg2"/>
                </a:solidFill>
              </a:rPr>
              <a:t>Menjelaskan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makna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Wawasan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Kebangsaan</a:t>
            </a:r>
            <a:endParaRPr lang="en-ID" sz="3400" dirty="0">
              <a:solidFill>
                <a:schemeClr val="bg2"/>
              </a:solidFill>
            </a:endParaRPr>
          </a:p>
          <a:p>
            <a:pPr marL="514350" indent="-514350" fontAlgn="base">
              <a:buAutoNum type="arabicPeriod"/>
            </a:pPr>
            <a:r>
              <a:rPr lang="en-ID" sz="3400" dirty="0" err="1">
                <a:solidFill>
                  <a:schemeClr val="bg2"/>
                </a:solidFill>
              </a:rPr>
              <a:t>Menjelaskan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nilai-nilai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kesatuan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dalam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Bhineka</a:t>
            </a:r>
            <a:r>
              <a:rPr lang="en-ID" sz="3400" dirty="0">
                <a:solidFill>
                  <a:schemeClr val="bg2"/>
                </a:solidFill>
              </a:rPr>
              <a:t> Tunggal </a:t>
            </a:r>
            <a:r>
              <a:rPr lang="en-ID" sz="3400" dirty="0" err="1">
                <a:solidFill>
                  <a:schemeClr val="bg2"/>
                </a:solidFill>
              </a:rPr>
              <a:t>Ika</a:t>
            </a:r>
            <a:endParaRPr lang="en-ID" sz="3400" dirty="0">
              <a:solidFill>
                <a:schemeClr val="bg2"/>
              </a:solidFill>
            </a:endParaRPr>
          </a:p>
          <a:p>
            <a:pPr marL="514350" indent="-514350" fontAlgn="base">
              <a:buAutoNum type="arabicPeriod"/>
            </a:pPr>
            <a:r>
              <a:rPr lang="en-ID" sz="3400" dirty="0" err="1">
                <a:solidFill>
                  <a:schemeClr val="bg2"/>
                </a:solidFill>
              </a:rPr>
              <a:t>Menjelaskan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cara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pandang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terhadap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keberadaan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bangsa</a:t>
            </a:r>
            <a:r>
              <a:rPr lang="en-ID" sz="3400" dirty="0">
                <a:solidFill>
                  <a:schemeClr val="bg2"/>
                </a:solidFill>
              </a:rPr>
              <a:t> dan negara</a:t>
            </a:r>
          </a:p>
          <a:p>
            <a:pPr marL="514350" indent="-514350" fontAlgn="base">
              <a:buAutoNum type="arabicPeriod"/>
            </a:pPr>
            <a:r>
              <a:rPr lang="en-ID" sz="3400" dirty="0" err="1">
                <a:solidFill>
                  <a:schemeClr val="bg2"/>
                </a:solidFill>
              </a:rPr>
              <a:t>Mengajak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untuk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memiliki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karakter</a:t>
            </a:r>
            <a:r>
              <a:rPr lang="en-ID" sz="3400" dirty="0">
                <a:solidFill>
                  <a:schemeClr val="bg2"/>
                </a:solidFill>
              </a:rPr>
              <a:t> dan </a:t>
            </a:r>
            <a:r>
              <a:rPr lang="en-ID" sz="3400" dirty="0" err="1">
                <a:solidFill>
                  <a:schemeClr val="bg2"/>
                </a:solidFill>
              </a:rPr>
              <a:t>kepribadian</a:t>
            </a:r>
            <a:r>
              <a:rPr lang="en-ID" sz="3400" dirty="0">
                <a:solidFill>
                  <a:schemeClr val="bg2"/>
                </a:solidFill>
              </a:rPr>
              <a:t> </a:t>
            </a:r>
            <a:r>
              <a:rPr lang="en-ID" sz="3400" dirty="0" err="1">
                <a:solidFill>
                  <a:schemeClr val="bg2"/>
                </a:solidFill>
              </a:rPr>
              <a:t>kebangsaan</a:t>
            </a:r>
            <a:endParaRPr lang="en-ID" sz="34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7772400" y="8655903"/>
            <a:ext cx="10339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D" sz="2400" dirty="0">
                <a:solidFill>
                  <a:schemeClr val="bg1"/>
                </a:solidFill>
              </a:rPr>
              <a:t>Panduan</a:t>
            </a:r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8B2C847-5C85-9338-AEA8-AF883A4DB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4" y="7425715"/>
            <a:ext cx="3771991" cy="17648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00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2573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133952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Urgensi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Peran Orang Muda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Pemilu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1638300"/>
            <a:ext cx="1256713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Kekuatan</a:t>
            </a:r>
            <a:r>
              <a:rPr lang="en-ID" sz="3600" dirty="0">
                <a:solidFill>
                  <a:schemeClr val="bg1"/>
                </a:solidFill>
              </a:rPr>
              <a:t> orang </a:t>
            </a:r>
            <a:r>
              <a:rPr lang="en-ID" sz="3600" dirty="0" err="1">
                <a:solidFill>
                  <a:schemeClr val="bg1"/>
                </a:solidFill>
              </a:rPr>
              <a:t>muda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dalam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akses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informasi</a:t>
            </a:r>
            <a:endParaRPr lang="en-ID" sz="3600" dirty="0">
              <a:solidFill>
                <a:schemeClr val="bg1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Beranjak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dewasa</a:t>
            </a:r>
            <a:r>
              <a:rPr lang="en-ID" sz="3600" dirty="0">
                <a:solidFill>
                  <a:schemeClr val="bg1"/>
                </a:solidFill>
              </a:rPr>
              <a:t> – proses </a:t>
            </a:r>
            <a:r>
              <a:rPr lang="en-ID" sz="3600" dirty="0" err="1">
                <a:solidFill>
                  <a:schemeClr val="bg1"/>
                </a:solidFill>
              </a:rPr>
              <a:t>mengasah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i="1" dirty="0">
                <a:solidFill>
                  <a:schemeClr val="bg1"/>
                </a:solidFill>
              </a:rPr>
              <a:t>critical appraisal</a:t>
            </a:r>
            <a:endParaRPr lang="en-ID" sz="3600" dirty="0">
              <a:solidFill>
                <a:schemeClr val="bg1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Menjadi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i="1" dirty="0">
                <a:solidFill>
                  <a:schemeClr val="bg1"/>
                </a:solidFill>
              </a:rPr>
              <a:t>influencer </a:t>
            </a:r>
            <a:r>
              <a:rPr lang="en-ID" sz="3600" dirty="0" err="1">
                <a:solidFill>
                  <a:schemeClr val="bg1"/>
                </a:solidFill>
              </a:rPr>
              <a:t>dalam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konteks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keluarga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masyarakat</a:t>
            </a:r>
            <a:endParaRPr lang="en-ID" sz="3600" dirty="0">
              <a:solidFill>
                <a:schemeClr val="bg1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chemeClr val="bg1"/>
                </a:solidFill>
              </a:rPr>
              <a:t>Pemimpin</a:t>
            </a:r>
            <a:r>
              <a:rPr lang="en-ID" sz="3600" dirty="0">
                <a:solidFill>
                  <a:schemeClr val="bg1"/>
                </a:solidFill>
              </a:rPr>
              <a:t> di masa </a:t>
            </a:r>
            <a:r>
              <a:rPr lang="en-ID" sz="3600" dirty="0" err="1">
                <a:solidFill>
                  <a:schemeClr val="bg1"/>
                </a:solidFill>
              </a:rPr>
              <a:t>depan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n-ID" sz="3600" dirty="0">
              <a:solidFill>
                <a:schemeClr val="bg1"/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n-ID" sz="36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4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014C0-6632-0771-B038-942AA2F93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7" b="30447"/>
          <a:stretch/>
        </p:blipFill>
        <p:spPr>
          <a:xfrm>
            <a:off x="-132463" y="0"/>
            <a:ext cx="18420463" cy="513360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89957" y="5284378"/>
            <a:ext cx="6625243" cy="4865278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5" name="AutoShape 5"/>
          <p:cNvSpPr/>
          <p:nvPr/>
        </p:nvSpPr>
        <p:spPr>
          <a:xfrm>
            <a:off x="1288817" y="6165174"/>
            <a:ext cx="117037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8301162" y="5295900"/>
            <a:ext cx="9453437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2"/>
                </a:solidFill>
                <a:latin typeface="Cardo"/>
              </a:rPr>
              <a:t>Memilih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itu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mudah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mempertahankan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pilihan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itulah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yang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tak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mudah</a:t>
            </a:r>
            <a:endParaRPr lang="en-US" sz="3200" dirty="0">
              <a:solidFill>
                <a:schemeClr val="bg2"/>
              </a:solidFill>
              <a:latin typeface="Card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2"/>
                </a:solidFill>
                <a:latin typeface="Cardo"/>
              </a:rPr>
              <a:t>Kontribusi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nyata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menentukan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nasib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bangsa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ke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depan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dibutuhkan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oleh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kita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semua</a:t>
            </a:r>
            <a:endParaRPr lang="en-US" sz="3200" dirty="0">
              <a:solidFill>
                <a:schemeClr val="bg2"/>
              </a:solidFill>
              <a:latin typeface="Card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2"/>
                </a:solidFill>
                <a:latin typeface="Cardo"/>
              </a:rPr>
              <a:t>Kritis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,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bijaksana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, dan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etis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dalam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menentukan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sikap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terhadap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berbagai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fenomena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melalui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informasi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yang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ada</a:t>
            </a:r>
            <a:endParaRPr lang="en-US" sz="3200" dirty="0">
              <a:solidFill>
                <a:schemeClr val="bg2"/>
              </a:solidFill>
              <a:latin typeface="Card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/>
                </a:solidFill>
                <a:latin typeface="Cardo"/>
              </a:rPr>
              <a:t>Peran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seperti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apa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yang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akan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saya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Cardo"/>
              </a:rPr>
              <a:t>ambil</a:t>
            </a:r>
            <a:r>
              <a:rPr lang="en-US" sz="3200" dirty="0">
                <a:solidFill>
                  <a:schemeClr val="bg2"/>
                </a:solidFill>
                <a:latin typeface="Cardo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8200" y="6317574"/>
            <a:ext cx="6434743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dr. Gregorius Yoga Panji Asmara, S.H., M.H., C.L.A., C.C.D., C.M.C.</a:t>
            </a:r>
          </a:p>
          <a:p>
            <a:r>
              <a:rPr lang="en-US" sz="2400" i="1" dirty="0">
                <a:solidFill>
                  <a:srgbClr val="FFFFFF"/>
                </a:solidFill>
                <a:latin typeface="Cardo"/>
              </a:rPr>
              <a:t>lecturer | attorney at law | legal consultant | legal auditor | mediator</a:t>
            </a:r>
          </a:p>
          <a:p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pada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Seruput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Sarasehan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Seru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Anti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Golput</a:t>
            </a:r>
            <a:endParaRPr lang="en-US" sz="2400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Orang Muda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Katolik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St. Louise Gonzaga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Paroki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Santo Petrus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Krisologus</a:t>
            </a:r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21 Mei 2023</a:t>
            </a:r>
          </a:p>
          <a:p>
            <a:endParaRPr lang="en-US" sz="32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0582" y="5317313"/>
            <a:ext cx="4798218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Catatan</a:t>
            </a:r>
            <a:r>
              <a:rPr lang="en-US" sz="5000" dirty="0">
                <a:solidFill>
                  <a:srgbClr val="FFFFFF"/>
                </a:solidFill>
                <a:latin typeface="Cardo Bold"/>
              </a:rPr>
              <a:t> </a:t>
            </a: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Kritis</a:t>
            </a:r>
            <a:endParaRPr lang="en-US" sz="5000" dirty="0">
              <a:solidFill>
                <a:srgbClr val="FFFFFF"/>
              </a:solidFill>
              <a:latin typeface="Card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014C0-6632-0771-B038-942AA2F93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7" b="30447"/>
          <a:stretch/>
        </p:blipFill>
        <p:spPr>
          <a:xfrm>
            <a:off x="-132463" y="0"/>
            <a:ext cx="18420463" cy="513360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89957" y="5284378"/>
            <a:ext cx="6625243" cy="4865278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5" name="AutoShape 5"/>
          <p:cNvSpPr/>
          <p:nvPr/>
        </p:nvSpPr>
        <p:spPr>
          <a:xfrm>
            <a:off x="1288817" y="6165174"/>
            <a:ext cx="1170379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838200" y="6317574"/>
            <a:ext cx="6434743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rdo"/>
              </a:rPr>
              <a:t>dr. Gregorius Yoga Panji Asmara, S.H., M.H., C.L.A., C.C.D., C.M.C.</a:t>
            </a:r>
          </a:p>
          <a:p>
            <a:r>
              <a:rPr lang="en-US" sz="2400" i="1" dirty="0">
                <a:solidFill>
                  <a:srgbClr val="FFFFFF"/>
                </a:solidFill>
                <a:latin typeface="Cardo"/>
              </a:rPr>
              <a:t>lecturer | attorney at law | legal consultant | legal auditor | mediator</a:t>
            </a:r>
          </a:p>
          <a:p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 err="1">
                <a:solidFill>
                  <a:srgbClr val="FFFFFF"/>
                </a:solidFill>
                <a:latin typeface="Cardo"/>
              </a:rPr>
              <a:t>Disampaikan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pada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Seruput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Sarasehan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Seru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Anti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Golput</a:t>
            </a:r>
            <a:endParaRPr lang="en-US" sz="2400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Orang Muda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Katolik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St. Louise Gonzaga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Paroki</a:t>
            </a:r>
            <a:r>
              <a:rPr lang="en-US" sz="2400" dirty="0">
                <a:solidFill>
                  <a:srgbClr val="FFFFFF"/>
                </a:solidFill>
                <a:latin typeface="Cardo"/>
              </a:rPr>
              <a:t> Santo Petrus </a:t>
            </a:r>
            <a:r>
              <a:rPr lang="en-US" sz="2400" dirty="0" err="1">
                <a:solidFill>
                  <a:srgbClr val="FFFFFF"/>
                </a:solidFill>
                <a:latin typeface="Cardo"/>
              </a:rPr>
              <a:t>Krisologus</a:t>
            </a:r>
            <a:endParaRPr lang="en-US" sz="2400" i="1" dirty="0">
              <a:solidFill>
                <a:srgbClr val="FFFFFF"/>
              </a:solidFill>
              <a:latin typeface="Cardo"/>
            </a:endParaRPr>
          </a:p>
          <a:p>
            <a:r>
              <a:rPr lang="en-US" sz="2400" dirty="0">
                <a:solidFill>
                  <a:srgbClr val="FFFFFF"/>
                </a:solidFill>
                <a:latin typeface="Cardo"/>
              </a:rPr>
              <a:t>21 Mei 2023</a:t>
            </a:r>
          </a:p>
          <a:p>
            <a:endParaRPr lang="en-US" sz="3200" dirty="0">
              <a:solidFill>
                <a:srgbClr val="FFFFFF"/>
              </a:solidFill>
              <a:latin typeface="Card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0582" y="5317313"/>
            <a:ext cx="4798218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5000" dirty="0" err="1">
                <a:solidFill>
                  <a:srgbClr val="FFFFFF"/>
                </a:solidFill>
                <a:latin typeface="Cardo Bold"/>
              </a:rPr>
              <a:t>Terima</a:t>
            </a:r>
            <a:r>
              <a:rPr lang="en-US" sz="5000" dirty="0">
                <a:solidFill>
                  <a:srgbClr val="FFFFFF"/>
                </a:solidFill>
                <a:latin typeface="Cardo Bold"/>
              </a:rPr>
              <a:t> Kasih!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E861AB-3DA5-CA2F-BC0D-9641056EB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71" y="5568532"/>
            <a:ext cx="4287370" cy="4287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B5CC17-D5B0-8DAB-D102-249E94D5C13E}"/>
              </a:ext>
            </a:extLst>
          </p:cNvPr>
          <p:cNvSpPr txBox="1"/>
          <p:nvPr/>
        </p:nvSpPr>
        <p:spPr>
          <a:xfrm>
            <a:off x="12877800" y="7419829"/>
            <a:ext cx="4564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dirty="0" err="1">
                <a:solidFill>
                  <a:schemeClr val="bg1"/>
                </a:solidFill>
              </a:rPr>
              <a:t>linktr.ee</a:t>
            </a:r>
            <a:r>
              <a:rPr lang="en-ID" sz="4000" dirty="0">
                <a:solidFill>
                  <a:schemeClr val="bg1"/>
                </a:solidFill>
              </a:rPr>
              <a:t>/</a:t>
            </a:r>
            <a:r>
              <a:rPr lang="en-ID" sz="4000" dirty="0" err="1">
                <a:solidFill>
                  <a:schemeClr val="bg1"/>
                </a:solidFill>
              </a:rPr>
              <a:t>gegoasmara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DF43A-3D26-D394-2766-CE5BF8697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59" y="175773"/>
            <a:ext cx="8298282" cy="47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Pernahkah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C3B046-B15F-7877-7F90-099952623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59" y="1975448"/>
            <a:ext cx="12651613" cy="66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5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Pernahkah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2183130"/>
            <a:ext cx="1300284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ID" sz="3200" b="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20438" y="9249526"/>
            <a:ext cx="10339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AB57E4-0E5A-E8DC-E9B2-3AEF3B507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38" y="2249289"/>
            <a:ext cx="10295789" cy="5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6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Pernahkah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2183130"/>
            <a:ext cx="1300284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ID" sz="3200" b="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20438" y="9249526"/>
            <a:ext cx="10339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747DD2-D937-3D10-FA6D-8D3FF88E5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43" y="2150892"/>
            <a:ext cx="10482272" cy="589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8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Pernahkah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4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2183130"/>
            <a:ext cx="13002841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ID" sz="3200" b="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20438" y="9249526"/>
            <a:ext cx="10339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sz="24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3BF980-3BC8-2EF0-4AFE-2146ED78E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42" y="2005909"/>
            <a:ext cx="10661320" cy="668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0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Terminologi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1F73ECCE-6F13-96DA-D73A-FF46A4EB24EF}"/>
              </a:ext>
            </a:extLst>
          </p:cNvPr>
          <p:cNvSpPr txBox="1"/>
          <p:nvPr/>
        </p:nvSpPr>
        <p:spPr>
          <a:xfrm>
            <a:off x="5285159" y="2183130"/>
            <a:ext cx="13002841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ID" sz="3200" b="1" i="0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3200" b="0" i="1" dirty="0">
                <a:solidFill>
                  <a:schemeClr val="bg1"/>
                </a:solidFill>
                <a:effectLst/>
              </a:rPr>
              <a:t>/</a:t>
            </a:r>
            <a:r>
              <a:rPr lang="en-ID" sz="3200" b="0" i="1" dirty="0" err="1">
                <a:solidFill>
                  <a:schemeClr val="bg1"/>
                </a:solidFill>
                <a:effectLst/>
              </a:rPr>
              <a:t>po·li·tik</a:t>
            </a:r>
            <a:r>
              <a:rPr lang="en-ID" sz="3200" b="0" i="1" dirty="0">
                <a:solidFill>
                  <a:schemeClr val="bg1"/>
                </a:solidFill>
                <a:effectLst/>
              </a:rPr>
              <a:t>/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 </a:t>
            </a:r>
            <a:r>
              <a:rPr lang="en-ID" sz="3200" b="0" i="1" dirty="0">
                <a:solidFill>
                  <a:schemeClr val="bg1"/>
                </a:solidFill>
                <a:effectLst/>
              </a:rPr>
              <a:t>n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 </a:t>
            </a:r>
            <a:r>
              <a:rPr lang="en-ID" sz="3200" b="1" i="0" dirty="0">
                <a:solidFill>
                  <a:schemeClr val="bg1"/>
                </a:solidFill>
                <a:effectLst/>
              </a:rPr>
              <a:t>1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 (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pengetahuan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)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mengenai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ketatanegaraan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atau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kenegaraan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(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seperti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tentang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sistem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pemerintahan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dasar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pemerintahan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)</a:t>
            </a:r>
            <a:r>
              <a:rPr lang="en-ID" sz="3200" b="0" i="1" dirty="0">
                <a:solidFill>
                  <a:schemeClr val="bg1"/>
                </a:solidFill>
                <a:effectLst/>
              </a:rPr>
              <a:t>;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 </a:t>
            </a:r>
            <a:r>
              <a:rPr lang="en-ID" sz="3200" b="1" i="0" dirty="0">
                <a:solidFill>
                  <a:schemeClr val="bg1"/>
                </a:solidFill>
                <a:effectLst/>
              </a:rPr>
              <a:t>2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 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segala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urusan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dan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tindakan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(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kebijakan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siasat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, dan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sebagainya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)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mengenai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pemerintahan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negara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atau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ID" sz="3200" b="0" i="0" dirty="0" err="1">
                <a:solidFill>
                  <a:schemeClr val="bg1"/>
                </a:solidFill>
                <a:effectLst/>
              </a:rPr>
              <a:t>terhadap</a:t>
            </a:r>
            <a:r>
              <a:rPr lang="en-ID" sz="3200" b="0" i="0" dirty="0">
                <a:solidFill>
                  <a:schemeClr val="bg1"/>
                </a:solidFill>
                <a:effectLst/>
              </a:rPr>
              <a:t> negara lain</a:t>
            </a:r>
            <a:endParaRPr lang="en-ID" sz="3200" b="0" i="0" dirty="0">
              <a:solidFill>
                <a:schemeClr val="bg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20438" y="9249526"/>
            <a:ext cx="10339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solidFill>
                  <a:schemeClr val="bg1"/>
                </a:solidFill>
                <a:effectLst/>
              </a:rPr>
              <a:t>“Arti kata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 -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Kamus</a:t>
            </a:r>
            <a:r>
              <a:rPr lang="en-ID" sz="2400" dirty="0">
                <a:solidFill>
                  <a:schemeClr val="bg1"/>
                </a:solidFill>
                <a:effectLst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Besar</a:t>
            </a:r>
            <a:r>
              <a:rPr lang="en-ID" sz="2400" dirty="0">
                <a:solidFill>
                  <a:schemeClr val="bg1"/>
                </a:solidFill>
                <a:effectLst/>
              </a:rPr>
              <a:t> Bahasa Indonesia (KBBI) Online.”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Diakses</a:t>
            </a:r>
            <a:r>
              <a:rPr lang="en-ID" sz="2400" dirty="0">
                <a:solidFill>
                  <a:schemeClr val="bg1"/>
                </a:solidFill>
                <a:effectLst/>
              </a:rPr>
              <a:t> 20 Mei 2023. </a:t>
            </a:r>
            <a:r>
              <a:rPr lang="en-ID" sz="2400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https://kbbi.web.id/politik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61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747877" cy="10287000"/>
          </a:xfrm>
          <a:prstGeom prst="rect">
            <a:avLst/>
          </a:prstGeom>
          <a:solidFill>
            <a:srgbClr val="C4960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70026" y="9603168"/>
            <a:ext cx="382271" cy="272455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208959" y="1333500"/>
            <a:ext cx="1170379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87938" y="9486900"/>
            <a:ext cx="4572000" cy="356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Seruput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: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Sarasehan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Seru</a:t>
            </a:r>
            <a:r>
              <a:rPr lang="en-US" sz="2000" dirty="0">
                <a:solidFill>
                  <a:srgbClr val="001431"/>
                </a:solidFill>
                <a:latin typeface="Cardo Bold"/>
              </a:rPr>
              <a:t> Anti </a:t>
            </a:r>
            <a:r>
              <a:rPr lang="en-US" sz="2000" dirty="0" err="1">
                <a:solidFill>
                  <a:srgbClr val="001431"/>
                </a:solidFill>
                <a:latin typeface="Cardo Bold"/>
              </a:rPr>
              <a:t>Golput</a:t>
            </a:r>
            <a:endParaRPr lang="en-US" sz="2000" dirty="0">
              <a:solidFill>
                <a:srgbClr val="001431"/>
              </a:solidFill>
              <a:latin typeface="Card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21000" y="9565068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FFFFFF"/>
                </a:solidFill>
                <a:latin typeface="Cardo"/>
              </a:rPr>
              <a:t>Next Page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08959" y="460244"/>
            <a:ext cx="13002840" cy="697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0"/>
              </a:lnSpc>
            </a:pPr>
            <a:r>
              <a:rPr lang="en-US" sz="4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Terminologi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9F7DC-5C7C-6940-5292-2878CD7734BA}"/>
              </a:ext>
            </a:extLst>
          </p:cNvPr>
          <p:cNvSpPr txBox="1"/>
          <p:nvPr/>
        </p:nvSpPr>
        <p:spPr>
          <a:xfrm>
            <a:off x="5014576" y="9323896"/>
            <a:ext cx="10339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/>
              </a:rPr>
              <a:t>Budiarjo</a:t>
            </a:r>
            <a:r>
              <a:rPr lang="en-ID" sz="2400" dirty="0">
                <a:solidFill>
                  <a:schemeClr val="bg1"/>
                </a:solidFill>
                <a:effectLst/>
              </a:rPr>
              <a:t>, Miriam. 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Dasar-Dasar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Ilmu</a:t>
            </a:r>
            <a:r>
              <a:rPr lang="en-ID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ID" sz="2400" i="1" dirty="0" err="1">
                <a:solidFill>
                  <a:schemeClr val="bg1"/>
                </a:solidFill>
                <a:effectLst/>
              </a:rPr>
              <a:t>Politik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Revisi</a:t>
            </a:r>
            <a:r>
              <a:rPr lang="en-ID" sz="2400" dirty="0">
                <a:solidFill>
                  <a:schemeClr val="bg1"/>
                </a:solidFill>
                <a:effectLst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</a:rPr>
              <a:t>jakarta</a:t>
            </a:r>
            <a:r>
              <a:rPr lang="en-ID" sz="2400" dirty="0">
                <a:solidFill>
                  <a:schemeClr val="bg1"/>
                </a:solidFill>
                <a:effectLst/>
              </a:rPr>
              <a:t>: Gramedia Pustaka Utama, 2007.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1AC3E0-345E-98E2-2078-0EF83FCD1C4B}"/>
              </a:ext>
            </a:extLst>
          </p:cNvPr>
          <p:cNvGrpSpPr/>
          <p:nvPr/>
        </p:nvGrpSpPr>
        <p:grpSpPr>
          <a:xfrm>
            <a:off x="191917" y="6000602"/>
            <a:ext cx="4350825" cy="1281206"/>
            <a:chOff x="594741" y="2705100"/>
            <a:chExt cx="5655434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43407-2DA1-AA5A-E391-19D04DFD3765}"/>
                </a:ext>
              </a:extLst>
            </p:cNvPr>
            <p:cNvSpPr/>
            <p:nvPr/>
          </p:nvSpPr>
          <p:spPr>
            <a:xfrm>
              <a:off x="594741" y="2705100"/>
              <a:ext cx="5655434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CED530-FE75-D028-396A-82580B08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59" y="2766508"/>
              <a:ext cx="5486399" cy="14773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4A8E6D-C580-CDE4-268B-64AA23D6E7D1}"/>
              </a:ext>
            </a:extLst>
          </p:cNvPr>
          <p:cNvSpPr txBox="1"/>
          <p:nvPr/>
        </p:nvSpPr>
        <p:spPr>
          <a:xfrm>
            <a:off x="10896600" y="139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F6750-FAC5-6236-1008-92E3D8A2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439415"/>
            <a:ext cx="2133978" cy="19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044731-6FCD-7C4D-4D1C-5D524BF26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876088"/>
            <a:ext cx="7385050" cy="66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9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2087</Words>
  <Application>Microsoft Macintosh PowerPoint</Application>
  <PresentationFormat>Custom</PresentationFormat>
  <Paragraphs>245</Paragraphs>
  <Slides>32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Cardo</vt:lpstr>
      <vt:lpstr>Cardo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and Law Firm Company Presentation</dc:title>
  <cp:lastModifiedBy>Gregorius Yoga Panji Asmara</cp:lastModifiedBy>
  <cp:revision>70</cp:revision>
  <dcterms:created xsi:type="dcterms:W3CDTF">2006-08-16T00:00:00Z</dcterms:created>
  <dcterms:modified xsi:type="dcterms:W3CDTF">2023-05-21T01:53:35Z</dcterms:modified>
  <dc:identifier>DAFGez5Hrt0</dc:identifier>
</cp:coreProperties>
</file>