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50" r:id="rId3"/>
    <p:sldId id="360" r:id="rId4"/>
    <p:sldId id="361" r:id="rId5"/>
    <p:sldId id="359" r:id="rId6"/>
    <p:sldId id="362" r:id="rId7"/>
    <p:sldId id="363" r:id="rId8"/>
    <p:sldId id="367" r:id="rId9"/>
    <p:sldId id="366" r:id="rId10"/>
    <p:sldId id="349" r:id="rId11"/>
    <p:sldId id="29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rdo" panose="020F0702030404030204" pitchFamily="34" charset="0"/>
      <p:regular r:id="rId18"/>
      <p:bold r:id="rId19"/>
    </p:embeddedFont>
    <p:embeddedFont>
      <p:font typeface="Cardo Bold" panose="020F0702030404030204" pitchFamily="34" charset="0"/>
      <p:regular r:id="rId18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20C"/>
    <a:srgbClr val="E29E16"/>
    <a:srgbClr val="C4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4" autoAdjust="0"/>
    <p:restoredTop sz="95909" autoAdjust="0"/>
  </p:normalViewPr>
  <p:slideViewPr>
    <p:cSldViewPr>
      <p:cViewPr varScale="1">
        <p:scale>
          <a:sx n="68" d="100"/>
          <a:sy n="68" d="100"/>
        </p:scale>
        <p:origin x="26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1663-3ECF-124E-9D78-19606ECE01E8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4BAC-C1B1-0743-A197-4DED0D3B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kbbi.web.id/eti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453" b="4453"/>
          <a:stretch>
            <a:fillRect/>
          </a:stretch>
        </p:blipFill>
        <p:spPr>
          <a:xfrm>
            <a:off x="-76200" y="-38100"/>
            <a:ext cx="18516600" cy="1041558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85029" y="0"/>
            <a:ext cx="2002971" cy="10287000"/>
          </a:xfrm>
          <a:prstGeom prst="rect">
            <a:avLst/>
          </a:prstGeom>
          <a:solidFill>
            <a:srgbClr val="DAA20C"/>
          </a:solidFill>
          <a:ln>
            <a:solidFill>
              <a:srgbClr val="E29E16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3871957" y="8317416"/>
            <a:ext cx="3387343" cy="940884"/>
            <a:chOff x="0" y="0"/>
            <a:chExt cx="1518510" cy="421788"/>
          </a:xfrm>
          <a:solidFill>
            <a:srgbClr val="DAA20C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518510" cy="421788"/>
            </a:xfrm>
            <a:custGeom>
              <a:avLst/>
              <a:gdLst/>
              <a:ahLst/>
              <a:cxnLst/>
              <a:rect l="l" t="t" r="r" b="b"/>
              <a:pathLst>
                <a:path w="1518510" h="421788">
                  <a:moveTo>
                    <a:pt x="0" y="0"/>
                  </a:moveTo>
                  <a:lnTo>
                    <a:pt x="1518510" y="0"/>
                  </a:lnTo>
                  <a:lnTo>
                    <a:pt x="1518510" y="421788"/>
                  </a:lnTo>
                  <a:lnTo>
                    <a:pt x="0" y="421788"/>
                  </a:lnTo>
                  <a:close/>
                </a:path>
              </a:pathLst>
            </a:custGeom>
            <a:grpFill/>
            <a:ln>
              <a:solidFill>
                <a:srgbClr val="E29E16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285029" y="8317416"/>
            <a:ext cx="974271" cy="940884"/>
            <a:chOff x="0" y="0"/>
            <a:chExt cx="436756" cy="42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756" cy="421788"/>
            </a:xfrm>
            <a:custGeom>
              <a:avLst/>
              <a:gdLst/>
              <a:ahLst/>
              <a:cxnLst/>
              <a:rect l="l" t="t" r="r" b="b"/>
              <a:pathLst>
                <a:path w="436756" h="421788">
                  <a:moveTo>
                    <a:pt x="0" y="0"/>
                  </a:moveTo>
                  <a:lnTo>
                    <a:pt x="436756" y="0"/>
                  </a:lnTo>
                  <a:lnTo>
                    <a:pt x="436756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00143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1029" y="8627190"/>
            <a:ext cx="382271" cy="27245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0000">
            <a:off x="4881357" y="4686989"/>
            <a:ext cx="2091366" cy="0"/>
          </a:xfrm>
          <a:prstGeom prst="line">
            <a:avLst/>
          </a:prstGeom>
          <a:ln w="47625" cap="flat">
            <a:solidFill>
              <a:srgbClr val="DAA2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63300" y="1028700"/>
            <a:ext cx="487136" cy="37874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36558" y="8589090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1431"/>
                </a:solidFill>
                <a:latin typeface="Cardo"/>
              </a:rPr>
              <a:t>Get Started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402" y="6667500"/>
            <a:ext cx="11620598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rdo"/>
              </a:rPr>
              <a:t>dr. Gregorius Yoga Panji Asmara, SH, MH, CLA, CCD, CMC</a:t>
            </a:r>
          </a:p>
          <a:p>
            <a:r>
              <a:rPr lang="en-US" sz="28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pada Webinar Meds Lex Indonesia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Sistem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Kebut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Semalam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Pembahasan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RUU Kesehatan: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Tantangan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Ancaman</a:t>
            </a:r>
            <a:endParaRPr lang="en-US" sz="2800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23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Juni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6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30547" y="3941683"/>
            <a:ext cx="1011559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Cardo Bold"/>
              </a:rPr>
              <a:t>RUU Kesehatan: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Konstruksi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Hukum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dengan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Titik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Keseimbangan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dan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Kemurnian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Etis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(?)</a:t>
            </a:r>
            <a:endParaRPr lang="en-US" sz="4400" i="1" dirty="0">
              <a:solidFill>
                <a:srgbClr val="FFFFFF"/>
              </a:solidFill>
              <a:latin typeface="Cardo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0ED35-1D97-03C3-C803-1C22565D8D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26" y="3446707"/>
            <a:ext cx="2594608" cy="25946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33CEC-FD46-AC0A-E066-C3C26E4F336C}"/>
              </a:ext>
            </a:extLst>
          </p:cNvPr>
          <p:cNvGrpSpPr/>
          <p:nvPr/>
        </p:nvGrpSpPr>
        <p:grpSpPr>
          <a:xfrm>
            <a:off x="124999" y="3648629"/>
            <a:ext cx="2878928" cy="2190764"/>
            <a:chOff x="97598" y="3641306"/>
            <a:chExt cx="2878928" cy="21907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84B41C-AFC1-6967-424F-FFB2392C22D9}"/>
                </a:ext>
              </a:extLst>
            </p:cNvPr>
            <p:cNvSpPr/>
            <p:nvPr/>
          </p:nvSpPr>
          <p:spPr>
            <a:xfrm>
              <a:off x="97598" y="3641306"/>
              <a:ext cx="2878928" cy="2091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ECC1DF-0389-AE75-0412-409A223C8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98" y="3655951"/>
              <a:ext cx="2857530" cy="2176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669817" y="5055778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7924800" y="5524500"/>
            <a:ext cx="232015" cy="23201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960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921385" y="7716478"/>
            <a:ext cx="232015" cy="2320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960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411466" y="5372100"/>
            <a:ext cx="964793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Keberadaan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(KODEKI 2012)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konsensus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bersama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“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pertanggungjawaban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11466" y="7581900"/>
            <a:ext cx="964793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Relevansi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kebaikan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selalu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mengandaikan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refleksi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pokok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keutamaan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berprofesi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dalang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mempertanyakan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etis</a:t>
            </a:r>
            <a:endParaRPr 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69817" y="5328410"/>
            <a:ext cx="543695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SH, MH, CLA, CCD, CMC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Webinar Meds Lex Indonesia</a:t>
            </a: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Sistem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Kebut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Semalam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Pembahasan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RUU Kesehatan: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Tantangan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dan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Ancaman</a:t>
            </a:r>
            <a:endParaRPr lang="en-US" sz="2400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13 Mei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69817" y="4152900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Penutup</a:t>
            </a:r>
            <a:endParaRPr lang="en-US" sz="5000" dirty="0">
              <a:solidFill>
                <a:srgbClr val="FFFFFF"/>
              </a:solidFill>
              <a:latin typeface="Cardo Bold"/>
            </a:endParaRPr>
          </a:p>
        </p:txBody>
      </p:sp>
    </p:spTree>
    <p:extLst>
      <p:ext uri="{BB962C8B-B14F-4D97-AF65-F5344CB8AC3E}">
        <p14:creationId xmlns:p14="http://schemas.microsoft.com/office/powerpoint/2010/main" val="22681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074F07-C0AF-1247-CA0B-D631F64E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71" y="5568532"/>
            <a:ext cx="4287370" cy="42873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D16DFF-0E15-EBE0-6906-32DC4CF28D6A}"/>
              </a:ext>
            </a:extLst>
          </p:cNvPr>
          <p:cNvSpPr txBox="1"/>
          <p:nvPr/>
        </p:nvSpPr>
        <p:spPr>
          <a:xfrm>
            <a:off x="12877800" y="7419829"/>
            <a:ext cx="4564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linktr.ee</a:t>
            </a:r>
            <a:r>
              <a:rPr lang="en-ID" sz="4000" dirty="0">
                <a:solidFill>
                  <a:schemeClr val="bg1"/>
                </a:solidFill>
              </a:rPr>
              <a:t>/</a:t>
            </a:r>
            <a:r>
              <a:rPr lang="en-ID" sz="4000" dirty="0" err="1">
                <a:solidFill>
                  <a:schemeClr val="bg1"/>
                </a:solidFill>
              </a:rPr>
              <a:t>gegoasmara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92658227-21E8-0600-E9AE-598B0E9D1825}"/>
              </a:ext>
            </a:extLst>
          </p:cNvPr>
          <p:cNvSpPr/>
          <p:nvPr/>
        </p:nvSpPr>
        <p:spPr>
          <a:xfrm>
            <a:off x="1669817" y="5055778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BF81A46-DA2B-DA86-99BF-0CDD567797DF}"/>
              </a:ext>
            </a:extLst>
          </p:cNvPr>
          <p:cNvSpPr txBox="1"/>
          <p:nvPr/>
        </p:nvSpPr>
        <p:spPr>
          <a:xfrm>
            <a:off x="1669817" y="5328410"/>
            <a:ext cx="543695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SH, MH, CLA, CCD, CMC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Webinar Meds Lex Indonesia</a:t>
            </a: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Sistem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Kebut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Semalam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Pembahasan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RUU Kesehatan: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Tantangan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dan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Ancaman</a:t>
            </a:r>
            <a:endParaRPr lang="en-US" sz="2400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13 Mei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92811AA-C7A0-3F77-C4BC-53F296408CD7}"/>
              </a:ext>
            </a:extLst>
          </p:cNvPr>
          <p:cNvSpPr txBox="1"/>
          <p:nvPr/>
        </p:nvSpPr>
        <p:spPr>
          <a:xfrm>
            <a:off x="1669817" y="4152900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Terima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Kasih!</a:t>
            </a:r>
          </a:p>
        </p:txBody>
      </p:sp>
    </p:spTree>
    <p:extLst>
      <p:ext uri="{BB962C8B-B14F-4D97-AF65-F5344CB8AC3E}">
        <p14:creationId xmlns:p14="http://schemas.microsoft.com/office/powerpoint/2010/main" val="127956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410700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GY </a:t>
            </a:r>
            <a:r>
              <a:rPr lang="en-US" sz="2000" i="1" dirty="0">
                <a:solidFill>
                  <a:srgbClr val="001431"/>
                </a:solidFill>
                <a:latin typeface="Cardo Bold"/>
              </a:rPr>
              <a:t>Attorney at Law, Legal Consultant &amp; Legal Auditor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2643338" cy="141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  <a:p>
            <a:pPr>
              <a:lnSpc>
                <a:spcPts val="5650"/>
              </a:lnSpc>
            </a:pPr>
            <a:r>
              <a:rPr lang="en-US" sz="4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SH, MH, CLA, CCD, CMC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8" y="2324100"/>
            <a:ext cx="12643338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PENDIDIKAN</a:t>
            </a:r>
          </a:p>
          <a:p>
            <a:endParaRPr lang="en-ID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S1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Kedokteran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Kedokteran</a:t>
            </a:r>
            <a:r>
              <a:rPr lang="en-ID" sz="3200" dirty="0">
                <a:solidFill>
                  <a:schemeClr val="bg1"/>
                </a:solidFill>
              </a:rPr>
              <a:t> Universitas </a:t>
            </a:r>
            <a:r>
              <a:rPr lang="en-ID" sz="3200" dirty="0" err="1">
                <a:solidFill>
                  <a:schemeClr val="bg1"/>
                </a:solidFill>
              </a:rPr>
              <a:t>Sebelas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Maret</a:t>
            </a:r>
            <a:r>
              <a:rPr lang="en-ID" sz="3200" dirty="0">
                <a:solidFill>
                  <a:schemeClr val="bg1"/>
                </a:solidFill>
              </a:rPr>
              <a:t>, Surakarta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S2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Hukum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Hukum Universitas Surakarta, Surakarta</a:t>
            </a:r>
            <a:endParaRPr lang="en-US" sz="48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S1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Hukum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Hukum Universitas Surakarta, Surakarta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</a:rPr>
              <a:t>Profesi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Dokter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Kedokteran</a:t>
            </a:r>
            <a:r>
              <a:rPr lang="en-ID" sz="3200" dirty="0">
                <a:solidFill>
                  <a:schemeClr val="bg1"/>
                </a:solidFill>
              </a:rPr>
              <a:t> Universitas </a:t>
            </a:r>
            <a:r>
              <a:rPr lang="en-ID" sz="3200" dirty="0" err="1">
                <a:solidFill>
                  <a:schemeClr val="bg1"/>
                </a:solidFill>
              </a:rPr>
              <a:t>Sebelas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Maret</a:t>
            </a:r>
            <a:r>
              <a:rPr lang="en-ID" sz="3200" dirty="0">
                <a:solidFill>
                  <a:schemeClr val="bg1"/>
                </a:solidFill>
              </a:rPr>
              <a:t>, Surakarta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i="1" dirty="0">
                <a:solidFill>
                  <a:schemeClr val="bg1"/>
                </a:solidFill>
              </a:rPr>
              <a:t>Candidate </a:t>
            </a:r>
            <a:r>
              <a:rPr lang="en-ID" sz="3200" dirty="0" err="1">
                <a:solidFill>
                  <a:schemeClr val="bg1"/>
                </a:solidFill>
              </a:rPr>
              <a:t>Doktor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Hukum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Hukum Universitas </a:t>
            </a:r>
            <a:r>
              <a:rPr lang="en-ID" sz="3200" dirty="0" err="1">
                <a:solidFill>
                  <a:schemeClr val="bg1"/>
                </a:solidFill>
              </a:rPr>
              <a:t>Sebelas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Maret</a:t>
            </a:r>
            <a:r>
              <a:rPr lang="en-ID" sz="3200" dirty="0">
                <a:solidFill>
                  <a:schemeClr val="bg1"/>
                </a:solidFill>
              </a:rPr>
              <a:t>, Surakarta</a:t>
            </a:r>
            <a:endParaRPr lang="en-ID" sz="32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81970-FE67-7533-1965-51013E19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3" y="7711678"/>
            <a:ext cx="1410549" cy="14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410700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GY </a:t>
            </a:r>
            <a:r>
              <a:rPr lang="en-US" sz="2000" i="1" dirty="0">
                <a:solidFill>
                  <a:srgbClr val="001431"/>
                </a:solidFill>
                <a:latin typeface="Cardo Bold"/>
              </a:rPr>
              <a:t>Attorney at Law, Legal Consultant &amp; Legal Auditor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2643338" cy="141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  <a:p>
            <a:pPr>
              <a:lnSpc>
                <a:spcPts val="5650"/>
              </a:lnSpc>
            </a:pPr>
            <a:r>
              <a:rPr lang="en-US" sz="4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SH, MH, CLA, CCD, CMC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8" y="2324100"/>
            <a:ext cx="12643338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PEKERJAAN</a:t>
            </a:r>
          </a:p>
          <a:p>
            <a:endParaRPr lang="en-ID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Managing Partner </a:t>
            </a:r>
            <a:r>
              <a:rPr lang="en-US" sz="3200" dirty="0">
                <a:solidFill>
                  <a:schemeClr val="bg1"/>
                </a:solidFill>
              </a:rPr>
              <a:t>Kantor </a:t>
            </a:r>
            <a:r>
              <a:rPr lang="en-US" sz="3200" dirty="0" err="1">
                <a:solidFill>
                  <a:schemeClr val="bg1"/>
                </a:solidFill>
              </a:rPr>
              <a:t>Advokat</a:t>
            </a:r>
            <a:r>
              <a:rPr lang="en-US" sz="3200" dirty="0">
                <a:solidFill>
                  <a:schemeClr val="bg1"/>
                </a:solidFill>
              </a:rPr>
              <a:t> GY</a:t>
            </a:r>
            <a:r>
              <a:rPr lang="en-US" sz="3200" i="1" dirty="0">
                <a:solidFill>
                  <a:schemeClr val="bg1"/>
                </a:solidFill>
              </a:rPr>
              <a:t> Attorney at Law, Legal Consultant &amp; Legal Auditor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Dosen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Fakultas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Kedokteran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Fakultas</a:t>
            </a:r>
            <a:r>
              <a:rPr lang="en-US" sz="3200" dirty="0">
                <a:solidFill>
                  <a:schemeClr val="bg1"/>
                </a:solidFill>
              </a:rPr>
              <a:t> Hukum dan </a:t>
            </a:r>
            <a:r>
              <a:rPr lang="en-US" sz="3200" dirty="0" err="1">
                <a:solidFill>
                  <a:schemeClr val="bg1"/>
                </a:solidFill>
              </a:rPr>
              <a:t>Komunikasi</a:t>
            </a:r>
            <a:r>
              <a:rPr lang="en-US" sz="3200" dirty="0">
                <a:solidFill>
                  <a:schemeClr val="bg1"/>
                </a:solidFill>
              </a:rPr>
              <a:t> Universitas </a:t>
            </a:r>
            <a:r>
              <a:rPr lang="en-US" sz="3200" dirty="0" err="1">
                <a:solidFill>
                  <a:schemeClr val="bg1"/>
                </a:solidFill>
              </a:rPr>
              <a:t>Katolik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Soegijapranata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Wakil </a:t>
            </a:r>
            <a:r>
              <a:rPr lang="en-US" sz="3200" dirty="0" err="1">
                <a:solidFill>
                  <a:schemeClr val="bg1"/>
                </a:solidFill>
              </a:rPr>
              <a:t>Dekan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Bidang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Inovasi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Riset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Publikasi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Akreditasi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Fakultas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Kedokteran</a:t>
            </a:r>
            <a:r>
              <a:rPr lang="en-US" sz="3200" dirty="0">
                <a:solidFill>
                  <a:schemeClr val="bg1"/>
                </a:solidFill>
              </a:rPr>
              <a:t> Universitas </a:t>
            </a:r>
            <a:r>
              <a:rPr lang="en-US" sz="3200" dirty="0" err="1">
                <a:solidFill>
                  <a:schemeClr val="bg1"/>
                </a:solidFill>
              </a:rPr>
              <a:t>Katolik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Soegijapranata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Ketua</a:t>
            </a:r>
            <a:r>
              <a:rPr lang="en-US" sz="3200" dirty="0">
                <a:solidFill>
                  <a:schemeClr val="bg1"/>
                </a:solidFill>
              </a:rPr>
              <a:t> Pusat </a:t>
            </a:r>
            <a:r>
              <a:rPr lang="en-US" sz="3200" dirty="0" err="1">
                <a:solidFill>
                  <a:schemeClr val="bg1"/>
                </a:solidFill>
              </a:rPr>
              <a:t>Pemeringkatan</a:t>
            </a:r>
            <a:r>
              <a:rPr lang="en-US" sz="3200" dirty="0">
                <a:solidFill>
                  <a:schemeClr val="bg1"/>
                </a:solidFill>
              </a:rPr>
              <a:t> Lembaga </a:t>
            </a:r>
            <a:r>
              <a:rPr lang="en-US" sz="3200" dirty="0" err="1">
                <a:solidFill>
                  <a:schemeClr val="bg1"/>
                </a:solidFill>
              </a:rPr>
              <a:t>Penjaminan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Mutu</a:t>
            </a:r>
            <a:r>
              <a:rPr lang="en-US" sz="3200" dirty="0">
                <a:solidFill>
                  <a:schemeClr val="bg1"/>
                </a:solidFill>
              </a:rPr>
              <a:t> Universitas </a:t>
            </a:r>
            <a:r>
              <a:rPr lang="en-US" sz="3200" dirty="0" err="1">
                <a:solidFill>
                  <a:schemeClr val="bg1"/>
                </a:solidFill>
              </a:rPr>
              <a:t>Katolik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Soegijapranata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81970-FE67-7533-1965-51013E19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3" y="7711678"/>
            <a:ext cx="1410549" cy="14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410700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GY </a:t>
            </a:r>
            <a:r>
              <a:rPr lang="en-US" sz="2000" i="1" dirty="0">
                <a:solidFill>
                  <a:srgbClr val="001431"/>
                </a:solidFill>
                <a:latin typeface="Cardo Bold"/>
              </a:rPr>
              <a:t>Attorney at Law, Legal Consultant &amp; Legal Auditor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2643338" cy="141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  <a:p>
            <a:pPr>
              <a:lnSpc>
                <a:spcPts val="5650"/>
              </a:lnSpc>
            </a:pPr>
            <a:r>
              <a:rPr lang="en-US" sz="4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SH, MH, CLA, CCD, CMC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8" y="2095500"/>
            <a:ext cx="12643338" cy="9048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</a:rPr>
              <a:t>ORGANISASI</a:t>
            </a:r>
          </a:p>
          <a:p>
            <a:endParaRPr lang="en-ID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PERDAHUKKI Pusat: </a:t>
            </a:r>
            <a:r>
              <a:rPr lang="en-US" sz="2800" dirty="0" err="1">
                <a:solidFill>
                  <a:schemeClr val="bg1"/>
                </a:solidFill>
              </a:rPr>
              <a:t>Ketua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Advokasi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Legislasi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PERDAHUKKI Cabang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 – </a:t>
            </a:r>
            <a:r>
              <a:rPr lang="en-US" sz="2800" dirty="0" err="1">
                <a:solidFill>
                  <a:schemeClr val="bg1"/>
                </a:solidFill>
              </a:rPr>
              <a:t>Sekretaris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Pengurus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Besar</a:t>
            </a:r>
            <a:r>
              <a:rPr lang="en-US" sz="2800" dirty="0">
                <a:solidFill>
                  <a:schemeClr val="bg1"/>
                </a:solidFill>
              </a:rPr>
              <a:t> IDI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BHP2A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IDI Wilayah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BHP2A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IDI Cabang Kota Semarang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BHP2A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Young Lawyer Committee </a:t>
            </a:r>
            <a:r>
              <a:rPr lang="en-US" sz="2800" dirty="0">
                <a:solidFill>
                  <a:schemeClr val="bg1"/>
                </a:solidFill>
              </a:rPr>
              <a:t>DPC PERADI Surakarta – Wakil </a:t>
            </a:r>
            <a:r>
              <a:rPr lang="en-US" sz="2800" dirty="0" err="1">
                <a:solidFill>
                  <a:schemeClr val="bg1"/>
                </a:solidFill>
              </a:rPr>
              <a:t>Kepala</a:t>
            </a:r>
            <a:r>
              <a:rPr lang="en-US" sz="2800" dirty="0">
                <a:solidFill>
                  <a:schemeClr val="bg1"/>
                </a:solidFill>
              </a:rPr>
              <a:t> Divisi </a:t>
            </a:r>
            <a:r>
              <a:rPr lang="en-US" sz="2800" dirty="0" err="1">
                <a:solidFill>
                  <a:schemeClr val="bg1"/>
                </a:solidFill>
              </a:rPr>
              <a:t>Inovasi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Kreatif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Pusat </a:t>
            </a:r>
            <a:r>
              <a:rPr lang="en-US" sz="2800" dirty="0" err="1">
                <a:solidFill>
                  <a:schemeClr val="bg1"/>
                </a:solidFill>
              </a:rPr>
              <a:t>Mediasi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Resolusi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Konflik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800" dirty="0" err="1">
                <a:solidFill>
                  <a:schemeClr val="bg1"/>
                </a:solidFill>
              </a:rPr>
              <a:t>Pengurus</a:t>
            </a:r>
            <a:r>
              <a:rPr lang="en-US" sz="2800" dirty="0">
                <a:solidFill>
                  <a:schemeClr val="bg1"/>
                </a:solidFill>
              </a:rPr>
              <a:t> Daerah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Persaturan</a:t>
            </a:r>
            <a:r>
              <a:rPr lang="en-US" sz="2800" dirty="0">
                <a:solidFill>
                  <a:schemeClr val="bg1"/>
                </a:solidFill>
              </a:rPr>
              <a:t> Squash </a:t>
            </a:r>
            <a:r>
              <a:rPr lang="en-US" sz="2800" dirty="0" err="1">
                <a:solidFill>
                  <a:schemeClr val="bg1"/>
                </a:solidFill>
              </a:rPr>
              <a:t>Seluruh</a:t>
            </a:r>
            <a:r>
              <a:rPr lang="en-US" sz="2800" dirty="0">
                <a:solidFill>
                  <a:schemeClr val="bg1"/>
                </a:solidFill>
              </a:rPr>
              <a:t> Indonesia </a:t>
            </a:r>
            <a:r>
              <a:rPr lang="en-US" sz="2800" dirty="0" err="1">
                <a:solidFill>
                  <a:schemeClr val="bg1"/>
                </a:solidFill>
              </a:rPr>
              <a:t>Provinsi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Himpunan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Dosen</a:t>
            </a:r>
            <a:r>
              <a:rPr lang="en-US" sz="2800" dirty="0">
                <a:solidFill>
                  <a:schemeClr val="bg1"/>
                </a:solidFill>
              </a:rPr>
              <a:t> Etika </a:t>
            </a:r>
            <a:r>
              <a:rPr lang="en-US" sz="2800" dirty="0" err="1">
                <a:solidFill>
                  <a:schemeClr val="bg1"/>
                </a:solidFill>
              </a:rPr>
              <a:t>Seluruh</a:t>
            </a:r>
            <a:r>
              <a:rPr lang="en-US" sz="2800" dirty="0">
                <a:solidFill>
                  <a:schemeClr val="bg1"/>
                </a:solidFill>
              </a:rPr>
              <a:t> Indonesia (HIDESI)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Indonesia Bioethics Forum (IBF)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Masyarakat Hukum Kesehatan Indonesia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Perhimpunan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Advokat</a:t>
            </a:r>
            <a:r>
              <a:rPr lang="en-US" sz="2800" dirty="0">
                <a:solidFill>
                  <a:schemeClr val="bg1"/>
                </a:solidFill>
              </a:rPr>
              <a:t> Indonesia (PERADI)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Ikatan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Konsultan</a:t>
            </a:r>
            <a:r>
              <a:rPr lang="en-US" sz="2800" dirty="0">
                <a:solidFill>
                  <a:schemeClr val="bg1"/>
                </a:solidFill>
              </a:rPr>
              <a:t> Kesehatan Indonesia (IKKESINDO)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Asosiasi</a:t>
            </a:r>
            <a:r>
              <a:rPr lang="en-US" sz="2800" dirty="0">
                <a:solidFill>
                  <a:schemeClr val="bg1"/>
                </a:solidFill>
              </a:rPr>
              <a:t> Auditor Hukum Indonesia (ASAHI)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Asosiasi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Perancang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Kontrak</a:t>
            </a:r>
            <a:r>
              <a:rPr lang="en-US" sz="2800" dirty="0">
                <a:solidFill>
                  <a:schemeClr val="bg1"/>
                </a:solidFill>
              </a:rPr>
              <a:t> (APK)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81970-FE67-7533-1965-51013E19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3" y="7711678"/>
            <a:ext cx="1410549" cy="14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173170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Kebut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Semalam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Pembahasan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RUU Kesehatan: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Tantangan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dan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Ancaman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23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Juni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9" y="1775847"/>
            <a:ext cx="1216139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Kedudukan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RUU Kesehatan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ilmu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ilmu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Poin-poin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permasalahan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RUU Kesehatan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solusinya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D69CE5-16FF-7008-0392-F70562FC289C}"/>
              </a:ext>
            </a:extLst>
          </p:cNvPr>
          <p:cNvGrpSpPr/>
          <p:nvPr/>
        </p:nvGrpSpPr>
        <p:grpSpPr>
          <a:xfrm>
            <a:off x="388470" y="7124700"/>
            <a:ext cx="4107329" cy="1905000"/>
            <a:chOff x="124999" y="3446707"/>
            <a:chExt cx="5598535" cy="2594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44BFD-56E8-4157-600D-92C7B6BF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E7DC7-CBF6-16CF-93D8-92E0104B53B9}"/>
                </a:ext>
              </a:extLst>
            </p:cNvPr>
            <p:cNvGrpSpPr/>
            <p:nvPr/>
          </p:nvGrpSpPr>
          <p:grpSpPr>
            <a:xfrm>
              <a:off x="124999" y="3648629"/>
              <a:ext cx="2878928" cy="2190764"/>
              <a:chOff x="97598" y="3641306"/>
              <a:chExt cx="2878928" cy="21907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522F4F-9F73-7277-D548-AFC52183755E}"/>
                  </a:ext>
                </a:extLst>
              </p:cNvPr>
              <p:cNvSpPr/>
              <p:nvPr/>
            </p:nvSpPr>
            <p:spPr>
              <a:xfrm>
                <a:off x="97598" y="3641306"/>
                <a:ext cx="2878928" cy="2091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24045D3-B957-D96A-F3FA-8B35C356E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98" y="3655951"/>
                <a:ext cx="2857530" cy="21761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0493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173170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Kebut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Semalam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Pembahasan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RUU Kesehatan: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Tantangan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dan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Ancaman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23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Juni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(Existing)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08959" y="1775847"/>
            <a:ext cx="1216139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419/1949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Ordonansi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Obat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Keras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4/1984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Wabah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Penyakit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Menular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29/2004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Praktik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36/2009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44/2009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Rumah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Sakit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20/2013 Pendidikan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18/2014 Kesehatan Jiwa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36/2014 Tenaga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38/2014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Keperawatan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6/2018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Kekarantinaan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4/2019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Kebidanan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endParaRPr lang="en-US" altLang="en-US" sz="3200" dirty="0">
              <a:solidFill>
                <a:srgbClr val="DAA20C"/>
              </a:solidFill>
              <a:ea typeface="ＭＳ Ｐゴシック" panose="020B0600070205080204" pitchFamily="34" charset="-128"/>
            </a:endParaRPr>
          </a:p>
          <a:p>
            <a:pPr marL="152400"/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Dicabut</a:t>
            </a:r>
            <a:r>
              <a:rPr lang="en-US" altLang="en-US" sz="32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dinyatakan</a:t>
            </a:r>
            <a:r>
              <a:rPr lang="en-US" altLang="en-US" sz="32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32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berlaku</a:t>
            </a:r>
            <a:endParaRPr lang="en-US" altLang="en-US" sz="3200" dirty="0">
              <a:solidFill>
                <a:srgbClr val="DAA20C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D69CE5-16FF-7008-0392-F70562FC289C}"/>
              </a:ext>
            </a:extLst>
          </p:cNvPr>
          <p:cNvGrpSpPr/>
          <p:nvPr/>
        </p:nvGrpSpPr>
        <p:grpSpPr>
          <a:xfrm>
            <a:off x="388470" y="7124700"/>
            <a:ext cx="4107329" cy="1905000"/>
            <a:chOff x="124999" y="3446707"/>
            <a:chExt cx="5598535" cy="2594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44BFD-56E8-4157-600D-92C7B6BF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E7DC7-CBF6-16CF-93D8-92E0104B53B9}"/>
                </a:ext>
              </a:extLst>
            </p:cNvPr>
            <p:cNvGrpSpPr/>
            <p:nvPr/>
          </p:nvGrpSpPr>
          <p:grpSpPr>
            <a:xfrm>
              <a:off x="124999" y="3648629"/>
              <a:ext cx="2878928" cy="2190764"/>
              <a:chOff x="97598" y="3641306"/>
              <a:chExt cx="2878928" cy="21907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522F4F-9F73-7277-D548-AFC52183755E}"/>
                  </a:ext>
                </a:extLst>
              </p:cNvPr>
              <p:cNvSpPr/>
              <p:nvPr/>
            </p:nvSpPr>
            <p:spPr>
              <a:xfrm>
                <a:off x="97598" y="3641306"/>
                <a:ext cx="2878928" cy="2091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24045D3-B957-D96A-F3FA-8B35C356E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98" y="3655951"/>
                <a:ext cx="2857530" cy="21761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437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173170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Kebut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Semalam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Pembahasan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RUU Kesehatan: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Tantangan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dan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Ancaman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23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Juni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Putusan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D69CE5-16FF-7008-0392-F70562FC289C}"/>
              </a:ext>
            </a:extLst>
          </p:cNvPr>
          <p:cNvGrpSpPr/>
          <p:nvPr/>
        </p:nvGrpSpPr>
        <p:grpSpPr>
          <a:xfrm>
            <a:off x="388470" y="7124700"/>
            <a:ext cx="4107329" cy="1905000"/>
            <a:chOff x="124999" y="3446707"/>
            <a:chExt cx="5598535" cy="2594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44BFD-56E8-4157-600D-92C7B6BF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E7DC7-CBF6-16CF-93D8-92E0104B53B9}"/>
                </a:ext>
              </a:extLst>
            </p:cNvPr>
            <p:cNvGrpSpPr/>
            <p:nvPr/>
          </p:nvGrpSpPr>
          <p:grpSpPr>
            <a:xfrm>
              <a:off x="124999" y="3648629"/>
              <a:ext cx="2878928" cy="2190764"/>
              <a:chOff x="97598" y="3641306"/>
              <a:chExt cx="2878928" cy="21907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522F4F-9F73-7277-D548-AFC52183755E}"/>
                  </a:ext>
                </a:extLst>
              </p:cNvPr>
              <p:cNvSpPr/>
              <p:nvPr/>
            </p:nvSpPr>
            <p:spPr>
              <a:xfrm>
                <a:off x="97598" y="3641306"/>
                <a:ext cx="2878928" cy="2091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24045D3-B957-D96A-F3FA-8B35C356E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98" y="3655951"/>
                <a:ext cx="2857530" cy="2176119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16C15CB-83F4-72F7-662A-5D4021E74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" y="1935649"/>
            <a:ext cx="9359154" cy="27200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E895FB-1728-1961-06AF-BAFD3BA70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78" y="387287"/>
            <a:ext cx="8041023" cy="90250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D2CEBA-ACCC-C063-0C91-CDCCEA9A9C06}"/>
              </a:ext>
            </a:extLst>
          </p:cNvPr>
          <p:cNvSpPr/>
          <p:nvPr/>
        </p:nvSpPr>
        <p:spPr>
          <a:xfrm>
            <a:off x="2484878" y="4000500"/>
            <a:ext cx="1325122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DBB114-E62C-0807-1AB1-C0C9A77A8285}"/>
              </a:ext>
            </a:extLst>
          </p:cNvPr>
          <p:cNvSpPr/>
          <p:nvPr/>
        </p:nvSpPr>
        <p:spPr>
          <a:xfrm>
            <a:off x="9919778" y="387287"/>
            <a:ext cx="4786822" cy="3366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091219-B26C-3323-FE98-4641DE8013AB}"/>
              </a:ext>
            </a:extLst>
          </p:cNvPr>
          <p:cNvSpPr/>
          <p:nvPr/>
        </p:nvSpPr>
        <p:spPr>
          <a:xfrm>
            <a:off x="9956836" y="2705100"/>
            <a:ext cx="2539964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76E3FA-2EB6-CD15-585C-E15EAFCCF025}"/>
              </a:ext>
            </a:extLst>
          </p:cNvPr>
          <p:cNvSpPr/>
          <p:nvPr/>
        </p:nvSpPr>
        <p:spPr>
          <a:xfrm>
            <a:off x="17144999" y="2247900"/>
            <a:ext cx="83485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65634BF-B6F2-766A-620A-43D35E3AA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199" y="2337675"/>
            <a:ext cx="5205177" cy="112942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5AD0D-CFFA-F4EC-53A8-67C517337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" y="1344254"/>
            <a:ext cx="6702250" cy="54511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173170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Kebut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Semalam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Pembahasan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RUU Kesehatan: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Tantangan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dan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Ancaman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23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Juni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Putusan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D69CE5-16FF-7008-0392-F70562FC289C}"/>
              </a:ext>
            </a:extLst>
          </p:cNvPr>
          <p:cNvGrpSpPr/>
          <p:nvPr/>
        </p:nvGrpSpPr>
        <p:grpSpPr>
          <a:xfrm>
            <a:off x="388470" y="7124700"/>
            <a:ext cx="4107329" cy="1905000"/>
            <a:chOff x="124999" y="3446707"/>
            <a:chExt cx="5598535" cy="2594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44BFD-56E8-4157-600D-92C7B6BF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E7DC7-CBF6-16CF-93D8-92E0104B53B9}"/>
                </a:ext>
              </a:extLst>
            </p:cNvPr>
            <p:cNvGrpSpPr/>
            <p:nvPr/>
          </p:nvGrpSpPr>
          <p:grpSpPr>
            <a:xfrm>
              <a:off x="124999" y="3648629"/>
              <a:ext cx="2878928" cy="2190764"/>
              <a:chOff x="97598" y="3641306"/>
              <a:chExt cx="2878928" cy="21907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522F4F-9F73-7277-D548-AFC52183755E}"/>
                  </a:ext>
                </a:extLst>
              </p:cNvPr>
              <p:cNvSpPr/>
              <p:nvPr/>
            </p:nvSpPr>
            <p:spPr>
              <a:xfrm>
                <a:off x="97598" y="3641306"/>
                <a:ext cx="2878928" cy="2091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24045D3-B957-D96A-F3FA-8B35C356E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98" y="3655951"/>
                <a:ext cx="2857530" cy="2176119"/>
              </a:xfrm>
              <a:prstGeom prst="rect">
                <a:avLst/>
              </a:prstGeom>
            </p:spPr>
          </p:pic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CDBB114-E62C-0807-1AB1-C0C9A77A8285}"/>
              </a:ext>
            </a:extLst>
          </p:cNvPr>
          <p:cNvSpPr/>
          <p:nvPr/>
        </p:nvSpPr>
        <p:spPr>
          <a:xfrm>
            <a:off x="337316" y="4418279"/>
            <a:ext cx="4786822" cy="3366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091219-B26C-3323-FE98-4641DE8013AB}"/>
              </a:ext>
            </a:extLst>
          </p:cNvPr>
          <p:cNvSpPr/>
          <p:nvPr/>
        </p:nvSpPr>
        <p:spPr>
          <a:xfrm>
            <a:off x="13030199" y="2337675"/>
            <a:ext cx="3860783" cy="11294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B5B75-40BF-3426-EAE0-ACAA5AB35DF7}"/>
              </a:ext>
            </a:extLst>
          </p:cNvPr>
          <p:cNvGrpSpPr/>
          <p:nvPr/>
        </p:nvGrpSpPr>
        <p:grpSpPr>
          <a:xfrm>
            <a:off x="7283635" y="1378734"/>
            <a:ext cx="5537031" cy="8629650"/>
            <a:chOff x="9338723" y="585939"/>
            <a:chExt cx="6561508" cy="96058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49704E-0277-82DF-DBA0-2C2C320A1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723" y="585939"/>
              <a:ext cx="6561508" cy="960581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76E3FA-2EB6-CD15-585C-E15EAFCCF025}"/>
                </a:ext>
              </a:extLst>
            </p:cNvPr>
            <p:cNvSpPr/>
            <p:nvPr/>
          </p:nvSpPr>
          <p:spPr>
            <a:xfrm>
              <a:off x="9656328" y="4129385"/>
              <a:ext cx="6117072" cy="26660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6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173170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Kebut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Semalam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Pembahasan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RUU Kesehatan: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Tantangan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dan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Ancaman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23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Juni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(Existing)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08959" y="1775847"/>
            <a:ext cx="1216139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419/1949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Ordonansi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Obat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Keras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4/1984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Wabah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Penyakit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Menular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29/2004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Praktik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36/2009 Kesehatan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44/2009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Rumah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Sakit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20/2013 Pendidikan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18/2014 Kesehatan Jiwa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36/2014 Tenaga Kesehatan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38/2014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Keperawatan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6/2018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Kekarantinaan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Kesehatan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4/2019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Kebidanan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E1382-43ED-0975-E246-DEAE39CB45F2}"/>
              </a:ext>
            </a:extLst>
          </p:cNvPr>
          <p:cNvSpPr txBox="1"/>
          <p:nvPr/>
        </p:nvSpPr>
        <p:spPr>
          <a:xfrm>
            <a:off x="4824077" y="9029700"/>
            <a:ext cx="1079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 err="1">
                <a:solidFill>
                  <a:schemeClr val="bg1"/>
                </a:solidFill>
                <a:effectLst/>
              </a:rPr>
              <a:t>Bertens</a:t>
            </a:r>
            <a:r>
              <a:rPr lang="en-ID" dirty="0">
                <a:solidFill>
                  <a:schemeClr val="bg1"/>
                </a:solidFill>
                <a:effectLst/>
              </a:rPr>
              <a:t>, K. </a:t>
            </a:r>
            <a:r>
              <a:rPr lang="en-ID" i="1" dirty="0">
                <a:solidFill>
                  <a:schemeClr val="bg1"/>
                </a:solidFill>
                <a:effectLst/>
              </a:rPr>
              <a:t>Etika</a:t>
            </a:r>
            <a:r>
              <a:rPr lang="en-ID" dirty="0">
                <a:solidFill>
                  <a:schemeClr val="bg1"/>
                </a:solidFill>
                <a:effectLst/>
              </a:rPr>
              <a:t>. </a:t>
            </a:r>
            <a:r>
              <a:rPr lang="en-ID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dirty="0">
                <a:solidFill>
                  <a:schemeClr val="bg1"/>
                </a:solidFill>
                <a:effectLst/>
              </a:rPr>
              <a:t>. Yogyakarta: </a:t>
            </a:r>
            <a:r>
              <a:rPr lang="en-ID" dirty="0" err="1">
                <a:solidFill>
                  <a:schemeClr val="bg1"/>
                </a:solidFill>
                <a:effectLst/>
              </a:rPr>
              <a:t>Kanisius</a:t>
            </a:r>
            <a:r>
              <a:rPr lang="en-ID" dirty="0">
                <a:solidFill>
                  <a:schemeClr val="bg1"/>
                </a:solidFill>
                <a:effectLst/>
              </a:rPr>
              <a:t>, 2021.</a:t>
            </a:r>
          </a:p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“Arti kata </a:t>
            </a:r>
            <a:r>
              <a:rPr lang="en-ID" dirty="0" err="1">
                <a:solidFill>
                  <a:schemeClr val="bg1"/>
                </a:solidFill>
                <a:effectLst/>
              </a:rPr>
              <a:t>etika</a:t>
            </a:r>
            <a:r>
              <a:rPr lang="en-ID" dirty="0">
                <a:solidFill>
                  <a:schemeClr val="bg1"/>
                </a:solidFill>
                <a:effectLst/>
              </a:rPr>
              <a:t> - </a:t>
            </a:r>
            <a:r>
              <a:rPr lang="en-ID" dirty="0" err="1">
                <a:solidFill>
                  <a:schemeClr val="bg1"/>
                </a:solidFill>
                <a:effectLst/>
              </a:rPr>
              <a:t>Kamus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Besar</a:t>
            </a:r>
            <a:r>
              <a:rPr lang="en-ID" dirty="0">
                <a:solidFill>
                  <a:schemeClr val="bg1"/>
                </a:solidFill>
                <a:effectLst/>
              </a:rPr>
              <a:t> Bahasa Indonesia (KBBI) Online.” </a:t>
            </a:r>
            <a:r>
              <a:rPr lang="en-ID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dirty="0">
                <a:solidFill>
                  <a:schemeClr val="bg1"/>
                </a:solidFill>
                <a:effectLst/>
              </a:rPr>
              <a:t> 13 Mei 2023. </a:t>
            </a:r>
            <a:r>
              <a:rPr lang="en-ID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https://kbbi.web.id/etika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  <a:p>
            <a:pPr marL="801688" indent="-801688"/>
            <a:r>
              <a:rPr lang="en-ID" dirty="0" err="1">
                <a:solidFill>
                  <a:schemeClr val="bg1"/>
                </a:solidFill>
                <a:effectLst/>
              </a:rPr>
              <a:t>Bertens</a:t>
            </a:r>
            <a:r>
              <a:rPr lang="en-ID" dirty="0">
                <a:solidFill>
                  <a:schemeClr val="bg1"/>
                </a:solidFill>
                <a:effectLst/>
              </a:rPr>
              <a:t>, K, </a:t>
            </a:r>
            <a:r>
              <a:rPr lang="en-ID" dirty="0" err="1">
                <a:solidFill>
                  <a:schemeClr val="bg1"/>
                </a:solidFill>
                <a:effectLst/>
              </a:rPr>
              <a:t>Johanis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Ohoitimur</a:t>
            </a:r>
            <a:r>
              <a:rPr lang="en-ID" dirty="0">
                <a:solidFill>
                  <a:schemeClr val="bg1"/>
                </a:solidFill>
                <a:effectLst/>
              </a:rPr>
              <a:t>, dan </a:t>
            </a:r>
            <a:r>
              <a:rPr lang="en-ID" dirty="0" err="1">
                <a:solidFill>
                  <a:schemeClr val="bg1"/>
                </a:solidFill>
                <a:effectLst/>
              </a:rPr>
              <a:t>Mikhael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Dua</a:t>
            </a:r>
            <a:r>
              <a:rPr lang="en-ID" dirty="0">
                <a:solidFill>
                  <a:schemeClr val="bg1"/>
                </a:solidFill>
                <a:effectLst/>
              </a:rPr>
              <a:t>. </a:t>
            </a:r>
            <a:r>
              <a:rPr lang="en-ID" i="1" dirty="0" err="1">
                <a:solidFill>
                  <a:schemeClr val="bg1"/>
                </a:solidFill>
                <a:effectLst/>
              </a:rPr>
              <a:t>Pengantar</a:t>
            </a:r>
            <a:r>
              <a:rPr lang="en-ID" i="1" dirty="0">
                <a:solidFill>
                  <a:schemeClr val="bg1"/>
                </a:solidFill>
                <a:effectLst/>
              </a:rPr>
              <a:t> </a:t>
            </a:r>
            <a:r>
              <a:rPr lang="en-ID" i="1" dirty="0" err="1">
                <a:solidFill>
                  <a:schemeClr val="bg1"/>
                </a:solidFill>
                <a:effectLst/>
              </a:rPr>
              <a:t>Filsafat</a:t>
            </a:r>
            <a:r>
              <a:rPr lang="en-ID" dirty="0">
                <a:solidFill>
                  <a:schemeClr val="bg1"/>
                </a:solidFill>
                <a:effectLst/>
              </a:rPr>
              <a:t>. Yogyakarta: </a:t>
            </a:r>
            <a:r>
              <a:rPr lang="en-ID" dirty="0" err="1">
                <a:solidFill>
                  <a:schemeClr val="bg1"/>
                </a:solidFill>
                <a:effectLst/>
              </a:rPr>
              <a:t>Kanisius</a:t>
            </a:r>
            <a:r>
              <a:rPr lang="en-ID" dirty="0">
                <a:solidFill>
                  <a:schemeClr val="bg1"/>
                </a:solidFill>
                <a:effectLst/>
              </a:rPr>
              <a:t>, 2022.</a:t>
            </a:r>
          </a:p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Rachels, James. </a:t>
            </a:r>
            <a:r>
              <a:rPr lang="en-ID" i="1" dirty="0" err="1">
                <a:solidFill>
                  <a:schemeClr val="bg1"/>
                </a:solidFill>
                <a:effectLst/>
              </a:rPr>
              <a:t>Filsafat</a:t>
            </a:r>
            <a:r>
              <a:rPr lang="en-ID" i="1" dirty="0">
                <a:solidFill>
                  <a:schemeClr val="bg1"/>
                </a:solidFill>
                <a:effectLst/>
              </a:rPr>
              <a:t> Moral</a:t>
            </a:r>
            <a:r>
              <a:rPr lang="en-ID" dirty="0">
                <a:solidFill>
                  <a:schemeClr val="bg1"/>
                </a:solidFill>
                <a:effectLst/>
              </a:rPr>
              <a:t>. Yogyakarta: </a:t>
            </a:r>
            <a:r>
              <a:rPr lang="en-ID" dirty="0" err="1">
                <a:solidFill>
                  <a:schemeClr val="bg1"/>
                </a:solidFill>
                <a:effectLst/>
              </a:rPr>
              <a:t>Kanisius</a:t>
            </a:r>
            <a:r>
              <a:rPr lang="en-ID" dirty="0">
                <a:solidFill>
                  <a:schemeClr val="bg1"/>
                </a:solidFill>
                <a:effectLst/>
              </a:rPr>
              <a:t>, 2013.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D69CE5-16FF-7008-0392-F70562FC289C}"/>
              </a:ext>
            </a:extLst>
          </p:cNvPr>
          <p:cNvGrpSpPr/>
          <p:nvPr/>
        </p:nvGrpSpPr>
        <p:grpSpPr>
          <a:xfrm>
            <a:off x="388470" y="7124700"/>
            <a:ext cx="4107329" cy="1905000"/>
            <a:chOff x="124999" y="3446707"/>
            <a:chExt cx="5598535" cy="2594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44BFD-56E8-4157-600D-92C7B6BF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E7DC7-CBF6-16CF-93D8-92E0104B53B9}"/>
                </a:ext>
              </a:extLst>
            </p:cNvPr>
            <p:cNvGrpSpPr/>
            <p:nvPr/>
          </p:nvGrpSpPr>
          <p:grpSpPr>
            <a:xfrm>
              <a:off x="124999" y="3648629"/>
              <a:ext cx="2878928" cy="2190764"/>
              <a:chOff x="97598" y="3641306"/>
              <a:chExt cx="2878928" cy="21907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522F4F-9F73-7277-D548-AFC52183755E}"/>
                  </a:ext>
                </a:extLst>
              </p:cNvPr>
              <p:cNvSpPr/>
              <p:nvPr/>
            </p:nvSpPr>
            <p:spPr>
              <a:xfrm>
                <a:off x="97598" y="3641306"/>
                <a:ext cx="2878928" cy="2091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24045D3-B957-D96A-F3FA-8B35C356E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98" y="3655951"/>
                <a:ext cx="2857530" cy="21761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973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801</Words>
  <Application>Microsoft Macintosh PowerPoint</Application>
  <PresentationFormat>Custom</PresentationFormat>
  <Paragraphs>119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Cardo Bold</vt:lpstr>
      <vt:lpstr>Arial</vt:lpstr>
      <vt:lpstr>Calibri</vt:lpstr>
      <vt:lpstr>Cardo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Company Presentation</dc:title>
  <cp:lastModifiedBy>Gregorius Yoga Panji Asmara</cp:lastModifiedBy>
  <cp:revision>42</cp:revision>
  <cp:lastPrinted>2023-05-12T19:13:14Z</cp:lastPrinted>
  <dcterms:created xsi:type="dcterms:W3CDTF">2006-08-16T00:00:00Z</dcterms:created>
  <dcterms:modified xsi:type="dcterms:W3CDTF">2023-06-23T18:44:36Z</dcterms:modified>
  <dc:identifier>DAFGez5Hrt0</dc:identifier>
</cp:coreProperties>
</file>