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350" r:id="rId3"/>
    <p:sldId id="360" r:id="rId4"/>
    <p:sldId id="361" r:id="rId5"/>
    <p:sldId id="359" r:id="rId6"/>
    <p:sldId id="402" r:id="rId7"/>
    <p:sldId id="368" r:id="rId8"/>
    <p:sldId id="379" r:id="rId9"/>
    <p:sldId id="380" r:id="rId10"/>
    <p:sldId id="381" r:id="rId11"/>
    <p:sldId id="382" r:id="rId12"/>
    <p:sldId id="383" r:id="rId13"/>
    <p:sldId id="384" r:id="rId14"/>
    <p:sldId id="386" r:id="rId15"/>
    <p:sldId id="387" r:id="rId16"/>
    <p:sldId id="388" r:id="rId17"/>
    <p:sldId id="389" r:id="rId18"/>
    <p:sldId id="390" r:id="rId19"/>
    <p:sldId id="391" r:id="rId20"/>
    <p:sldId id="392" r:id="rId21"/>
    <p:sldId id="393" r:id="rId22"/>
    <p:sldId id="394" r:id="rId23"/>
    <p:sldId id="395" r:id="rId24"/>
    <p:sldId id="401" r:id="rId25"/>
    <p:sldId id="396" r:id="rId26"/>
    <p:sldId id="397" r:id="rId27"/>
    <p:sldId id="398" r:id="rId28"/>
    <p:sldId id="399" r:id="rId29"/>
    <p:sldId id="400" r:id="rId30"/>
    <p:sldId id="375" r:id="rId31"/>
    <p:sldId id="349" r:id="rId32"/>
    <p:sldId id="296"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rdo" panose="020F0702030404030204" pitchFamily="34" charset="0"/>
      <p:regular r:id="rId39"/>
      <p:bold r:id="rId40"/>
    </p:embeddedFont>
    <p:embeddedFont>
      <p:font typeface="Cardo Bold" panose="020F0702030404030204" pitchFamily="34" charset="0"/>
      <p:regular r:id="rId39"/>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20C"/>
    <a:srgbClr val="E29E16"/>
    <a:srgbClr val="C49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7" autoAdjust="0"/>
    <p:restoredTop sz="87955" autoAdjust="0"/>
  </p:normalViewPr>
  <p:slideViewPr>
    <p:cSldViewPr>
      <p:cViewPr>
        <p:scale>
          <a:sx n="53" d="100"/>
          <a:sy n="53" d="100"/>
        </p:scale>
        <p:origin x="1072"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61663-3ECF-124E-9D78-19606ECE01E8}" type="datetimeFigureOut">
              <a:rPr lang="en-US" smtClean="0"/>
              <a:t>7/7/23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84BAC-C1B1-0743-A197-4DED0D3BCF09}" type="slidenum">
              <a:rPr lang="en-US" smtClean="0"/>
              <a:t>‹#›</a:t>
            </a:fld>
            <a:endParaRPr lang="en-US"/>
          </a:p>
        </p:txBody>
      </p:sp>
    </p:spTree>
    <p:extLst>
      <p:ext uri="{BB962C8B-B14F-4D97-AF65-F5344CB8AC3E}">
        <p14:creationId xmlns:p14="http://schemas.microsoft.com/office/powerpoint/2010/main" val="71770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84BAC-C1B1-0743-A197-4DED0D3BCF09}" type="slidenum">
              <a:rPr lang="en-US" smtClean="0"/>
              <a:t>1</a:t>
            </a:fld>
            <a:endParaRPr lang="en-US"/>
          </a:p>
        </p:txBody>
      </p:sp>
    </p:spTree>
    <p:extLst>
      <p:ext uri="{BB962C8B-B14F-4D97-AF65-F5344CB8AC3E}">
        <p14:creationId xmlns:p14="http://schemas.microsoft.com/office/powerpoint/2010/main" val="317613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SALT: </a:t>
            </a:r>
            <a:r>
              <a:rPr lang="en-US" dirty="0" err="1"/>
              <a:t>Soegijapranata</a:t>
            </a:r>
            <a:r>
              <a:rPr lang="en-US" dirty="0"/>
              <a:t> Advanced Leadership Training</a:t>
            </a:r>
          </a:p>
          <a:p>
            <a:endParaRPr lang="en-US" dirty="0"/>
          </a:p>
        </p:txBody>
      </p:sp>
      <p:sp>
        <p:nvSpPr>
          <p:cNvPr id="4" name="Slide Number Placeholder 3"/>
          <p:cNvSpPr>
            <a:spLocks noGrp="1"/>
          </p:cNvSpPr>
          <p:nvPr>
            <p:ph type="sldNum" sz="quarter" idx="5"/>
          </p:nvPr>
        </p:nvSpPr>
        <p:spPr/>
        <p:txBody>
          <a:bodyPr/>
          <a:lstStyle/>
          <a:p>
            <a:fld id="{06E84BAC-C1B1-0743-A197-4DED0D3BCF09}" type="slidenum">
              <a:rPr lang="en-US" smtClean="0"/>
              <a:t>7</a:t>
            </a:fld>
            <a:endParaRPr lang="en-US"/>
          </a:p>
        </p:txBody>
      </p:sp>
    </p:spTree>
    <p:extLst>
      <p:ext uri="{BB962C8B-B14F-4D97-AF65-F5344CB8AC3E}">
        <p14:creationId xmlns:p14="http://schemas.microsoft.com/office/powerpoint/2010/main" val="362665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84BAC-C1B1-0743-A197-4DED0D3BCF09}" type="slidenum">
              <a:rPr lang="en-US" smtClean="0"/>
              <a:t>23</a:t>
            </a:fld>
            <a:endParaRPr lang="en-US"/>
          </a:p>
        </p:txBody>
      </p:sp>
    </p:spTree>
    <p:extLst>
      <p:ext uri="{BB962C8B-B14F-4D97-AF65-F5344CB8AC3E}">
        <p14:creationId xmlns:p14="http://schemas.microsoft.com/office/powerpoint/2010/main" val="155574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84BAC-C1B1-0743-A197-4DED0D3BCF09}" type="slidenum">
              <a:rPr lang="en-US" smtClean="0"/>
              <a:t>30</a:t>
            </a:fld>
            <a:endParaRPr lang="en-US"/>
          </a:p>
        </p:txBody>
      </p:sp>
    </p:spTree>
    <p:extLst>
      <p:ext uri="{BB962C8B-B14F-4D97-AF65-F5344CB8AC3E}">
        <p14:creationId xmlns:p14="http://schemas.microsoft.com/office/powerpoint/2010/main" val="305952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84BAC-C1B1-0743-A197-4DED0D3BCF09}" type="slidenum">
              <a:rPr lang="en-US" smtClean="0"/>
              <a:t>32</a:t>
            </a:fld>
            <a:endParaRPr lang="en-US"/>
          </a:p>
        </p:txBody>
      </p:sp>
    </p:spTree>
    <p:extLst>
      <p:ext uri="{BB962C8B-B14F-4D97-AF65-F5344CB8AC3E}">
        <p14:creationId xmlns:p14="http://schemas.microsoft.com/office/powerpoint/2010/main" val="112676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hyperlink" Target="https://dictionary.cambridge.org/dictionary/english/opinion" TargetMode="External"/><Relationship Id="rId3" Type="http://schemas.openxmlformats.org/officeDocument/2006/relationships/image" Target="../media/image8.svg"/><Relationship Id="rId7" Type="http://schemas.openxmlformats.org/officeDocument/2006/relationships/hyperlink" Target="https://dictionary.cambridge.org/dictionary/english/oppose"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dictionary.cambridge.org/dictionary/english/people" TargetMode="External"/><Relationship Id="rId11" Type="http://schemas.openxmlformats.org/officeDocument/2006/relationships/image" Target="../media/image6.png"/><Relationship Id="rId5" Type="http://schemas.openxmlformats.org/officeDocument/2006/relationships/hyperlink" Target="https://dictionary.cambridge.org/dictionary/english/disagreement" TargetMode="External"/><Relationship Id="rId10" Type="http://schemas.openxmlformats.org/officeDocument/2006/relationships/hyperlink" Target="https://dictionary.cambridge.org/dictionary/english/conflict" TargetMode="External"/><Relationship Id="rId4" Type="http://schemas.openxmlformats.org/officeDocument/2006/relationships/hyperlink" Target="https://dictionary.cambridge.org/dictionary/english/active" TargetMode="External"/><Relationship Id="rId9" Type="http://schemas.openxmlformats.org/officeDocument/2006/relationships/hyperlink" Target="https://dictionary.cambridge.org/dictionary/english/princip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6.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kbbi.web.id/negosiasi"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doi.org/10.13189/ujibm.2016.040205"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doi.org/10.2139/ssrn.3721327"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fmacs.org.uk/is-there-a-difference-between-mediation-and-conciliation/"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fmacs.org.uk/is-there-a-difference-between-mediation-and-conciliation/"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kbbi.web.id/organisas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F60738-4EE9-140F-2E06-E7044DA6D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 y="-1230162"/>
            <a:ext cx="18745201" cy="11555262"/>
          </a:xfrm>
          <a:prstGeom prst="rect">
            <a:avLst/>
          </a:prstGeom>
        </p:spPr>
      </p:pic>
      <p:sp>
        <p:nvSpPr>
          <p:cNvPr id="3" name="AutoShape 3"/>
          <p:cNvSpPr/>
          <p:nvPr/>
        </p:nvSpPr>
        <p:spPr>
          <a:xfrm>
            <a:off x="16285029" y="0"/>
            <a:ext cx="2155369" cy="10287000"/>
          </a:xfrm>
          <a:prstGeom prst="rect">
            <a:avLst/>
          </a:prstGeom>
          <a:solidFill>
            <a:srgbClr val="DAA20C"/>
          </a:solidFill>
          <a:ln>
            <a:solidFill>
              <a:srgbClr val="E29E16"/>
            </a:solidFill>
          </a:ln>
        </p:spPr>
      </p:sp>
      <p:grpSp>
        <p:nvGrpSpPr>
          <p:cNvPr id="4" name="Group 4"/>
          <p:cNvGrpSpPr/>
          <p:nvPr/>
        </p:nvGrpSpPr>
        <p:grpSpPr>
          <a:xfrm>
            <a:off x="13871957" y="8317416"/>
            <a:ext cx="3387343" cy="940884"/>
            <a:chOff x="0" y="0"/>
            <a:chExt cx="1518510" cy="421788"/>
          </a:xfrm>
          <a:solidFill>
            <a:srgbClr val="DAA20C"/>
          </a:solidFill>
        </p:grpSpPr>
        <p:sp>
          <p:nvSpPr>
            <p:cNvPr id="5" name="Freeform 5"/>
            <p:cNvSpPr/>
            <p:nvPr/>
          </p:nvSpPr>
          <p:spPr>
            <a:xfrm>
              <a:off x="0" y="0"/>
              <a:ext cx="1518510" cy="421788"/>
            </a:xfrm>
            <a:custGeom>
              <a:avLst/>
              <a:gdLst/>
              <a:ahLst/>
              <a:cxnLst/>
              <a:rect l="l" t="t" r="r" b="b"/>
              <a:pathLst>
                <a:path w="1518510" h="421788">
                  <a:moveTo>
                    <a:pt x="0" y="0"/>
                  </a:moveTo>
                  <a:lnTo>
                    <a:pt x="1518510" y="0"/>
                  </a:lnTo>
                  <a:lnTo>
                    <a:pt x="1518510" y="421788"/>
                  </a:lnTo>
                  <a:lnTo>
                    <a:pt x="0" y="421788"/>
                  </a:lnTo>
                  <a:close/>
                </a:path>
              </a:pathLst>
            </a:custGeom>
            <a:grpFill/>
            <a:ln>
              <a:solidFill>
                <a:srgbClr val="E29E16"/>
              </a:solidFill>
            </a:ln>
          </p:spPr>
        </p:sp>
      </p:grpSp>
      <p:grpSp>
        <p:nvGrpSpPr>
          <p:cNvPr id="6" name="Group 6"/>
          <p:cNvGrpSpPr/>
          <p:nvPr/>
        </p:nvGrpSpPr>
        <p:grpSpPr>
          <a:xfrm>
            <a:off x="16285029" y="8317416"/>
            <a:ext cx="974271" cy="940884"/>
            <a:chOff x="0" y="0"/>
            <a:chExt cx="436756" cy="421788"/>
          </a:xfrm>
        </p:grpSpPr>
        <p:sp>
          <p:nvSpPr>
            <p:cNvPr id="7" name="Freeform 7"/>
            <p:cNvSpPr/>
            <p:nvPr/>
          </p:nvSpPr>
          <p:spPr>
            <a:xfrm>
              <a:off x="0" y="0"/>
              <a:ext cx="436756" cy="421788"/>
            </a:xfrm>
            <a:custGeom>
              <a:avLst/>
              <a:gdLst/>
              <a:ahLst/>
              <a:cxnLst/>
              <a:rect l="l" t="t" r="r" b="b"/>
              <a:pathLst>
                <a:path w="436756" h="421788">
                  <a:moveTo>
                    <a:pt x="0" y="0"/>
                  </a:moveTo>
                  <a:lnTo>
                    <a:pt x="436756" y="0"/>
                  </a:lnTo>
                  <a:lnTo>
                    <a:pt x="436756" y="421788"/>
                  </a:lnTo>
                  <a:lnTo>
                    <a:pt x="0" y="421788"/>
                  </a:lnTo>
                  <a:close/>
                </a:path>
              </a:pathLst>
            </a:custGeom>
            <a:solidFill>
              <a:srgbClr val="001431"/>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81029" y="8627190"/>
            <a:ext cx="382271" cy="272455"/>
          </a:xfrm>
          <a:prstGeom prst="rect">
            <a:avLst/>
          </a:prstGeom>
        </p:spPr>
      </p:pic>
      <p:sp>
        <p:nvSpPr>
          <p:cNvPr id="9" name="AutoShape 9"/>
          <p:cNvSpPr/>
          <p:nvPr/>
        </p:nvSpPr>
        <p:spPr>
          <a:xfrm rot="-5400000">
            <a:off x="5126517" y="4686989"/>
            <a:ext cx="2091366" cy="0"/>
          </a:xfrm>
          <a:prstGeom prst="line">
            <a:avLst/>
          </a:prstGeom>
          <a:ln w="47625" cap="flat">
            <a:solidFill>
              <a:srgbClr val="DAA20C"/>
            </a:solidFill>
            <a:prstDash val="solid"/>
            <a:headEnd type="none" w="sm" len="sm"/>
            <a:tailEnd type="none" w="sm" len="sm"/>
          </a:ln>
        </p:spPr>
        <p:txBody>
          <a:bodyPr/>
          <a:lstStyle/>
          <a:p>
            <a:endParaRPr lang="en-US" dirty="0"/>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63300" y="1028700"/>
            <a:ext cx="487136" cy="378748"/>
          </a:xfrm>
          <a:prstGeom prst="rect">
            <a:avLst/>
          </a:prstGeom>
        </p:spPr>
      </p:pic>
      <p:sp>
        <p:nvSpPr>
          <p:cNvPr id="12" name="TextBox 12"/>
          <p:cNvSpPr txBox="1"/>
          <p:nvPr/>
        </p:nvSpPr>
        <p:spPr>
          <a:xfrm>
            <a:off x="14136558" y="8589090"/>
            <a:ext cx="1849027" cy="372745"/>
          </a:xfrm>
          <a:prstGeom prst="rect">
            <a:avLst/>
          </a:prstGeom>
        </p:spPr>
        <p:txBody>
          <a:bodyPr lIns="0" tIns="0" rIns="0" bIns="0" rtlCol="0" anchor="t">
            <a:spAutoFit/>
          </a:bodyPr>
          <a:lstStyle/>
          <a:p>
            <a:pPr algn="ctr">
              <a:lnSpc>
                <a:spcPts val="3080"/>
              </a:lnSpc>
            </a:pPr>
            <a:r>
              <a:rPr lang="en-US" sz="2200" dirty="0">
                <a:solidFill>
                  <a:srgbClr val="001431"/>
                </a:solidFill>
                <a:latin typeface="Cardo"/>
              </a:rPr>
              <a:t>Get Started</a:t>
            </a:r>
          </a:p>
        </p:txBody>
      </p:sp>
      <p:sp>
        <p:nvSpPr>
          <p:cNvPr id="13" name="TextBox 13"/>
          <p:cNvSpPr txBox="1"/>
          <p:nvPr/>
        </p:nvSpPr>
        <p:spPr>
          <a:xfrm>
            <a:off x="380999" y="7074337"/>
            <a:ext cx="13191499" cy="3631763"/>
          </a:xfrm>
          <a:prstGeom prst="rect">
            <a:avLst/>
          </a:prstGeom>
        </p:spPr>
        <p:txBody>
          <a:bodyPr wrap="square" lIns="0" tIns="0" rIns="0" bIns="0" rtlCol="0" anchor="t">
            <a:spAutoFit/>
          </a:bodyPr>
          <a:lstStyle/>
          <a:p>
            <a:r>
              <a:rPr lang="en-US" sz="3200" dirty="0">
                <a:solidFill>
                  <a:srgbClr val="FFFFFF"/>
                </a:solidFill>
                <a:latin typeface="Cardo"/>
              </a:rPr>
              <a:t>dr. Gregorius Yoga Panji Asmara, SH, MH, CLA, CCD, CMC</a:t>
            </a:r>
          </a:p>
          <a:p>
            <a:r>
              <a:rPr lang="en-US" sz="2800" i="1" dirty="0">
                <a:solidFill>
                  <a:srgbClr val="FFFFFF"/>
                </a:solidFill>
                <a:latin typeface="Cardo"/>
              </a:rPr>
              <a:t>lecturer | attorney at law | legal consultant | legal auditor | mediator</a:t>
            </a:r>
          </a:p>
          <a:p>
            <a:r>
              <a:rPr lang="en-US" sz="2800" dirty="0">
                <a:solidFill>
                  <a:srgbClr val="FFFFFF"/>
                </a:solidFill>
                <a:latin typeface="Cardo"/>
              </a:rPr>
              <a:t>Wakil </a:t>
            </a:r>
            <a:r>
              <a:rPr lang="en-US" sz="2800" dirty="0" err="1">
                <a:solidFill>
                  <a:srgbClr val="FFFFFF"/>
                </a:solidFill>
                <a:latin typeface="Cardo"/>
              </a:rPr>
              <a:t>Dekan</a:t>
            </a:r>
            <a:r>
              <a:rPr lang="en-US" sz="2800" dirty="0">
                <a:solidFill>
                  <a:srgbClr val="FFFFFF"/>
                </a:solidFill>
                <a:latin typeface="Cardo"/>
              </a:rPr>
              <a:t> </a:t>
            </a:r>
            <a:r>
              <a:rPr lang="en-US" sz="2800" dirty="0" err="1">
                <a:solidFill>
                  <a:srgbClr val="FFFFFF"/>
                </a:solidFill>
                <a:latin typeface="Cardo"/>
              </a:rPr>
              <a:t>Bidang</a:t>
            </a:r>
            <a:r>
              <a:rPr lang="en-US" sz="2800" dirty="0">
                <a:solidFill>
                  <a:srgbClr val="FFFFFF"/>
                </a:solidFill>
                <a:latin typeface="Cardo"/>
              </a:rPr>
              <a:t> </a:t>
            </a:r>
            <a:r>
              <a:rPr lang="en-US" sz="2800" dirty="0" err="1">
                <a:solidFill>
                  <a:srgbClr val="FFFFFF"/>
                </a:solidFill>
                <a:latin typeface="Cardo"/>
              </a:rPr>
              <a:t>Inovasi</a:t>
            </a:r>
            <a:r>
              <a:rPr lang="en-US" sz="2800" dirty="0">
                <a:solidFill>
                  <a:srgbClr val="FFFFFF"/>
                </a:solidFill>
                <a:latin typeface="Cardo"/>
              </a:rPr>
              <a:t>, </a:t>
            </a:r>
            <a:r>
              <a:rPr lang="en-US" sz="2800" dirty="0" err="1">
                <a:solidFill>
                  <a:srgbClr val="FFFFFF"/>
                </a:solidFill>
                <a:latin typeface="Cardo"/>
              </a:rPr>
              <a:t>Riset</a:t>
            </a:r>
            <a:r>
              <a:rPr lang="en-US" sz="2800" dirty="0">
                <a:solidFill>
                  <a:srgbClr val="FFFFFF"/>
                </a:solidFill>
                <a:latin typeface="Cardo"/>
              </a:rPr>
              <a:t>, </a:t>
            </a:r>
            <a:r>
              <a:rPr lang="en-US" sz="2800" dirty="0" err="1">
                <a:solidFill>
                  <a:srgbClr val="FFFFFF"/>
                </a:solidFill>
                <a:latin typeface="Cardo"/>
              </a:rPr>
              <a:t>Pubiikasi</a:t>
            </a:r>
            <a:r>
              <a:rPr lang="en-US" sz="2800" dirty="0">
                <a:solidFill>
                  <a:srgbClr val="FFFFFF"/>
                </a:solidFill>
                <a:latin typeface="Cardo"/>
              </a:rPr>
              <a:t> dan </a:t>
            </a:r>
            <a:r>
              <a:rPr lang="en-US" sz="2800" dirty="0" err="1">
                <a:solidFill>
                  <a:srgbClr val="FFFFFF"/>
                </a:solidFill>
                <a:latin typeface="Cardo"/>
              </a:rPr>
              <a:t>Akreditasi</a:t>
            </a:r>
            <a:r>
              <a:rPr lang="en-US" sz="2800" dirty="0">
                <a:solidFill>
                  <a:srgbClr val="FFFFFF"/>
                </a:solidFill>
                <a:latin typeface="Cardo"/>
              </a:rPr>
              <a:t> </a:t>
            </a:r>
            <a:r>
              <a:rPr lang="en-US" sz="2800" dirty="0" err="1">
                <a:solidFill>
                  <a:srgbClr val="FFFFFF"/>
                </a:solidFill>
                <a:latin typeface="Cardo"/>
              </a:rPr>
              <a:t>Fakultas</a:t>
            </a:r>
            <a:r>
              <a:rPr lang="en-US" sz="2800" dirty="0">
                <a:solidFill>
                  <a:srgbClr val="FFFFFF"/>
                </a:solidFill>
                <a:latin typeface="Cardo"/>
              </a:rPr>
              <a:t> </a:t>
            </a:r>
            <a:r>
              <a:rPr lang="en-US" sz="2800" dirty="0" err="1">
                <a:solidFill>
                  <a:srgbClr val="FFFFFF"/>
                </a:solidFill>
                <a:latin typeface="Cardo"/>
              </a:rPr>
              <a:t>Kedokteran</a:t>
            </a:r>
            <a:endParaRPr lang="en-US" sz="2800" dirty="0">
              <a:solidFill>
                <a:srgbClr val="FFFFFF"/>
              </a:solidFill>
              <a:latin typeface="Cardo"/>
            </a:endParaRPr>
          </a:p>
          <a:p>
            <a:endParaRPr lang="en-US" sz="2800" i="1" dirty="0">
              <a:solidFill>
                <a:srgbClr val="FFFFFF"/>
              </a:solidFill>
              <a:latin typeface="Cardo"/>
            </a:endParaRPr>
          </a:p>
          <a:p>
            <a:r>
              <a:rPr lang="en-US" sz="2800" dirty="0" err="1">
                <a:solidFill>
                  <a:srgbClr val="FFFFFF"/>
                </a:solidFill>
                <a:latin typeface="Cardo"/>
              </a:rPr>
              <a:t>Disampaikan</a:t>
            </a:r>
            <a:r>
              <a:rPr lang="en-US" sz="2800" dirty="0">
                <a:solidFill>
                  <a:srgbClr val="FFFFFF"/>
                </a:solidFill>
                <a:latin typeface="Cardo"/>
              </a:rPr>
              <a:t> pada Latihan </a:t>
            </a:r>
            <a:r>
              <a:rPr lang="en-US" sz="2800" dirty="0" err="1">
                <a:solidFill>
                  <a:srgbClr val="FFFFFF"/>
                </a:solidFill>
                <a:latin typeface="Cardo"/>
              </a:rPr>
              <a:t>Kepemimpinan</a:t>
            </a:r>
            <a:r>
              <a:rPr lang="en-US" sz="2800" dirty="0">
                <a:solidFill>
                  <a:srgbClr val="FFFFFF"/>
                </a:solidFill>
                <a:latin typeface="Cardo"/>
              </a:rPr>
              <a:t> Tingkat </a:t>
            </a:r>
            <a:r>
              <a:rPr lang="en-US" sz="2800" dirty="0" err="1">
                <a:solidFill>
                  <a:srgbClr val="FFFFFF"/>
                </a:solidFill>
                <a:latin typeface="Cardo"/>
              </a:rPr>
              <a:t>Lanjut</a:t>
            </a:r>
            <a:r>
              <a:rPr lang="en-US" sz="2800" dirty="0">
                <a:solidFill>
                  <a:srgbClr val="FFFFFF"/>
                </a:solidFill>
                <a:latin typeface="Cardo"/>
              </a:rPr>
              <a:t> 2023</a:t>
            </a:r>
          </a:p>
          <a:p>
            <a:r>
              <a:rPr lang="en-US" sz="2800" dirty="0">
                <a:solidFill>
                  <a:srgbClr val="FFFFFF"/>
                </a:solidFill>
                <a:latin typeface="Cardo"/>
              </a:rPr>
              <a:t>“</a:t>
            </a:r>
            <a:r>
              <a:rPr lang="en-US" sz="2800" dirty="0" err="1">
                <a:solidFill>
                  <a:srgbClr val="FFFFFF"/>
                </a:solidFill>
                <a:latin typeface="Cardo"/>
              </a:rPr>
              <a:t>Transformasi</a:t>
            </a:r>
            <a:r>
              <a:rPr lang="en-US" sz="2800" dirty="0">
                <a:solidFill>
                  <a:srgbClr val="FFFFFF"/>
                </a:solidFill>
                <a:latin typeface="Cardo"/>
              </a:rPr>
              <a:t> </a:t>
            </a:r>
            <a:r>
              <a:rPr lang="en-US" sz="2800" dirty="0" err="1">
                <a:solidFill>
                  <a:srgbClr val="FFFFFF"/>
                </a:solidFill>
                <a:latin typeface="Cardo"/>
              </a:rPr>
              <a:t>Kepemimpinan</a:t>
            </a:r>
            <a:r>
              <a:rPr lang="en-US" sz="2800" dirty="0">
                <a:solidFill>
                  <a:srgbClr val="FFFFFF"/>
                </a:solidFill>
                <a:latin typeface="Cardo"/>
              </a:rPr>
              <a:t> di Era </a:t>
            </a:r>
            <a:r>
              <a:rPr lang="en-US" sz="2800" dirty="0" err="1">
                <a:solidFill>
                  <a:srgbClr val="FFFFFF"/>
                </a:solidFill>
                <a:latin typeface="Cardo"/>
              </a:rPr>
              <a:t>Dinamis</a:t>
            </a:r>
            <a:r>
              <a:rPr lang="en-US" sz="2800" dirty="0">
                <a:solidFill>
                  <a:srgbClr val="FFFFFF"/>
                </a:solidFill>
                <a:latin typeface="Cardo"/>
              </a:rPr>
              <a:t>”</a:t>
            </a:r>
          </a:p>
          <a:p>
            <a:r>
              <a:rPr lang="en-US" sz="2800" dirty="0">
                <a:solidFill>
                  <a:srgbClr val="FFFFFF"/>
                </a:solidFill>
                <a:latin typeface="Cardo"/>
              </a:rPr>
              <a:t>07 </a:t>
            </a:r>
            <a:r>
              <a:rPr lang="en-US" sz="2800" dirty="0" err="1">
                <a:solidFill>
                  <a:srgbClr val="FFFFFF"/>
                </a:solidFill>
                <a:latin typeface="Cardo"/>
              </a:rPr>
              <a:t>Juli</a:t>
            </a:r>
            <a:r>
              <a:rPr lang="en-US" sz="2800" dirty="0">
                <a:solidFill>
                  <a:srgbClr val="FFFFFF"/>
                </a:solidFill>
                <a:latin typeface="Cardo"/>
              </a:rPr>
              <a:t> 2023</a:t>
            </a:r>
          </a:p>
          <a:p>
            <a:endParaRPr lang="en-US" sz="3600" dirty="0">
              <a:solidFill>
                <a:srgbClr val="FFFFFF"/>
              </a:solidFill>
              <a:latin typeface="Cardo"/>
            </a:endParaRPr>
          </a:p>
        </p:txBody>
      </p:sp>
      <p:sp>
        <p:nvSpPr>
          <p:cNvPr id="15" name="TextBox 15"/>
          <p:cNvSpPr txBox="1"/>
          <p:nvPr/>
        </p:nvSpPr>
        <p:spPr>
          <a:xfrm>
            <a:off x="6496003" y="4237792"/>
            <a:ext cx="10115597" cy="738664"/>
          </a:xfrm>
          <a:prstGeom prst="rect">
            <a:avLst/>
          </a:prstGeom>
        </p:spPr>
        <p:txBody>
          <a:bodyPr wrap="square" lIns="0" tIns="0" rIns="0" bIns="0" rtlCol="0" anchor="t">
            <a:spAutoFit/>
          </a:bodyPr>
          <a:lstStyle/>
          <a:p>
            <a:r>
              <a:rPr lang="en-US" sz="4800" dirty="0" err="1">
                <a:solidFill>
                  <a:srgbClr val="FFFFFF"/>
                </a:solidFill>
                <a:latin typeface="Cardo Bold"/>
              </a:rPr>
              <a:t>Keorganisasian</a:t>
            </a:r>
            <a:r>
              <a:rPr lang="en-US" sz="4800" dirty="0">
                <a:solidFill>
                  <a:srgbClr val="FFFFFF"/>
                </a:solidFill>
                <a:latin typeface="Cardo Bold"/>
              </a:rPr>
              <a:t> dan </a:t>
            </a:r>
            <a:r>
              <a:rPr lang="en-US" sz="4800" i="1" dirty="0">
                <a:solidFill>
                  <a:srgbClr val="FFFFFF"/>
                </a:solidFill>
                <a:latin typeface="Cardo Bold"/>
              </a:rPr>
              <a:t>Problem Solving</a:t>
            </a:r>
          </a:p>
        </p:txBody>
      </p:sp>
      <p:grpSp>
        <p:nvGrpSpPr>
          <p:cNvPr id="17" name="Group 16">
            <a:extLst>
              <a:ext uri="{FF2B5EF4-FFF2-40B4-BE49-F238E27FC236}">
                <a16:creationId xmlns:a16="http://schemas.microsoft.com/office/drawing/2014/main" id="{2E3482B9-A92A-FC59-23CE-9170CD6F623A}"/>
              </a:ext>
            </a:extLst>
          </p:cNvPr>
          <p:cNvGrpSpPr/>
          <p:nvPr/>
        </p:nvGrpSpPr>
        <p:grpSpPr>
          <a:xfrm>
            <a:off x="121884" y="3886889"/>
            <a:ext cx="5655434" cy="1600200"/>
            <a:chOff x="594741" y="2705100"/>
            <a:chExt cx="5655434" cy="1600200"/>
          </a:xfrm>
        </p:grpSpPr>
        <p:sp>
          <p:nvSpPr>
            <p:cNvPr id="18" name="Rectangle 17">
              <a:extLst>
                <a:ext uri="{FF2B5EF4-FFF2-40B4-BE49-F238E27FC236}">
                  <a16:creationId xmlns:a16="http://schemas.microsoft.com/office/drawing/2014/main" id="{B24BDCC1-B874-FCE1-F4C0-30B1D2B73914}"/>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F33D413-FB60-2948-A7A3-3BC43CA81D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Efektivitas</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Organisasi</a:t>
            </a:r>
            <a:endParaRPr lang="en-US" sz="4800" b="1" dirty="0">
              <a:solidFill>
                <a:srgbClr val="FFFFFF"/>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369332"/>
          </a:xfrm>
          <a:prstGeom prst="rect">
            <a:avLst/>
          </a:prstGeom>
          <a:noFill/>
        </p:spPr>
        <p:txBody>
          <a:bodyPr wrap="square" rtlCol="0">
            <a:spAutoFit/>
          </a:bodyPr>
          <a:lstStyle/>
          <a:p>
            <a:r>
              <a:rPr lang="en-ID" dirty="0" err="1">
                <a:solidFill>
                  <a:schemeClr val="bg1"/>
                </a:solidFill>
                <a:effectLst/>
              </a:rPr>
              <a:t>Rifa’i</a:t>
            </a:r>
            <a:r>
              <a:rPr lang="en-ID" dirty="0">
                <a:solidFill>
                  <a:schemeClr val="bg1"/>
                </a:solidFill>
                <a:effectLst/>
              </a:rPr>
              <a:t>, H Muhammad, dan Muhammad Fadhli. </a:t>
            </a:r>
            <a:r>
              <a:rPr lang="en-ID" i="1" dirty="0" err="1">
                <a:solidFill>
                  <a:schemeClr val="bg1"/>
                </a:solidFill>
                <a:effectLst/>
              </a:rPr>
              <a:t>Manajemen</a:t>
            </a:r>
            <a:r>
              <a:rPr lang="en-ID" i="1" dirty="0">
                <a:solidFill>
                  <a:schemeClr val="bg1"/>
                </a:solidFill>
                <a:effectLst/>
              </a:rPr>
              <a:t> </a:t>
            </a:r>
            <a:r>
              <a:rPr lang="en-ID" i="1" dirty="0" err="1">
                <a:solidFill>
                  <a:schemeClr val="bg1"/>
                </a:solidFill>
                <a:effectLst/>
              </a:rPr>
              <a:t>Organisasi</a:t>
            </a:r>
            <a:r>
              <a:rPr lang="en-ID" dirty="0">
                <a:solidFill>
                  <a:schemeClr val="bg1"/>
                </a:solidFill>
                <a:effectLst/>
              </a:rPr>
              <a:t>. Bandung: </a:t>
            </a:r>
            <a:r>
              <a:rPr lang="en-ID" dirty="0" err="1">
                <a:solidFill>
                  <a:schemeClr val="bg1"/>
                </a:solidFill>
                <a:effectLst/>
              </a:rPr>
              <a:t>Citapustaka</a:t>
            </a:r>
            <a:r>
              <a:rPr lang="en-ID" dirty="0">
                <a:solidFill>
                  <a:schemeClr val="bg1"/>
                </a:solidFill>
                <a:effectLst/>
              </a:rPr>
              <a:t> Media </a:t>
            </a:r>
            <a:r>
              <a:rPr lang="en-ID" dirty="0" err="1">
                <a:solidFill>
                  <a:schemeClr val="bg1"/>
                </a:solidFill>
                <a:effectLst/>
              </a:rPr>
              <a:t>Perintis</a:t>
            </a:r>
            <a:r>
              <a:rPr lang="en-ID" dirty="0">
                <a:solidFill>
                  <a:schemeClr val="bg1"/>
                </a:solidFill>
                <a:effectLst/>
              </a:rPr>
              <a:t>, 2013.</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pic>
        <p:nvPicPr>
          <p:cNvPr id="5" name="Picture 4">
            <a:extLst>
              <a:ext uri="{FF2B5EF4-FFF2-40B4-BE49-F238E27FC236}">
                <a16:creationId xmlns:a16="http://schemas.microsoft.com/office/drawing/2014/main" id="{548B1976-0BA5-E1FF-53C0-1AE1A9270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584697"/>
            <a:ext cx="9277350" cy="7745054"/>
          </a:xfrm>
          <a:prstGeom prst="rect">
            <a:avLst/>
          </a:prstGeom>
        </p:spPr>
      </p:pic>
    </p:spTree>
    <p:extLst>
      <p:ext uri="{BB962C8B-B14F-4D97-AF65-F5344CB8AC3E}">
        <p14:creationId xmlns:p14="http://schemas.microsoft.com/office/powerpoint/2010/main" val="240342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Efektivitas</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Organisasi</a:t>
            </a:r>
            <a:endParaRPr lang="en-US" sz="4800" b="1" dirty="0">
              <a:solidFill>
                <a:srgbClr val="FFFFFF"/>
              </a:solidFill>
              <a:latin typeface="Calibri" panose="020F0502020204030204" pitchFamily="34" charset="0"/>
              <a:cs typeface="Calibri" panose="020F0502020204030204" pitchFamily="34" charset="0"/>
            </a:endParaRPr>
          </a:p>
        </p:txBody>
      </p:sp>
      <p:sp>
        <p:nvSpPr>
          <p:cNvPr id="16" name="TextBox 16"/>
          <p:cNvSpPr txBox="1"/>
          <p:nvPr/>
        </p:nvSpPr>
        <p:spPr>
          <a:xfrm>
            <a:off x="5208959" y="1638300"/>
            <a:ext cx="12161390" cy="553998"/>
          </a:xfrm>
          <a:prstGeom prst="rect">
            <a:avLst/>
          </a:prstGeom>
        </p:spPr>
        <p:txBody>
          <a:bodyPr wrap="square" lIns="0" tIns="0" rIns="0" bIns="0" rtlCol="0" anchor="t">
            <a:spAutoFit/>
          </a:bodyPr>
          <a:lstStyle/>
          <a:p>
            <a:pPr marL="742950" indent="-742950">
              <a:buFont typeface="+mj-lt"/>
              <a:buAutoNum type="arabicPeriod"/>
            </a:pPr>
            <a:endParaRPr lang="en-ID" sz="3600" dirty="0">
              <a:solidFill>
                <a:schemeClr val="bg1"/>
              </a:solidFill>
              <a:effectLst/>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369332"/>
          </a:xfrm>
          <a:prstGeom prst="rect">
            <a:avLst/>
          </a:prstGeom>
          <a:noFill/>
        </p:spPr>
        <p:txBody>
          <a:bodyPr wrap="square" rtlCol="0">
            <a:spAutoFit/>
          </a:bodyPr>
          <a:lstStyle/>
          <a:p>
            <a:r>
              <a:rPr lang="en-ID" dirty="0" err="1">
                <a:solidFill>
                  <a:schemeClr val="bg1"/>
                </a:solidFill>
                <a:effectLst/>
              </a:rPr>
              <a:t>Rifa’i</a:t>
            </a:r>
            <a:r>
              <a:rPr lang="en-ID" dirty="0">
                <a:solidFill>
                  <a:schemeClr val="bg1"/>
                </a:solidFill>
                <a:effectLst/>
              </a:rPr>
              <a:t>, H Muhammad, dan Muhammad Fadhli. </a:t>
            </a:r>
            <a:r>
              <a:rPr lang="en-ID" i="1" dirty="0" err="1">
                <a:solidFill>
                  <a:schemeClr val="bg1"/>
                </a:solidFill>
                <a:effectLst/>
              </a:rPr>
              <a:t>Manajemen</a:t>
            </a:r>
            <a:r>
              <a:rPr lang="en-ID" i="1" dirty="0">
                <a:solidFill>
                  <a:schemeClr val="bg1"/>
                </a:solidFill>
                <a:effectLst/>
              </a:rPr>
              <a:t> </a:t>
            </a:r>
            <a:r>
              <a:rPr lang="en-ID" i="1" dirty="0" err="1">
                <a:solidFill>
                  <a:schemeClr val="bg1"/>
                </a:solidFill>
                <a:effectLst/>
              </a:rPr>
              <a:t>Organisasi</a:t>
            </a:r>
            <a:r>
              <a:rPr lang="en-ID" dirty="0">
                <a:solidFill>
                  <a:schemeClr val="bg1"/>
                </a:solidFill>
                <a:effectLst/>
              </a:rPr>
              <a:t>. Bandung: </a:t>
            </a:r>
            <a:r>
              <a:rPr lang="en-ID" dirty="0" err="1">
                <a:solidFill>
                  <a:schemeClr val="bg1"/>
                </a:solidFill>
                <a:effectLst/>
              </a:rPr>
              <a:t>Citapustaka</a:t>
            </a:r>
            <a:r>
              <a:rPr lang="en-ID" dirty="0">
                <a:solidFill>
                  <a:schemeClr val="bg1"/>
                </a:solidFill>
                <a:effectLst/>
              </a:rPr>
              <a:t> Media </a:t>
            </a:r>
            <a:r>
              <a:rPr lang="en-ID" dirty="0" err="1">
                <a:solidFill>
                  <a:schemeClr val="bg1"/>
                </a:solidFill>
                <a:effectLst/>
              </a:rPr>
              <a:t>Perintis</a:t>
            </a:r>
            <a:r>
              <a:rPr lang="en-ID" dirty="0">
                <a:solidFill>
                  <a:schemeClr val="bg1"/>
                </a:solidFill>
                <a:effectLst/>
              </a:rPr>
              <a:t>, 2013.</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pic>
        <p:nvPicPr>
          <p:cNvPr id="9" name="Picture 8">
            <a:extLst>
              <a:ext uri="{FF2B5EF4-FFF2-40B4-BE49-F238E27FC236}">
                <a16:creationId xmlns:a16="http://schemas.microsoft.com/office/drawing/2014/main" id="{296D0F7D-F828-F343-204E-ABB5C0F1E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949" y="1587489"/>
            <a:ext cx="8528049" cy="7471944"/>
          </a:xfrm>
          <a:prstGeom prst="rect">
            <a:avLst/>
          </a:prstGeom>
        </p:spPr>
      </p:pic>
    </p:spTree>
    <p:extLst>
      <p:ext uri="{BB962C8B-B14F-4D97-AF65-F5344CB8AC3E}">
        <p14:creationId xmlns:p14="http://schemas.microsoft.com/office/powerpoint/2010/main" val="411526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Efektivitas</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Organisasi</a:t>
            </a:r>
            <a:endParaRPr lang="en-US" sz="4800" b="1" dirty="0">
              <a:solidFill>
                <a:srgbClr val="FFFFFF"/>
              </a:solidFill>
              <a:latin typeface="Calibri" panose="020F0502020204030204" pitchFamily="34" charset="0"/>
              <a:cs typeface="Calibri" panose="020F0502020204030204" pitchFamily="34" charset="0"/>
            </a:endParaRPr>
          </a:p>
        </p:txBody>
      </p:sp>
      <p:sp>
        <p:nvSpPr>
          <p:cNvPr id="16" name="TextBox 16"/>
          <p:cNvSpPr txBox="1"/>
          <p:nvPr/>
        </p:nvSpPr>
        <p:spPr>
          <a:xfrm>
            <a:off x="5208959" y="1638300"/>
            <a:ext cx="12161390" cy="553998"/>
          </a:xfrm>
          <a:prstGeom prst="rect">
            <a:avLst/>
          </a:prstGeom>
        </p:spPr>
        <p:txBody>
          <a:bodyPr wrap="square" lIns="0" tIns="0" rIns="0" bIns="0" rtlCol="0" anchor="t">
            <a:spAutoFit/>
          </a:bodyPr>
          <a:lstStyle/>
          <a:p>
            <a:pPr marL="742950" indent="-742950">
              <a:buFont typeface="+mj-lt"/>
              <a:buAutoNum type="arabicPeriod"/>
            </a:pPr>
            <a:endParaRPr lang="en-ID" sz="3600" dirty="0">
              <a:solidFill>
                <a:schemeClr val="bg1"/>
              </a:solidFill>
              <a:effectLst/>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369332"/>
          </a:xfrm>
          <a:prstGeom prst="rect">
            <a:avLst/>
          </a:prstGeom>
          <a:noFill/>
        </p:spPr>
        <p:txBody>
          <a:bodyPr wrap="square" rtlCol="0">
            <a:spAutoFit/>
          </a:bodyPr>
          <a:lstStyle/>
          <a:p>
            <a:r>
              <a:rPr lang="en-ID" dirty="0" err="1">
                <a:solidFill>
                  <a:schemeClr val="bg1"/>
                </a:solidFill>
                <a:effectLst/>
              </a:rPr>
              <a:t>Rifa’i</a:t>
            </a:r>
            <a:r>
              <a:rPr lang="en-ID" dirty="0">
                <a:solidFill>
                  <a:schemeClr val="bg1"/>
                </a:solidFill>
                <a:effectLst/>
              </a:rPr>
              <a:t>, H Muhammad, dan Muhammad Fadhli. </a:t>
            </a:r>
            <a:r>
              <a:rPr lang="en-ID" i="1" dirty="0" err="1">
                <a:solidFill>
                  <a:schemeClr val="bg1"/>
                </a:solidFill>
                <a:effectLst/>
              </a:rPr>
              <a:t>Manajemen</a:t>
            </a:r>
            <a:r>
              <a:rPr lang="en-ID" i="1" dirty="0">
                <a:solidFill>
                  <a:schemeClr val="bg1"/>
                </a:solidFill>
                <a:effectLst/>
              </a:rPr>
              <a:t> </a:t>
            </a:r>
            <a:r>
              <a:rPr lang="en-ID" i="1" dirty="0" err="1">
                <a:solidFill>
                  <a:schemeClr val="bg1"/>
                </a:solidFill>
                <a:effectLst/>
              </a:rPr>
              <a:t>Organisasi</a:t>
            </a:r>
            <a:r>
              <a:rPr lang="en-ID" dirty="0">
                <a:solidFill>
                  <a:schemeClr val="bg1"/>
                </a:solidFill>
                <a:effectLst/>
              </a:rPr>
              <a:t>. Bandung: </a:t>
            </a:r>
            <a:r>
              <a:rPr lang="en-ID" dirty="0" err="1">
                <a:solidFill>
                  <a:schemeClr val="bg1"/>
                </a:solidFill>
                <a:effectLst/>
              </a:rPr>
              <a:t>Citapustaka</a:t>
            </a:r>
            <a:r>
              <a:rPr lang="en-ID" dirty="0">
                <a:solidFill>
                  <a:schemeClr val="bg1"/>
                </a:solidFill>
                <a:effectLst/>
              </a:rPr>
              <a:t> Media </a:t>
            </a:r>
            <a:r>
              <a:rPr lang="en-ID" dirty="0" err="1">
                <a:solidFill>
                  <a:schemeClr val="bg1"/>
                </a:solidFill>
                <a:effectLst/>
              </a:rPr>
              <a:t>Perintis</a:t>
            </a:r>
            <a:r>
              <a:rPr lang="en-ID" dirty="0">
                <a:solidFill>
                  <a:schemeClr val="bg1"/>
                </a:solidFill>
                <a:effectLst/>
              </a:rPr>
              <a:t>, 2013.</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pic>
        <p:nvPicPr>
          <p:cNvPr id="5" name="Picture 4">
            <a:extLst>
              <a:ext uri="{FF2B5EF4-FFF2-40B4-BE49-F238E27FC236}">
                <a16:creationId xmlns:a16="http://schemas.microsoft.com/office/drawing/2014/main" id="{7C012A65-7937-B6F4-BCD0-C2B0E3611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52" y="1928409"/>
            <a:ext cx="11657204" cy="5321767"/>
          </a:xfrm>
          <a:prstGeom prst="rect">
            <a:avLst/>
          </a:prstGeom>
        </p:spPr>
      </p:pic>
    </p:spTree>
    <p:extLst>
      <p:ext uri="{BB962C8B-B14F-4D97-AF65-F5344CB8AC3E}">
        <p14:creationId xmlns:p14="http://schemas.microsoft.com/office/powerpoint/2010/main" val="50461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Jenis</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Organisasi</a:t>
            </a:r>
            <a:r>
              <a:rPr lang="en-US" sz="4800" b="1" dirty="0">
                <a:solidFill>
                  <a:srgbClr val="FFFFFF"/>
                </a:solidFill>
                <a:latin typeface="Calibri" panose="020F0502020204030204" pitchFamily="34" charset="0"/>
                <a:cs typeface="Calibri" panose="020F0502020204030204" pitchFamily="34" charset="0"/>
              </a:rPr>
              <a:t> di Universitas</a:t>
            </a:r>
          </a:p>
        </p:txBody>
      </p:sp>
      <p:sp>
        <p:nvSpPr>
          <p:cNvPr id="16" name="TextBox 16"/>
          <p:cNvSpPr txBox="1"/>
          <p:nvPr/>
        </p:nvSpPr>
        <p:spPr>
          <a:xfrm>
            <a:off x="5208959" y="1638300"/>
            <a:ext cx="12161390" cy="387798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ID" sz="3600" i="0" dirty="0">
                <a:solidFill>
                  <a:schemeClr val="bg1"/>
                </a:solidFill>
                <a:effectLst/>
              </a:rPr>
              <a:t>Badan </a:t>
            </a:r>
            <a:r>
              <a:rPr lang="en-ID" sz="3600" i="0" dirty="0" err="1">
                <a:solidFill>
                  <a:schemeClr val="bg1"/>
                </a:solidFill>
                <a:effectLst/>
              </a:rPr>
              <a:t>Eksekutif</a:t>
            </a:r>
            <a:endParaRPr lang="en-ID" sz="3600" i="0" dirty="0">
              <a:solidFill>
                <a:schemeClr val="bg1"/>
              </a:solidFill>
              <a:effectLst/>
            </a:endParaRPr>
          </a:p>
          <a:p>
            <a:pPr marL="457200" indent="-457200">
              <a:buFont typeface="Arial" panose="020B0604020202020204" pitchFamily="34" charset="0"/>
              <a:buChar char="•"/>
            </a:pPr>
            <a:endParaRPr lang="en-ID" sz="3600" i="0" dirty="0">
              <a:solidFill>
                <a:schemeClr val="bg1"/>
              </a:solidFill>
              <a:effectLst/>
            </a:endParaRPr>
          </a:p>
          <a:p>
            <a:pPr marL="457200" indent="-457200">
              <a:buFont typeface="Arial" panose="020B0604020202020204" pitchFamily="34" charset="0"/>
              <a:buChar char="•"/>
            </a:pPr>
            <a:r>
              <a:rPr lang="en-ID" sz="3600" dirty="0" err="1">
                <a:solidFill>
                  <a:schemeClr val="bg1"/>
                </a:solidFill>
              </a:rPr>
              <a:t>Senat</a:t>
            </a:r>
            <a:endParaRPr lang="en-ID" sz="3600" dirty="0">
              <a:solidFill>
                <a:schemeClr val="bg1"/>
              </a:solidFill>
            </a:endParaRPr>
          </a:p>
          <a:p>
            <a:pPr marL="457200" indent="-457200">
              <a:buFont typeface="Arial" panose="020B0604020202020204" pitchFamily="34" charset="0"/>
              <a:buChar char="•"/>
            </a:pPr>
            <a:endParaRPr lang="en-ID" sz="3600" dirty="0">
              <a:solidFill>
                <a:schemeClr val="bg1"/>
              </a:solidFill>
            </a:endParaRPr>
          </a:p>
          <a:p>
            <a:pPr marL="457200" indent="-457200">
              <a:buFont typeface="Arial" panose="020B0604020202020204" pitchFamily="34" charset="0"/>
              <a:buChar char="•"/>
            </a:pPr>
            <a:r>
              <a:rPr lang="en-ID" sz="3600" dirty="0" err="1">
                <a:solidFill>
                  <a:schemeClr val="bg1"/>
                </a:solidFill>
                <a:effectLst/>
              </a:rPr>
              <a:t>Himpunan</a:t>
            </a:r>
            <a:endParaRPr lang="en-ID" sz="3600" dirty="0">
              <a:solidFill>
                <a:schemeClr val="bg1"/>
              </a:solidFill>
              <a:effectLst/>
            </a:endParaRPr>
          </a:p>
          <a:p>
            <a:pPr marL="457200" indent="-457200">
              <a:buFont typeface="Arial" panose="020B0604020202020204" pitchFamily="34" charset="0"/>
              <a:buChar char="•"/>
            </a:pPr>
            <a:endParaRPr lang="en-ID" sz="3600" dirty="0">
              <a:solidFill>
                <a:schemeClr val="bg1"/>
              </a:solidFill>
              <a:effectLst/>
            </a:endParaRPr>
          </a:p>
          <a:p>
            <a:pPr marL="457200" indent="-457200">
              <a:buFont typeface="Arial" panose="020B0604020202020204" pitchFamily="34" charset="0"/>
              <a:buChar char="•"/>
            </a:pPr>
            <a:r>
              <a:rPr lang="en-ID" sz="3600" dirty="0" err="1">
                <a:solidFill>
                  <a:schemeClr val="bg1"/>
                </a:solidFill>
              </a:rPr>
              <a:t>Organisasi</a:t>
            </a:r>
            <a:r>
              <a:rPr lang="en-ID" sz="3600" dirty="0">
                <a:solidFill>
                  <a:schemeClr val="bg1"/>
                </a:solidFill>
              </a:rPr>
              <a:t> “</a:t>
            </a:r>
            <a:r>
              <a:rPr lang="en-ID" sz="3600" dirty="0" err="1">
                <a:solidFill>
                  <a:schemeClr val="bg1"/>
                </a:solidFill>
              </a:rPr>
              <a:t>Keseminatan</a:t>
            </a:r>
            <a:r>
              <a:rPr lang="en-ID" sz="3600" dirty="0">
                <a:solidFill>
                  <a:schemeClr val="bg1"/>
                </a:solidFill>
              </a:rPr>
              <a:t>”</a:t>
            </a:r>
            <a:endParaRPr lang="en-ID" sz="3600" dirty="0">
              <a:solidFill>
                <a:schemeClr val="bg1"/>
              </a:solidFill>
              <a:effectLst/>
            </a:endParaRP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Tree>
    <p:extLst>
      <p:ext uri="{BB962C8B-B14F-4D97-AF65-F5344CB8AC3E}">
        <p14:creationId xmlns:p14="http://schemas.microsoft.com/office/powerpoint/2010/main" val="38730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Persoalan</a:t>
            </a:r>
            <a:r>
              <a:rPr lang="en-US" sz="4800" b="1" dirty="0">
                <a:solidFill>
                  <a:srgbClr val="FFFFFF"/>
                </a:solidFill>
                <a:latin typeface="Calibri" panose="020F0502020204030204" pitchFamily="34" charset="0"/>
                <a:cs typeface="Calibri" panose="020F0502020204030204" pitchFamily="34" charset="0"/>
              </a:rPr>
              <a:t> yang </a:t>
            </a:r>
            <a:r>
              <a:rPr lang="en-US" sz="4800" b="1" dirty="0" err="1">
                <a:solidFill>
                  <a:srgbClr val="FFFFFF"/>
                </a:solidFill>
                <a:latin typeface="Calibri" panose="020F0502020204030204" pitchFamily="34" charset="0"/>
                <a:cs typeface="Calibri" panose="020F0502020204030204" pitchFamily="34" charset="0"/>
              </a:rPr>
              <a:t>Terjadi</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dalam</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Berorganisasi</a:t>
            </a:r>
            <a:endParaRPr lang="en-US" sz="4800" b="1" dirty="0">
              <a:solidFill>
                <a:srgbClr val="FFFFFF"/>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pic>
        <p:nvPicPr>
          <p:cNvPr id="5" name="Picture 4">
            <a:extLst>
              <a:ext uri="{FF2B5EF4-FFF2-40B4-BE49-F238E27FC236}">
                <a16:creationId xmlns:a16="http://schemas.microsoft.com/office/drawing/2014/main" id="{A36C11B2-F976-0816-EB54-A400113A6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105" y="2192298"/>
            <a:ext cx="8408894" cy="5956300"/>
          </a:xfrm>
          <a:prstGeom prst="rect">
            <a:avLst/>
          </a:prstGeom>
        </p:spPr>
      </p:pic>
    </p:spTree>
    <p:extLst>
      <p:ext uri="{BB962C8B-B14F-4D97-AF65-F5344CB8AC3E}">
        <p14:creationId xmlns:p14="http://schemas.microsoft.com/office/powerpoint/2010/main" val="343303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Konflik</a:t>
            </a:r>
            <a:endParaRPr lang="en-US" sz="4800" b="1" dirty="0">
              <a:solidFill>
                <a:srgbClr val="FFFFFF"/>
              </a:solidFill>
              <a:latin typeface="Calibri" panose="020F0502020204030204" pitchFamily="34" charset="0"/>
              <a:cs typeface="Calibri" panose="020F0502020204030204" pitchFamily="34" charset="0"/>
            </a:endParaRPr>
          </a:p>
        </p:txBody>
      </p:sp>
      <p:sp>
        <p:nvSpPr>
          <p:cNvPr id="16" name="TextBox 16"/>
          <p:cNvSpPr txBox="1"/>
          <p:nvPr/>
        </p:nvSpPr>
        <p:spPr>
          <a:xfrm>
            <a:off x="5208959" y="1638300"/>
            <a:ext cx="12161390" cy="6647974"/>
          </a:xfrm>
          <a:prstGeom prst="rect">
            <a:avLst/>
          </a:prstGeom>
        </p:spPr>
        <p:txBody>
          <a:bodyPr wrap="square" lIns="0" tIns="0" rIns="0" bIns="0" rtlCol="0" anchor="t">
            <a:spAutoFit/>
          </a:bodyPr>
          <a:lstStyle/>
          <a:p>
            <a:pPr marL="571500" indent="-571500" fontAlgn="base">
              <a:buFont typeface="Arial" panose="020B0604020202020204" pitchFamily="34" charset="0"/>
              <a:buChar char="•"/>
            </a:pPr>
            <a:r>
              <a:rPr lang="en-ID" sz="3600" i="1" dirty="0">
                <a:solidFill>
                  <a:schemeClr val="bg1"/>
                </a:solidFill>
              </a:rPr>
              <a:t>A</a:t>
            </a:r>
            <a:r>
              <a:rPr lang="en-ID" sz="3600" i="1" dirty="0">
                <a:solidFill>
                  <a:schemeClr val="bg1"/>
                </a:solidFill>
                <a:effectLst/>
              </a:rPr>
              <a:t>n </a:t>
            </a:r>
            <a:r>
              <a:rPr lang="en-ID" sz="3600" i="1" u="none" strike="noStrike" dirty="0">
                <a:solidFill>
                  <a:schemeClr val="bg1"/>
                </a:solidFill>
                <a:effectLst/>
                <a:hlinkClick r:id="rId4" tooltip="active">
                  <a:extLst>
                    <a:ext uri="{A12FA001-AC4F-418D-AE19-62706E023703}">
                      <ahyp:hlinkClr xmlns:ahyp="http://schemas.microsoft.com/office/drawing/2018/hyperlinkcolor" val="tx"/>
                    </a:ext>
                  </a:extLst>
                </a:hlinkClick>
              </a:rPr>
              <a:t>active</a:t>
            </a:r>
            <a:r>
              <a:rPr lang="en-ID" sz="3600" i="1" dirty="0">
                <a:solidFill>
                  <a:schemeClr val="bg1"/>
                </a:solidFill>
                <a:effectLst/>
              </a:rPr>
              <a:t> </a:t>
            </a:r>
            <a:r>
              <a:rPr lang="en-ID" sz="3600" i="1" u="none" strike="noStrike" dirty="0">
                <a:solidFill>
                  <a:schemeClr val="bg1"/>
                </a:solidFill>
                <a:effectLst/>
                <a:hlinkClick r:id="rId5" tooltip="disagreement">
                  <a:extLst>
                    <a:ext uri="{A12FA001-AC4F-418D-AE19-62706E023703}">
                      <ahyp:hlinkClr xmlns:ahyp="http://schemas.microsoft.com/office/drawing/2018/hyperlinkcolor" val="tx"/>
                    </a:ext>
                  </a:extLst>
                </a:hlinkClick>
              </a:rPr>
              <a:t>disagreement</a:t>
            </a:r>
            <a:r>
              <a:rPr lang="en-ID" sz="3600" i="1" dirty="0">
                <a:solidFill>
                  <a:schemeClr val="bg1"/>
                </a:solidFill>
                <a:effectLst/>
              </a:rPr>
              <a:t> between </a:t>
            </a:r>
            <a:r>
              <a:rPr lang="en-ID" sz="3600" i="1" u="none" strike="noStrike" dirty="0">
                <a:solidFill>
                  <a:schemeClr val="bg1"/>
                </a:solidFill>
                <a:effectLst/>
                <a:hlinkClick r:id="rId6" tooltip="people">
                  <a:extLst>
                    <a:ext uri="{A12FA001-AC4F-418D-AE19-62706E023703}">
                      <ahyp:hlinkClr xmlns:ahyp="http://schemas.microsoft.com/office/drawing/2018/hyperlinkcolor" val="tx"/>
                    </a:ext>
                  </a:extLst>
                </a:hlinkClick>
              </a:rPr>
              <a:t>people</a:t>
            </a:r>
            <a:r>
              <a:rPr lang="en-ID" sz="3600" i="1" dirty="0">
                <a:solidFill>
                  <a:schemeClr val="bg1"/>
                </a:solidFill>
                <a:effectLst/>
              </a:rPr>
              <a:t> with </a:t>
            </a:r>
            <a:r>
              <a:rPr lang="en-ID" sz="3600" i="1" u="none" strike="noStrike" dirty="0">
                <a:solidFill>
                  <a:schemeClr val="bg1"/>
                </a:solidFill>
                <a:effectLst/>
                <a:hlinkClick r:id="rId7" tooltip="opposing">
                  <a:extLst>
                    <a:ext uri="{A12FA001-AC4F-418D-AE19-62706E023703}">
                      <ahyp:hlinkClr xmlns:ahyp="http://schemas.microsoft.com/office/drawing/2018/hyperlinkcolor" val="tx"/>
                    </a:ext>
                  </a:extLst>
                </a:hlinkClick>
              </a:rPr>
              <a:t>opposing</a:t>
            </a:r>
            <a:r>
              <a:rPr lang="en-ID" sz="3600" i="1" dirty="0">
                <a:solidFill>
                  <a:schemeClr val="bg1"/>
                </a:solidFill>
                <a:effectLst/>
              </a:rPr>
              <a:t> </a:t>
            </a:r>
            <a:r>
              <a:rPr lang="en-ID" sz="3600" i="1" u="none" strike="noStrike" dirty="0">
                <a:solidFill>
                  <a:schemeClr val="bg1"/>
                </a:solidFill>
                <a:effectLst/>
                <a:hlinkClick r:id="rId8" tooltip="opinions">
                  <a:extLst>
                    <a:ext uri="{A12FA001-AC4F-418D-AE19-62706E023703}">
                      <ahyp:hlinkClr xmlns:ahyp="http://schemas.microsoft.com/office/drawing/2018/hyperlinkcolor" val="tx"/>
                    </a:ext>
                  </a:extLst>
                </a:hlinkClick>
              </a:rPr>
              <a:t>opinions</a:t>
            </a:r>
            <a:r>
              <a:rPr lang="en-ID" sz="3600" i="1" dirty="0">
                <a:solidFill>
                  <a:schemeClr val="bg1"/>
                </a:solidFill>
                <a:effectLst/>
              </a:rPr>
              <a:t> or </a:t>
            </a:r>
            <a:r>
              <a:rPr lang="en-ID" sz="3600" i="1" u="none" strike="noStrike" dirty="0">
                <a:solidFill>
                  <a:schemeClr val="bg1"/>
                </a:solidFill>
                <a:effectLst/>
                <a:hlinkClick r:id="rId9" tooltip="principles">
                  <a:extLst>
                    <a:ext uri="{A12FA001-AC4F-418D-AE19-62706E023703}">
                      <ahyp:hlinkClr xmlns:ahyp="http://schemas.microsoft.com/office/drawing/2018/hyperlinkcolor" val="tx"/>
                    </a:ext>
                  </a:extLst>
                </a:hlinkClick>
              </a:rPr>
              <a:t>principles</a:t>
            </a:r>
            <a:endParaRPr lang="en-ID" sz="3600" i="1" u="none" strike="noStrike" dirty="0">
              <a:solidFill>
                <a:schemeClr val="bg1"/>
              </a:solidFill>
              <a:effectLst/>
            </a:endParaRPr>
          </a:p>
          <a:p>
            <a:pPr marL="571500" indent="-571500" fontAlgn="base">
              <a:buFont typeface="Arial" panose="020B0604020202020204" pitchFamily="34" charset="0"/>
              <a:buChar char="•"/>
            </a:pPr>
            <a:endParaRPr lang="en-ID" sz="3600" i="1" u="none" strike="noStrike" dirty="0">
              <a:solidFill>
                <a:schemeClr val="bg1"/>
              </a:solidFill>
              <a:effectLst/>
            </a:endParaRPr>
          </a:p>
          <a:p>
            <a:pPr marL="571500" indent="-571500" fontAlgn="base">
              <a:buFont typeface="Arial" panose="020B0604020202020204" pitchFamily="34" charset="0"/>
              <a:buChar char="•"/>
            </a:pPr>
            <a:r>
              <a:rPr lang="en-ID" sz="3600" dirty="0" err="1">
                <a:solidFill>
                  <a:schemeClr val="bg1"/>
                </a:solidFill>
              </a:rPr>
              <a:t>Konflik</a:t>
            </a:r>
            <a:r>
              <a:rPr lang="en-ID" sz="3600" dirty="0">
                <a:solidFill>
                  <a:schemeClr val="bg1"/>
                </a:solidFill>
              </a:rPr>
              <a:t> </a:t>
            </a:r>
            <a:r>
              <a:rPr lang="en-ID" sz="3600" dirty="0" err="1">
                <a:solidFill>
                  <a:schemeClr val="bg1"/>
                </a:solidFill>
              </a:rPr>
              <a:t>adalah</a:t>
            </a:r>
            <a:r>
              <a:rPr lang="en-ID" sz="3600" dirty="0">
                <a:solidFill>
                  <a:schemeClr val="bg1"/>
                </a:solidFill>
              </a:rPr>
              <a:t> </a:t>
            </a:r>
            <a:r>
              <a:rPr lang="en-ID" sz="3600" dirty="0" err="1">
                <a:solidFill>
                  <a:schemeClr val="bg1"/>
                </a:solidFill>
              </a:rPr>
              <a:t>persepsi</a:t>
            </a:r>
            <a:r>
              <a:rPr lang="en-ID" sz="3600" dirty="0">
                <a:solidFill>
                  <a:schemeClr val="bg1"/>
                </a:solidFill>
              </a:rPr>
              <a:t> </a:t>
            </a:r>
            <a:r>
              <a:rPr lang="en-ID" sz="3600" dirty="0" err="1">
                <a:solidFill>
                  <a:schemeClr val="bg1"/>
                </a:solidFill>
              </a:rPr>
              <a:t>perbedaan</a:t>
            </a:r>
            <a:r>
              <a:rPr lang="en-ID" sz="3600" dirty="0">
                <a:solidFill>
                  <a:schemeClr val="bg1"/>
                </a:solidFill>
              </a:rPr>
              <a:t> </a:t>
            </a:r>
            <a:r>
              <a:rPr lang="en-ID" sz="3600" dirty="0" err="1">
                <a:solidFill>
                  <a:schemeClr val="bg1"/>
                </a:solidFill>
              </a:rPr>
              <a:t>kepentingan</a:t>
            </a:r>
            <a:r>
              <a:rPr lang="en-ID" sz="3600" dirty="0">
                <a:solidFill>
                  <a:schemeClr val="bg1"/>
                </a:solidFill>
              </a:rPr>
              <a:t> di </a:t>
            </a:r>
            <a:r>
              <a:rPr lang="en-ID" sz="3600" dirty="0" err="1">
                <a:solidFill>
                  <a:schemeClr val="bg1"/>
                </a:solidFill>
              </a:rPr>
              <a:t>antara</a:t>
            </a:r>
            <a:r>
              <a:rPr lang="en-ID" sz="3600" dirty="0">
                <a:solidFill>
                  <a:schemeClr val="bg1"/>
                </a:solidFill>
              </a:rPr>
              <a:t> orang-orang</a:t>
            </a:r>
          </a:p>
          <a:p>
            <a:pPr marL="571500" indent="-571500" fontAlgn="base">
              <a:buFont typeface="Arial" panose="020B0604020202020204" pitchFamily="34" charset="0"/>
              <a:buChar char="•"/>
            </a:pPr>
            <a:endParaRPr lang="en-ID" sz="3600" dirty="0">
              <a:solidFill>
                <a:schemeClr val="bg1"/>
              </a:solidFill>
            </a:endParaRPr>
          </a:p>
          <a:p>
            <a:pPr marL="571500" indent="-571500" fontAlgn="base">
              <a:buFont typeface="Arial" panose="020B0604020202020204" pitchFamily="34" charset="0"/>
              <a:buChar char="•"/>
            </a:pPr>
            <a:r>
              <a:rPr lang="en-ID" sz="3600" i="0" u="none" strike="noStrike" dirty="0" err="1">
                <a:solidFill>
                  <a:schemeClr val="bg1"/>
                </a:solidFill>
                <a:effectLst/>
              </a:rPr>
              <a:t>Suatu</a:t>
            </a:r>
            <a:r>
              <a:rPr lang="en-ID" sz="3600" i="0" u="none" strike="noStrike" dirty="0">
                <a:solidFill>
                  <a:schemeClr val="bg1"/>
                </a:solidFill>
                <a:effectLst/>
              </a:rPr>
              <a:t> proses</a:t>
            </a:r>
            <a:r>
              <a:rPr lang="en-ID" sz="3600" dirty="0">
                <a:solidFill>
                  <a:schemeClr val="bg1"/>
                </a:solidFill>
              </a:rPr>
              <a:t> </a:t>
            </a:r>
            <a:r>
              <a:rPr lang="en-ID" sz="3600" dirty="0" err="1">
                <a:solidFill>
                  <a:schemeClr val="bg1"/>
                </a:solidFill>
              </a:rPr>
              <a:t>antara</a:t>
            </a:r>
            <a:r>
              <a:rPr lang="en-ID" sz="3600" dirty="0">
                <a:solidFill>
                  <a:schemeClr val="bg1"/>
                </a:solidFill>
              </a:rPr>
              <a:t> </a:t>
            </a:r>
            <a:r>
              <a:rPr lang="en-ID" sz="3600" dirty="0" err="1">
                <a:solidFill>
                  <a:schemeClr val="bg1"/>
                </a:solidFill>
              </a:rPr>
              <a:t>dua</a:t>
            </a:r>
            <a:r>
              <a:rPr lang="en-ID" sz="3600" dirty="0">
                <a:solidFill>
                  <a:schemeClr val="bg1"/>
                </a:solidFill>
              </a:rPr>
              <a:t> </a:t>
            </a:r>
            <a:r>
              <a:rPr lang="en-ID" sz="3600" dirty="0" err="1">
                <a:solidFill>
                  <a:schemeClr val="bg1"/>
                </a:solidFill>
              </a:rPr>
              <a:t>individu</a:t>
            </a:r>
            <a:r>
              <a:rPr lang="en-ID" sz="3600" dirty="0">
                <a:solidFill>
                  <a:schemeClr val="bg1"/>
                </a:solidFill>
              </a:rPr>
              <a:t> </a:t>
            </a:r>
            <a:r>
              <a:rPr lang="en-ID" sz="3600" dirty="0" err="1">
                <a:solidFill>
                  <a:schemeClr val="bg1"/>
                </a:solidFill>
              </a:rPr>
              <a:t>atau</a:t>
            </a:r>
            <a:r>
              <a:rPr lang="en-ID" sz="3600" dirty="0">
                <a:solidFill>
                  <a:schemeClr val="bg1"/>
                </a:solidFill>
              </a:rPr>
              <a:t> </a:t>
            </a:r>
            <a:r>
              <a:rPr lang="en-ID" sz="3600" dirty="0" err="1">
                <a:solidFill>
                  <a:schemeClr val="bg1"/>
                </a:solidFill>
              </a:rPr>
              <a:t>kelompok</a:t>
            </a:r>
            <a:r>
              <a:rPr lang="en-ID" sz="3600" dirty="0">
                <a:solidFill>
                  <a:schemeClr val="bg1"/>
                </a:solidFill>
              </a:rPr>
              <a:t> </a:t>
            </a:r>
            <a:r>
              <a:rPr lang="en-ID" sz="3600" dirty="0" err="1">
                <a:solidFill>
                  <a:schemeClr val="bg1"/>
                </a:solidFill>
              </a:rPr>
              <a:t>sosial</a:t>
            </a:r>
            <a:r>
              <a:rPr lang="en-ID" sz="3600" dirty="0">
                <a:solidFill>
                  <a:schemeClr val="bg1"/>
                </a:solidFill>
              </a:rPr>
              <a:t> </a:t>
            </a:r>
            <a:r>
              <a:rPr lang="en-ID" sz="3600" dirty="0" err="1">
                <a:solidFill>
                  <a:schemeClr val="bg1"/>
                </a:solidFill>
              </a:rPr>
              <a:t>dimana</a:t>
            </a:r>
            <a:r>
              <a:rPr lang="en-ID" sz="3600" dirty="0">
                <a:solidFill>
                  <a:schemeClr val="bg1"/>
                </a:solidFill>
              </a:rPr>
              <a:t> masing-masing </a:t>
            </a:r>
            <a:r>
              <a:rPr lang="en-ID" sz="3600" dirty="0" err="1">
                <a:solidFill>
                  <a:schemeClr val="bg1"/>
                </a:solidFill>
              </a:rPr>
              <a:t>pihak</a:t>
            </a:r>
            <a:r>
              <a:rPr lang="en-ID" sz="3600" dirty="0">
                <a:solidFill>
                  <a:schemeClr val="bg1"/>
                </a:solidFill>
              </a:rPr>
              <a:t> </a:t>
            </a:r>
            <a:r>
              <a:rPr lang="en-ID" sz="3600" dirty="0" err="1">
                <a:solidFill>
                  <a:schemeClr val="bg1"/>
                </a:solidFill>
              </a:rPr>
              <a:t>berusaha</a:t>
            </a:r>
            <a:r>
              <a:rPr lang="en-ID" sz="3600" dirty="0">
                <a:solidFill>
                  <a:schemeClr val="bg1"/>
                </a:solidFill>
              </a:rPr>
              <a:t> </a:t>
            </a:r>
            <a:r>
              <a:rPr lang="en-ID" sz="3600" dirty="0" err="1">
                <a:solidFill>
                  <a:schemeClr val="bg1"/>
                </a:solidFill>
              </a:rPr>
              <a:t>untuk</a:t>
            </a:r>
            <a:r>
              <a:rPr lang="en-ID" sz="3600" dirty="0">
                <a:solidFill>
                  <a:schemeClr val="bg1"/>
                </a:solidFill>
              </a:rPr>
              <a:t> </a:t>
            </a:r>
            <a:r>
              <a:rPr lang="en-ID" sz="3600" dirty="0" err="1">
                <a:solidFill>
                  <a:schemeClr val="bg1"/>
                </a:solidFill>
              </a:rPr>
              <a:t>menyingkirkan</a:t>
            </a:r>
            <a:r>
              <a:rPr lang="en-ID" sz="3600" dirty="0">
                <a:solidFill>
                  <a:schemeClr val="bg1"/>
                </a:solidFill>
              </a:rPr>
              <a:t> </a:t>
            </a:r>
            <a:r>
              <a:rPr lang="en-ID" sz="3600" dirty="0" err="1">
                <a:solidFill>
                  <a:schemeClr val="bg1"/>
                </a:solidFill>
              </a:rPr>
              <a:t>pihak</a:t>
            </a:r>
            <a:r>
              <a:rPr lang="en-ID" sz="3600" dirty="0">
                <a:solidFill>
                  <a:schemeClr val="bg1"/>
                </a:solidFill>
              </a:rPr>
              <a:t> lain demi </a:t>
            </a:r>
            <a:r>
              <a:rPr lang="en-ID" sz="3600" dirty="0" err="1">
                <a:solidFill>
                  <a:schemeClr val="bg1"/>
                </a:solidFill>
              </a:rPr>
              <a:t>mencapai</a:t>
            </a:r>
            <a:r>
              <a:rPr lang="en-ID" sz="3600" dirty="0">
                <a:solidFill>
                  <a:schemeClr val="bg1"/>
                </a:solidFill>
              </a:rPr>
              <a:t> </a:t>
            </a:r>
            <a:r>
              <a:rPr lang="en-ID" sz="3600" dirty="0" err="1">
                <a:solidFill>
                  <a:schemeClr val="bg1"/>
                </a:solidFill>
              </a:rPr>
              <a:t>tujuannya</a:t>
            </a:r>
            <a:r>
              <a:rPr lang="en-ID" sz="3600" dirty="0">
                <a:solidFill>
                  <a:schemeClr val="bg1"/>
                </a:solidFill>
              </a:rPr>
              <a:t> </a:t>
            </a:r>
            <a:r>
              <a:rPr lang="en-ID" sz="3600" dirty="0" err="1">
                <a:solidFill>
                  <a:schemeClr val="bg1"/>
                </a:solidFill>
              </a:rPr>
              <a:t>dengan</a:t>
            </a:r>
            <a:r>
              <a:rPr lang="en-ID" sz="3600" dirty="0">
                <a:solidFill>
                  <a:schemeClr val="bg1"/>
                </a:solidFill>
              </a:rPr>
              <a:t> </a:t>
            </a:r>
            <a:r>
              <a:rPr lang="en-ID" sz="3600" dirty="0" err="1">
                <a:solidFill>
                  <a:schemeClr val="bg1"/>
                </a:solidFill>
              </a:rPr>
              <a:t>cara</a:t>
            </a:r>
            <a:r>
              <a:rPr lang="en-ID" sz="3600" dirty="0">
                <a:solidFill>
                  <a:schemeClr val="bg1"/>
                </a:solidFill>
              </a:rPr>
              <a:t> </a:t>
            </a:r>
            <a:r>
              <a:rPr lang="en-ID" sz="3600" dirty="0" err="1">
                <a:solidFill>
                  <a:schemeClr val="bg1"/>
                </a:solidFill>
              </a:rPr>
              <a:t>memberikan</a:t>
            </a:r>
            <a:r>
              <a:rPr lang="en-ID" sz="3600" dirty="0">
                <a:solidFill>
                  <a:schemeClr val="bg1"/>
                </a:solidFill>
              </a:rPr>
              <a:t> </a:t>
            </a:r>
            <a:r>
              <a:rPr lang="en-ID" sz="3600" dirty="0" err="1">
                <a:solidFill>
                  <a:schemeClr val="bg1"/>
                </a:solidFill>
              </a:rPr>
              <a:t>perlawanan</a:t>
            </a:r>
            <a:r>
              <a:rPr lang="en-ID" sz="3600" dirty="0">
                <a:solidFill>
                  <a:schemeClr val="bg1"/>
                </a:solidFill>
              </a:rPr>
              <a:t> yang </a:t>
            </a:r>
            <a:r>
              <a:rPr lang="en-ID" sz="3600" dirty="0" err="1">
                <a:solidFill>
                  <a:schemeClr val="bg1"/>
                </a:solidFill>
              </a:rPr>
              <a:t>disertai</a:t>
            </a:r>
            <a:r>
              <a:rPr lang="en-ID" sz="3600" dirty="0">
                <a:solidFill>
                  <a:schemeClr val="bg1"/>
                </a:solidFill>
              </a:rPr>
              <a:t> </a:t>
            </a:r>
            <a:r>
              <a:rPr lang="en-ID" sz="3600" dirty="0" err="1">
                <a:solidFill>
                  <a:schemeClr val="bg1"/>
                </a:solidFill>
              </a:rPr>
              <a:t>dengan</a:t>
            </a:r>
            <a:r>
              <a:rPr lang="en-ID" sz="3600" dirty="0">
                <a:solidFill>
                  <a:schemeClr val="bg1"/>
                </a:solidFill>
              </a:rPr>
              <a:t> </a:t>
            </a:r>
            <a:r>
              <a:rPr lang="en-ID" sz="3600" dirty="0" err="1">
                <a:solidFill>
                  <a:schemeClr val="bg1"/>
                </a:solidFill>
              </a:rPr>
              <a:t>ancaman</a:t>
            </a:r>
            <a:r>
              <a:rPr lang="en-ID" sz="3600" dirty="0">
                <a:solidFill>
                  <a:schemeClr val="bg1"/>
                </a:solidFill>
              </a:rPr>
              <a:t> dan </a:t>
            </a:r>
            <a:r>
              <a:rPr lang="en-ID" sz="3600" dirty="0" err="1">
                <a:solidFill>
                  <a:schemeClr val="bg1"/>
                </a:solidFill>
              </a:rPr>
              <a:t>kekerasan</a:t>
            </a:r>
            <a:endParaRPr lang="en-ID" sz="3600" i="0" u="none" strike="noStrike" dirty="0">
              <a:solidFill>
                <a:schemeClr val="bg1"/>
              </a:solidFill>
              <a:effectLst/>
            </a:endParaRPr>
          </a:p>
          <a:p>
            <a:pPr marL="571500" indent="-571500" fontAlgn="base">
              <a:buFont typeface="Arial" panose="020B0604020202020204" pitchFamily="34" charset="0"/>
              <a:buChar char="•"/>
            </a:pPr>
            <a:endParaRPr lang="en-ID" sz="3600" dirty="0">
              <a:solidFill>
                <a:schemeClr val="bg1"/>
              </a:solidFill>
            </a:endParaRPr>
          </a:p>
          <a:p>
            <a:pPr marL="457200" indent="-457200">
              <a:buFont typeface="Arial" panose="020B0604020202020204" pitchFamily="34" charset="0"/>
              <a:buChar char="•"/>
            </a:pPr>
            <a:endParaRPr lang="en-ID" sz="3600" dirty="0">
              <a:solidFill>
                <a:schemeClr val="bg1"/>
              </a:solidFill>
              <a:effectLst/>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923330"/>
          </a:xfrm>
          <a:prstGeom prst="rect">
            <a:avLst/>
          </a:prstGeom>
          <a:noFill/>
        </p:spPr>
        <p:txBody>
          <a:bodyPr wrap="square" rtlCol="0">
            <a:spAutoFit/>
          </a:bodyPr>
          <a:lstStyle/>
          <a:p>
            <a:r>
              <a:rPr lang="en-ID" sz="1800" dirty="0">
                <a:solidFill>
                  <a:schemeClr val="bg1"/>
                </a:solidFill>
                <a:effectLst/>
              </a:rPr>
              <a:t>“Conflict,” 12 April 2023. </a:t>
            </a:r>
            <a:r>
              <a:rPr lang="en-ID" sz="1800" dirty="0">
                <a:solidFill>
                  <a:schemeClr val="bg1"/>
                </a:solidFill>
                <a:effectLst/>
                <a:hlinkClick r:id="rId10">
                  <a:extLst>
                    <a:ext uri="{A12FA001-AC4F-418D-AE19-62706E023703}">
                      <ahyp:hlinkClr xmlns:ahyp="http://schemas.microsoft.com/office/drawing/2018/hyperlinkcolor" val="tx"/>
                    </a:ext>
                  </a:extLst>
                </a:hlinkClick>
              </a:rPr>
              <a:t>https://dictionary.cambridge.org/dictionary/english/conflict</a:t>
            </a:r>
            <a:endParaRPr lang="en-ID" sz="1800" dirty="0">
              <a:solidFill>
                <a:schemeClr val="bg1"/>
              </a:solidFill>
              <a:effectLst/>
            </a:endParaRPr>
          </a:p>
          <a:p>
            <a:r>
              <a:rPr lang="en-ID" sz="1800" dirty="0" err="1">
                <a:solidFill>
                  <a:schemeClr val="bg1"/>
                </a:solidFill>
                <a:effectLst/>
              </a:rPr>
              <a:t>Kristanto</a:t>
            </a:r>
            <a:r>
              <a:rPr lang="en-ID" sz="1800" dirty="0">
                <a:solidFill>
                  <a:schemeClr val="bg1"/>
                </a:solidFill>
                <a:effectLst/>
              </a:rPr>
              <a:t>, Andri. </a:t>
            </a:r>
            <a:r>
              <a:rPr lang="en-ID" sz="1800" i="1" dirty="0" err="1">
                <a:solidFill>
                  <a:schemeClr val="bg1"/>
                </a:solidFill>
                <a:effectLst/>
              </a:rPr>
              <a:t>Manajemen</a:t>
            </a:r>
            <a:r>
              <a:rPr lang="en-ID" sz="1800" i="1" dirty="0">
                <a:solidFill>
                  <a:schemeClr val="bg1"/>
                </a:solidFill>
                <a:effectLst/>
              </a:rPr>
              <a:t> </a:t>
            </a:r>
            <a:r>
              <a:rPr lang="en-ID" sz="1800" i="1" dirty="0" err="1">
                <a:solidFill>
                  <a:schemeClr val="bg1"/>
                </a:solidFill>
                <a:effectLst/>
              </a:rPr>
              <a:t>Konflik</a:t>
            </a:r>
            <a:r>
              <a:rPr lang="en-ID" sz="1800" dirty="0">
                <a:solidFill>
                  <a:schemeClr val="bg1"/>
                </a:solidFill>
                <a:effectLst/>
              </a:rPr>
              <a:t>. Yogyakarta: </a:t>
            </a:r>
            <a:r>
              <a:rPr lang="en-ID" sz="1800" dirty="0" err="1">
                <a:solidFill>
                  <a:schemeClr val="bg1"/>
                </a:solidFill>
                <a:effectLst/>
              </a:rPr>
              <a:t>Gava</a:t>
            </a:r>
            <a:r>
              <a:rPr lang="en-ID" sz="1800" dirty="0">
                <a:solidFill>
                  <a:schemeClr val="bg1"/>
                </a:solidFill>
                <a:effectLst/>
              </a:rPr>
              <a:t> Media, 2020.</a:t>
            </a:r>
          </a:p>
          <a:p>
            <a:endParaRPr lang="en-ID" sz="1800" dirty="0">
              <a:solidFill>
                <a:schemeClr val="bg1"/>
              </a:solidFill>
              <a:effectLst/>
            </a:endParaRP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Tree>
    <p:extLst>
      <p:ext uri="{BB962C8B-B14F-4D97-AF65-F5344CB8AC3E}">
        <p14:creationId xmlns:p14="http://schemas.microsoft.com/office/powerpoint/2010/main" val="399054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3" name="TextBox 2">
            <a:extLst>
              <a:ext uri="{FF2B5EF4-FFF2-40B4-BE49-F238E27FC236}">
                <a16:creationId xmlns:a16="http://schemas.microsoft.com/office/drawing/2014/main" id="{EFE714F8-01CE-2DC5-80A2-EE749C511D47}"/>
              </a:ext>
            </a:extLst>
          </p:cNvPr>
          <p:cNvSpPr txBox="1"/>
          <p:nvPr/>
        </p:nvSpPr>
        <p:spPr>
          <a:xfrm>
            <a:off x="4824075" y="9323896"/>
            <a:ext cx="10644525" cy="830997"/>
          </a:xfrm>
          <a:prstGeom prst="rect">
            <a:avLst/>
          </a:prstGeom>
          <a:noFill/>
        </p:spPr>
        <p:txBody>
          <a:bodyPr wrap="square">
            <a:spAutoFit/>
          </a:bodyPr>
          <a:lstStyle/>
          <a:p>
            <a:r>
              <a:rPr lang="en-ID" sz="2400" dirty="0" err="1">
                <a:solidFill>
                  <a:schemeClr val="bg1"/>
                </a:solidFill>
                <a:effectLst/>
              </a:rPr>
              <a:t>Kuntardjo</a:t>
            </a:r>
            <a:r>
              <a:rPr lang="en-ID" sz="2400" dirty="0">
                <a:solidFill>
                  <a:schemeClr val="bg1"/>
                </a:solidFill>
                <a:effectLst/>
              </a:rPr>
              <a:t>, Carolina. “</a:t>
            </a:r>
            <a:r>
              <a:rPr lang="en-ID" sz="2400" dirty="0" err="1">
                <a:solidFill>
                  <a:schemeClr val="bg1"/>
                </a:solidFill>
                <a:effectLst/>
              </a:rPr>
              <a:t>Manajemen</a:t>
            </a:r>
            <a:r>
              <a:rPr lang="en-ID" sz="2400" dirty="0">
                <a:solidFill>
                  <a:schemeClr val="bg1"/>
                </a:solidFill>
                <a:effectLst/>
              </a:rPr>
              <a:t> </a:t>
            </a:r>
            <a:r>
              <a:rPr lang="en-ID" sz="2400" dirty="0" err="1">
                <a:solidFill>
                  <a:schemeClr val="bg1"/>
                </a:solidFill>
                <a:effectLst/>
              </a:rPr>
              <a:t>Konflik</a:t>
            </a:r>
            <a:r>
              <a:rPr lang="en-ID" sz="2400" dirty="0">
                <a:solidFill>
                  <a:schemeClr val="bg1"/>
                </a:solidFill>
                <a:effectLst/>
              </a:rPr>
              <a:t>.” </a:t>
            </a:r>
            <a:r>
              <a:rPr lang="en-ID" sz="2400" dirty="0" err="1">
                <a:solidFill>
                  <a:schemeClr val="bg1"/>
                </a:solidFill>
                <a:effectLst/>
              </a:rPr>
              <a:t>Dipresentasikan</a:t>
            </a:r>
            <a:r>
              <a:rPr lang="en-ID" sz="2400" dirty="0">
                <a:solidFill>
                  <a:schemeClr val="bg1"/>
                </a:solidFill>
                <a:effectLst/>
              </a:rPr>
              <a:t> pada </a:t>
            </a:r>
            <a:r>
              <a:rPr lang="en-ID" sz="2400" dirty="0" err="1">
                <a:solidFill>
                  <a:schemeClr val="bg1"/>
                </a:solidFill>
                <a:effectLst/>
              </a:rPr>
              <a:t>Pelatihan</a:t>
            </a:r>
            <a:r>
              <a:rPr lang="en-ID" sz="2400" dirty="0">
                <a:solidFill>
                  <a:schemeClr val="bg1"/>
                </a:solidFill>
                <a:effectLst/>
              </a:rPr>
              <a:t> &amp; </a:t>
            </a:r>
            <a:r>
              <a:rPr lang="en-ID" sz="2400" dirty="0" err="1">
                <a:solidFill>
                  <a:schemeClr val="bg1"/>
                </a:solidFill>
                <a:effectLst/>
              </a:rPr>
              <a:t>Sertifikasi</a:t>
            </a:r>
            <a:r>
              <a:rPr lang="en-ID" sz="2400" dirty="0">
                <a:solidFill>
                  <a:schemeClr val="bg1"/>
                </a:solidFill>
                <a:effectLst/>
              </a:rPr>
              <a:t> Mediator JSLG Surabaya, Surabaya, 2022.</a:t>
            </a:r>
          </a:p>
        </p:txBody>
      </p:sp>
      <p:pic>
        <p:nvPicPr>
          <p:cNvPr id="5" name="Picture 4">
            <a:extLst>
              <a:ext uri="{FF2B5EF4-FFF2-40B4-BE49-F238E27FC236}">
                <a16:creationId xmlns:a16="http://schemas.microsoft.com/office/drawing/2014/main" id="{C93507F2-1C51-5701-4FEF-2C179B413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537" y="318014"/>
            <a:ext cx="15802989" cy="8873775"/>
          </a:xfrm>
          <a:prstGeom prst="rect">
            <a:avLst/>
          </a:prstGeom>
        </p:spPr>
      </p:pic>
    </p:spTree>
    <p:extLst>
      <p:ext uri="{BB962C8B-B14F-4D97-AF65-F5344CB8AC3E}">
        <p14:creationId xmlns:p14="http://schemas.microsoft.com/office/powerpoint/2010/main" val="228248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13" name="TextBox 15">
            <a:extLst>
              <a:ext uri="{FF2B5EF4-FFF2-40B4-BE49-F238E27FC236}">
                <a16:creationId xmlns:a16="http://schemas.microsoft.com/office/drawing/2014/main" id="{BD58C048-D3C4-6E3B-348F-ACD3865EBAFA}"/>
              </a:ext>
            </a:extLst>
          </p:cNvPr>
          <p:cNvSpPr txBox="1"/>
          <p:nvPr/>
        </p:nvSpPr>
        <p:spPr>
          <a:xfrm>
            <a:off x="5208959" y="460244"/>
            <a:ext cx="13002840" cy="697179"/>
          </a:xfrm>
          <a:prstGeom prst="rect">
            <a:avLst/>
          </a:prstGeom>
        </p:spPr>
        <p:txBody>
          <a:bodyPr wrap="square" lIns="0" tIns="0" rIns="0" bIns="0" rtlCol="0" anchor="t">
            <a:spAutoFit/>
          </a:bodyPr>
          <a:lstStyle/>
          <a:p>
            <a:pPr>
              <a:lnSpc>
                <a:spcPts val="5650"/>
              </a:lnSpc>
            </a:pPr>
            <a:r>
              <a:rPr lang="en-US" sz="4400" b="1" dirty="0">
                <a:solidFill>
                  <a:srgbClr val="FFFFFF"/>
                </a:solidFill>
                <a:latin typeface="Calibri" panose="020F0502020204030204" pitchFamily="34" charset="0"/>
                <a:cs typeface="Calibri" panose="020F0502020204030204" pitchFamily="34" charset="0"/>
              </a:rPr>
              <a:t>Moore’s Circle of Conflict</a:t>
            </a:r>
          </a:p>
        </p:txBody>
      </p:sp>
      <p:sp>
        <p:nvSpPr>
          <p:cNvPr id="17" name="TextBox 16">
            <a:extLst>
              <a:ext uri="{FF2B5EF4-FFF2-40B4-BE49-F238E27FC236}">
                <a16:creationId xmlns:a16="http://schemas.microsoft.com/office/drawing/2014/main" id="{9E012A64-A5DE-0EC4-08A2-98F9A1AD54D1}"/>
              </a:ext>
            </a:extLst>
          </p:cNvPr>
          <p:cNvSpPr txBox="1"/>
          <p:nvPr/>
        </p:nvSpPr>
        <p:spPr>
          <a:xfrm>
            <a:off x="5004549" y="9297024"/>
            <a:ext cx="10644525" cy="830997"/>
          </a:xfrm>
          <a:prstGeom prst="rect">
            <a:avLst/>
          </a:prstGeom>
          <a:noFill/>
        </p:spPr>
        <p:txBody>
          <a:bodyPr wrap="square">
            <a:spAutoFit/>
          </a:bodyPr>
          <a:lstStyle/>
          <a:p>
            <a:r>
              <a:rPr lang="en-ID" sz="2400" dirty="0">
                <a:solidFill>
                  <a:schemeClr val="bg1"/>
                </a:solidFill>
                <a:effectLst/>
              </a:rPr>
              <a:t>Moore, Christopher W. </a:t>
            </a:r>
            <a:r>
              <a:rPr lang="en-ID" sz="2400" i="1" dirty="0">
                <a:solidFill>
                  <a:schemeClr val="bg1"/>
                </a:solidFill>
                <a:effectLst/>
              </a:rPr>
              <a:t>The Mediation Process: Practical Strategies for Resolving Conflict</a:t>
            </a:r>
            <a:r>
              <a:rPr lang="en-ID" sz="2400" dirty="0">
                <a:solidFill>
                  <a:schemeClr val="bg1"/>
                </a:solidFill>
                <a:effectLst/>
              </a:rPr>
              <a:t>. 4th Edition. San Francisco: Jossey-Bass &amp; Pfeiffer Imprints, Wiley, 2014.</a:t>
            </a:r>
          </a:p>
        </p:txBody>
      </p:sp>
      <p:pic>
        <p:nvPicPr>
          <p:cNvPr id="19" name="Picture 18">
            <a:extLst>
              <a:ext uri="{FF2B5EF4-FFF2-40B4-BE49-F238E27FC236}">
                <a16:creationId xmlns:a16="http://schemas.microsoft.com/office/drawing/2014/main" id="{8DE3853B-472A-A37D-BE30-12DBE6D5D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799" y="1471394"/>
            <a:ext cx="10160001" cy="7648865"/>
          </a:xfrm>
          <a:prstGeom prst="rect">
            <a:avLst/>
          </a:prstGeom>
        </p:spPr>
      </p:pic>
    </p:spTree>
    <p:extLst>
      <p:ext uri="{BB962C8B-B14F-4D97-AF65-F5344CB8AC3E}">
        <p14:creationId xmlns:p14="http://schemas.microsoft.com/office/powerpoint/2010/main" val="63926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3" name="TextBox 15">
            <a:extLst>
              <a:ext uri="{FF2B5EF4-FFF2-40B4-BE49-F238E27FC236}">
                <a16:creationId xmlns:a16="http://schemas.microsoft.com/office/drawing/2014/main" id="{A0481212-8349-C3B9-24AF-D648979613CE}"/>
              </a:ext>
            </a:extLst>
          </p:cNvPr>
          <p:cNvSpPr txBox="1"/>
          <p:nvPr/>
        </p:nvSpPr>
        <p:spPr>
          <a:xfrm>
            <a:off x="5208959" y="460244"/>
            <a:ext cx="13002840" cy="697179"/>
          </a:xfrm>
          <a:prstGeom prst="rect">
            <a:avLst/>
          </a:prstGeom>
        </p:spPr>
        <p:txBody>
          <a:bodyPr wrap="square" lIns="0" tIns="0" rIns="0" bIns="0" rtlCol="0" anchor="t">
            <a:spAutoFit/>
          </a:bodyPr>
          <a:lstStyle/>
          <a:p>
            <a:pPr>
              <a:lnSpc>
                <a:spcPts val="5650"/>
              </a:lnSpc>
            </a:pPr>
            <a:r>
              <a:rPr lang="en-US" sz="4400" b="1" i="1" dirty="0">
                <a:solidFill>
                  <a:srgbClr val="FFFFFF"/>
                </a:solidFill>
                <a:latin typeface="Calibri" panose="020F0502020204030204" pitchFamily="34" charset="0"/>
                <a:cs typeface="Calibri" panose="020F0502020204030204" pitchFamily="34" charset="0"/>
              </a:rPr>
              <a:t>Types of Conflict</a:t>
            </a:r>
          </a:p>
        </p:txBody>
      </p:sp>
      <p:sp>
        <p:nvSpPr>
          <p:cNvPr id="4" name="TextBox 16">
            <a:extLst>
              <a:ext uri="{FF2B5EF4-FFF2-40B4-BE49-F238E27FC236}">
                <a16:creationId xmlns:a16="http://schemas.microsoft.com/office/drawing/2014/main" id="{56AB9203-86D3-81EC-A8B6-DD7EDFE6A202}"/>
              </a:ext>
            </a:extLst>
          </p:cNvPr>
          <p:cNvSpPr txBox="1"/>
          <p:nvPr/>
        </p:nvSpPr>
        <p:spPr>
          <a:xfrm>
            <a:off x="5208958" y="1714500"/>
            <a:ext cx="13002841" cy="7201972"/>
          </a:xfrm>
          <a:prstGeom prst="rect">
            <a:avLst/>
          </a:prstGeom>
        </p:spPr>
        <p:txBody>
          <a:bodyPr wrap="square" lIns="0" tIns="0" rIns="0" bIns="0" rtlCol="0" anchor="t">
            <a:spAutoFit/>
          </a:bodyPr>
          <a:lstStyle/>
          <a:p>
            <a:pPr marL="742950" indent="-742950" fontAlgn="base">
              <a:buFont typeface="+mj-lt"/>
              <a:buAutoNum type="arabicPeriod"/>
            </a:pPr>
            <a:r>
              <a:rPr lang="en-ID" sz="3600" i="1" dirty="0">
                <a:solidFill>
                  <a:schemeClr val="bg1"/>
                </a:solidFill>
                <a:effectLst/>
              </a:rPr>
              <a:t>Functional or Constructive Conflict</a:t>
            </a:r>
          </a:p>
          <a:p>
            <a:pPr marL="1200150" lvl="1" indent="-742950" fontAlgn="base">
              <a:buFont typeface="Arial" panose="020B0604020202020204" pitchFamily="34" charset="0"/>
              <a:buChar char="•"/>
            </a:pPr>
            <a:r>
              <a:rPr lang="en-ID" sz="3600" dirty="0" err="1">
                <a:solidFill>
                  <a:schemeClr val="bg1"/>
                </a:solidFill>
              </a:rPr>
              <a:t>Konflik</a:t>
            </a:r>
            <a:r>
              <a:rPr lang="en-ID" sz="3600" dirty="0">
                <a:solidFill>
                  <a:schemeClr val="bg1"/>
                </a:solidFill>
              </a:rPr>
              <a:t> yang </a:t>
            </a:r>
            <a:r>
              <a:rPr lang="en-ID" sz="3600" dirty="0" err="1">
                <a:solidFill>
                  <a:schemeClr val="bg1"/>
                </a:solidFill>
              </a:rPr>
              <a:t>diperlukan</a:t>
            </a:r>
            <a:r>
              <a:rPr lang="en-ID" sz="3600" dirty="0">
                <a:solidFill>
                  <a:schemeClr val="bg1"/>
                </a:solidFill>
              </a:rPr>
              <a:t> </a:t>
            </a:r>
            <a:r>
              <a:rPr lang="en-ID" sz="3600" dirty="0" err="1">
                <a:solidFill>
                  <a:schemeClr val="bg1"/>
                </a:solidFill>
              </a:rPr>
              <a:t>untuk</a:t>
            </a:r>
            <a:r>
              <a:rPr lang="en-ID" sz="3600" dirty="0">
                <a:solidFill>
                  <a:schemeClr val="bg1"/>
                </a:solidFill>
              </a:rPr>
              <a:t> </a:t>
            </a:r>
            <a:r>
              <a:rPr lang="en-ID" sz="3600" dirty="0" err="1">
                <a:solidFill>
                  <a:schemeClr val="bg1"/>
                </a:solidFill>
              </a:rPr>
              <a:t>meningkatkan</a:t>
            </a:r>
            <a:r>
              <a:rPr lang="en-ID" sz="3600" dirty="0">
                <a:solidFill>
                  <a:schemeClr val="bg1"/>
                </a:solidFill>
              </a:rPr>
              <a:t> </a:t>
            </a:r>
            <a:r>
              <a:rPr lang="en-ID" sz="3600" dirty="0" err="1">
                <a:solidFill>
                  <a:schemeClr val="bg1"/>
                </a:solidFill>
              </a:rPr>
              <a:t>kinerja</a:t>
            </a:r>
            <a:r>
              <a:rPr lang="en-ID" sz="3600" dirty="0">
                <a:solidFill>
                  <a:schemeClr val="bg1"/>
                </a:solidFill>
              </a:rPr>
              <a:t> dan </a:t>
            </a:r>
            <a:r>
              <a:rPr lang="en-ID" sz="3600" dirty="0" err="1">
                <a:solidFill>
                  <a:schemeClr val="bg1"/>
                </a:solidFill>
              </a:rPr>
              <a:t>mendukung</a:t>
            </a:r>
            <a:r>
              <a:rPr lang="en-ID" sz="3600" dirty="0">
                <a:solidFill>
                  <a:schemeClr val="bg1"/>
                </a:solidFill>
              </a:rPr>
              <a:t> </a:t>
            </a:r>
            <a:r>
              <a:rPr lang="en-ID" sz="3600" dirty="0" err="1">
                <a:solidFill>
                  <a:schemeClr val="bg1"/>
                </a:solidFill>
              </a:rPr>
              <a:t>tujuan</a:t>
            </a:r>
            <a:r>
              <a:rPr lang="en-ID" sz="3600" dirty="0">
                <a:solidFill>
                  <a:schemeClr val="bg1"/>
                </a:solidFill>
              </a:rPr>
              <a:t> </a:t>
            </a:r>
            <a:r>
              <a:rPr lang="en-ID" sz="3600" dirty="0" err="1">
                <a:solidFill>
                  <a:schemeClr val="bg1"/>
                </a:solidFill>
              </a:rPr>
              <a:t>organisasi</a:t>
            </a:r>
            <a:endParaRPr lang="en-ID" sz="3600" dirty="0">
              <a:solidFill>
                <a:schemeClr val="bg1"/>
              </a:solidFill>
            </a:endParaRPr>
          </a:p>
          <a:p>
            <a:pPr marL="1200150" lvl="1" indent="-742950" fontAlgn="base">
              <a:buFont typeface="Arial" panose="020B0604020202020204" pitchFamily="34" charset="0"/>
              <a:buChar char="•"/>
            </a:pPr>
            <a:r>
              <a:rPr lang="en-ID" sz="3600" dirty="0" err="1">
                <a:solidFill>
                  <a:schemeClr val="bg1"/>
                </a:solidFill>
                <a:effectLst/>
              </a:rPr>
              <a:t>Konflik</a:t>
            </a:r>
            <a:r>
              <a:rPr lang="en-ID" sz="3600" dirty="0">
                <a:solidFill>
                  <a:schemeClr val="bg1"/>
                </a:solidFill>
                <a:effectLst/>
              </a:rPr>
              <a:t> yang </a:t>
            </a:r>
            <a:r>
              <a:rPr lang="en-ID" sz="3600" dirty="0" err="1">
                <a:solidFill>
                  <a:schemeClr val="bg1"/>
                </a:solidFill>
                <a:effectLst/>
              </a:rPr>
              <a:t>meningkatkan</a:t>
            </a:r>
            <a:r>
              <a:rPr lang="en-ID" sz="3600" dirty="0">
                <a:solidFill>
                  <a:schemeClr val="bg1"/>
                </a:solidFill>
                <a:effectLst/>
              </a:rPr>
              <a:t> </a:t>
            </a:r>
            <a:r>
              <a:rPr lang="en-ID" sz="3600" dirty="0" err="1">
                <a:solidFill>
                  <a:schemeClr val="bg1"/>
                </a:solidFill>
                <a:effectLst/>
              </a:rPr>
              <a:t>keselarasan</a:t>
            </a:r>
            <a:r>
              <a:rPr lang="en-ID" sz="3600" dirty="0">
                <a:solidFill>
                  <a:schemeClr val="bg1"/>
                </a:solidFill>
                <a:effectLst/>
              </a:rPr>
              <a:t> </a:t>
            </a:r>
            <a:r>
              <a:rPr lang="en-ID" sz="3600" dirty="0" err="1">
                <a:solidFill>
                  <a:schemeClr val="bg1"/>
                </a:solidFill>
                <a:effectLst/>
              </a:rPr>
              <a:t>tujuan</a:t>
            </a:r>
            <a:r>
              <a:rPr lang="en-ID" sz="3600" dirty="0">
                <a:solidFill>
                  <a:schemeClr val="bg1"/>
                </a:solidFill>
                <a:effectLst/>
              </a:rPr>
              <a:t> dan </a:t>
            </a:r>
            <a:r>
              <a:rPr lang="en-ID" sz="3600" dirty="0" err="1">
                <a:solidFill>
                  <a:schemeClr val="bg1"/>
                </a:solidFill>
                <a:effectLst/>
              </a:rPr>
              <a:t>meningkatkan</a:t>
            </a:r>
            <a:r>
              <a:rPr lang="en-ID" sz="3600" dirty="0">
                <a:solidFill>
                  <a:schemeClr val="bg1"/>
                </a:solidFill>
                <a:effectLst/>
              </a:rPr>
              <a:t> </a:t>
            </a:r>
            <a:r>
              <a:rPr lang="en-ID" sz="3600" dirty="0" err="1">
                <a:solidFill>
                  <a:schemeClr val="bg1"/>
                </a:solidFill>
                <a:effectLst/>
              </a:rPr>
              <a:t>kinerja</a:t>
            </a:r>
            <a:r>
              <a:rPr lang="en-ID" sz="3600" dirty="0">
                <a:solidFill>
                  <a:schemeClr val="bg1"/>
                </a:solidFill>
                <a:effectLst/>
              </a:rPr>
              <a:t> </a:t>
            </a:r>
            <a:r>
              <a:rPr lang="en-ID" sz="3600" dirty="0" err="1">
                <a:solidFill>
                  <a:schemeClr val="bg1"/>
                </a:solidFill>
                <a:effectLst/>
              </a:rPr>
              <a:t>kelompok</a:t>
            </a:r>
            <a:endParaRPr lang="en-ID" sz="3600" dirty="0">
              <a:solidFill>
                <a:schemeClr val="bg1"/>
              </a:solidFill>
            </a:endParaRPr>
          </a:p>
          <a:p>
            <a:pPr marL="1200150" lvl="1" indent="-742950" fontAlgn="base">
              <a:buFont typeface="Arial" panose="020B0604020202020204" pitchFamily="34" charset="0"/>
              <a:buChar char="•"/>
            </a:pPr>
            <a:r>
              <a:rPr lang="en-ID" sz="3600" dirty="0" err="1">
                <a:solidFill>
                  <a:schemeClr val="bg1"/>
                </a:solidFill>
                <a:effectLst/>
              </a:rPr>
              <a:t>Men</a:t>
            </a:r>
            <a:r>
              <a:rPr lang="en-ID" sz="3600" dirty="0" err="1">
                <a:solidFill>
                  <a:schemeClr val="bg1"/>
                </a:solidFill>
              </a:rPr>
              <a:t>ginspirasi</a:t>
            </a:r>
            <a:r>
              <a:rPr lang="en-ID" sz="3600" dirty="0">
                <a:solidFill>
                  <a:schemeClr val="bg1"/>
                </a:solidFill>
              </a:rPr>
              <a:t> </a:t>
            </a:r>
            <a:r>
              <a:rPr lang="en-ID" sz="3600" dirty="0" err="1">
                <a:solidFill>
                  <a:schemeClr val="bg1"/>
                </a:solidFill>
              </a:rPr>
              <a:t>terciptanya</a:t>
            </a:r>
            <a:r>
              <a:rPr lang="en-ID" sz="3600" dirty="0">
                <a:solidFill>
                  <a:schemeClr val="bg1"/>
                </a:solidFill>
              </a:rPr>
              <a:t> ide </a:t>
            </a:r>
            <a:r>
              <a:rPr lang="en-ID" sz="3600" dirty="0" err="1">
                <a:solidFill>
                  <a:schemeClr val="bg1"/>
                </a:solidFill>
              </a:rPr>
              <a:t>baru</a:t>
            </a:r>
            <a:r>
              <a:rPr lang="en-ID" sz="3600" dirty="0">
                <a:solidFill>
                  <a:schemeClr val="bg1"/>
                </a:solidFill>
              </a:rPr>
              <a:t>, </a:t>
            </a:r>
            <a:r>
              <a:rPr lang="en-ID" sz="3600" dirty="0" err="1">
                <a:solidFill>
                  <a:schemeClr val="bg1"/>
                </a:solidFill>
              </a:rPr>
              <a:t>pembelajaran</a:t>
            </a:r>
            <a:r>
              <a:rPr lang="en-ID" sz="3600" dirty="0">
                <a:solidFill>
                  <a:schemeClr val="bg1"/>
                </a:solidFill>
              </a:rPr>
              <a:t>, </a:t>
            </a:r>
            <a:r>
              <a:rPr lang="en-ID" sz="3600" dirty="0" err="1">
                <a:solidFill>
                  <a:schemeClr val="bg1"/>
                </a:solidFill>
              </a:rPr>
              <a:t>pertumbuhan</a:t>
            </a:r>
            <a:r>
              <a:rPr lang="en-ID" sz="3600" dirty="0">
                <a:solidFill>
                  <a:schemeClr val="bg1"/>
                </a:solidFill>
              </a:rPr>
              <a:t> </a:t>
            </a:r>
            <a:r>
              <a:rPr lang="en-ID" sz="3600" dirty="0" err="1">
                <a:solidFill>
                  <a:schemeClr val="bg1"/>
                </a:solidFill>
              </a:rPr>
              <a:t>antar</a:t>
            </a:r>
            <a:r>
              <a:rPr lang="en-ID" sz="3600" dirty="0">
                <a:solidFill>
                  <a:schemeClr val="bg1"/>
                </a:solidFill>
              </a:rPr>
              <a:t> </a:t>
            </a:r>
            <a:r>
              <a:rPr lang="en-ID" sz="3600" dirty="0" err="1">
                <a:solidFill>
                  <a:schemeClr val="bg1"/>
                </a:solidFill>
              </a:rPr>
              <a:t>individu</a:t>
            </a:r>
            <a:endParaRPr lang="en-ID" sz="3600" dirty="0">
              <a:solidFill>
                <a:schemeClr val="bg1"/>
              </a:solidFill>
              <a:effectLst/>
            </a:endParaRPr>
          </a:p>
          <a:p>
            <a:pPr marL="742950" indent="-742950" fontAlgn="base">
              <a:buFont typeface="+mj-lt"/>
              <a:buAutoNum type="arabicPeriod"/>
            </a:pPr>
            <a:r>
              <a:rPr lang="en-ID" sz="3600" i="1" dirty="0">
                <a:solidFill>
                  <a:schemeClr val="bg1"/>
                </a:solidFill>
              </a:rPr>
              <a:t>Dysfunctional or Destructive Conflict</a:t>
            </a:r>
          </a:p>
          <a:p>
            <a:pPr marL="1200150" lvl="1" indent="-742950" fontAlgn="base">
              <a:buFont typeface="Arial" panose="020B0604020202020204" pitchFamily="34" charset="0"/>
              <a:buChar char="•"/>
            </a:pPr>
            <a:r>
              <a:rPr lang="en-ID" sz="3600" dirty="0" err="1">
                <a:solidFill>
                  <a:schemeClr val="bg1"/>
                </a:solidFill>
              </a:rPr>
              <a:t>Konflik</a:t>
            </a:r>
            <a:r>
              <a:rPr lang="en-ID" sz="3600" dirty="0">
                <a:solidFill>
                  <a:schemeClr val="bg1"/>
                </a:solidFill>
              </a:rPr>
              <a:t> yang </a:t>
            </a:r>
            <a:r>
              <a:rPr lang="en-ID" sz="3600" dirty="0" err="1">
                <a:solidFill>
                  <a:schemeClr val="bg1"/>
                </a:solidFill>
              </a:rPr>
              <a:t>tidak</a:t>
            </a:r>
            <a:r>
              <a:rPr lang="en-ID" sz="3600" dirty="0">
                <a:solidFill>
                  <a:schemeClr val="bg1"/>
                </a:solidFill>
              </a:rPr>
              <a:t> </a:t>
            </a:r>
            <a:r>
              <a:rPr lang="en-ID" sz="3600" dirty="0" err="1">
                <a:solidFill>
                  <a:schemeClr val="bg1"/>
                </a:solidFill>
              </a:rPr>
              <a:t>terkelola</a:t>
            </a:r>
            <a:r>
              <a:rPr lang="en-ID" sz="3600" dirty="0">
                <a:solidFill>
                  <a:schemeClr val="bg1"/>
                </a:solidFill>
              </a:rPr>
              <a:t> </a:t>
            </a:r>
            <a:r>
              <a:rPr lang="en-ID" sz="3600" dirty="0" err="1">
                <a:solidFill>
                  <a:schemeClr val="bg1"/>
                </a:solidFill>
              </a:rPr>
              <a:t>dengan</a:t>
            </a:r>
            <a:r>
              <a:rPr lang="en-ID" sz="3600" dirty="0">
                <a:solidFill>
                  <a:schemeClr val="bg1"/>
                </a:solidFill>
              </a:rPr>
              <a:t> </a:t>
            </a:r>
            <a:r>
              <a:rPr lang="en-ID" sz="3600" dirty="0" err="1">
                <a:solidFill>
                  <a:schemeClr val="bg1"/>
                </a:solidFill>
              </a:rPr>
              <a:t>baik</a:t>
            </a:r>
            <a:r>
              <a:rPr lang="en-ID" sz="3600" dirty="0">
                <a:solidFill>
                  <a:schemeClr val="bg1"/>
                </a:solidFill>
              </a:rPr>
              <a:t>, </a:t>
            </a:r>
            <a:r>
              <a:rPr lang="en-ID" sz="3600" dirty="0" err="1">
                <a:solidFill>
                  <a:schemeClr val="bg1"/>
                </a:solidFill>
              </a:rPr>
              <a:t>menghancurkan</a:t>
            </a:r>
            <a:r>
              <a:rPr lang="en-ID" sz="3600" dirty="0">
                <a:solidFill>
                  <a:schemeClr val="bg1"/>
                </a:solidFill>
              </a:rPr>
              <a:t> </a:t>
            </a:r>
            <a:r>
              <a:rPr lang="en-ID" sz="3600" dirty="0" err="1">
                <a:solidFill>
                  <a:schemeClr val="bg1"/>
                </a:solidFill>
              </a:rPr>
              <a:t>tujuan</a:t>
            </a:r>
            <a:r>
              <a:rPr lang="en-ID" sz="3600" dirty="0">
                <a:solidFill>
                  <a:schemeClr val="bg1"/>
                </a:solidFill>
              </a:rPr>
              <a:t> </a:t>
            </a:r>
            <a:r>
              <a:rPr lang="en-ID" sz="3600" dirty="0" err="1">
                <a:solidFill>
                  <a:schemeClr val="bg1"/>
                </a:solidFill>
              </a:rPr>
              <a:t>organisasi</a:t>
            </a:r>
            <a:endParaRPr lang="en-ID" sz="3600" dirty="0">
              <a:solidFill>
                <a:schemeClr val="bg1"/>
              </a:solidFill>
            </a:endParaRPr>
          </a:p>
          <a:p>
            <a:pPr marL="1200150" lvl="1" indent="-742950" fontAlgn="base">
              <a:buFont typeface="Arial" panose="020B0604020202020204" pitchFamily="34" charset="0"/>
              <a:buChar char="•"/>
            </a:pPr>
            <a:r>
              <a:rPr lang="en-ID" sz="3600" dirty="0" err="1">
                <a:solidFill>
                  <a:schemeClr val="bg1"/>
                </a:solidFill>
              </a:rPr>
              <a:t>Individu</a:t>
            </a:r>
            <a:r>
              <a:rPr lang="en-ID" sz="3600" dirty="0">
                <a:solidFill>
                  <a:schemeClr val="bg1"/>
                </a:solidFill>
              </a:rPr>
              <a:t> </a:t>
            </a:r>
            <a:r>
              <a:rPr lang="en-ID" sz="3600" dirty="0" err="1">
                <a:solidFill>
                  <a:schemeClr val="bg1"/>
                </a:solidFill>
              </a:rPr>
              <a:t>bersaing</a:t>
            </a:r>
            <a:r>
              <a:rPr lang="en-ID" sz="3600" dirty="0">
                <a:solidFill>
                  <a:schemeClr val="bg1"/>
                </a:solidFill>
              </a:rPr>
              <a:t>, </a:t>
            </a:r>
            <a:r>
              <a:rPr lang="en-ID" sz="3600" dirty="0" err="1">
                <a:solidFill>
                  <a:schemeClr val="bg1"/>
                </a:solidFill>
              </a:rPr>
              <a:t>membiarkan</a:t>
            </a:r>
            <a:r>
              <a:rPr lang="en-ID" sz="3600" dirty="0">
                <a:solidFill>
                  <a:schemeClr val="bg1"/>
                </a:solidFill>
              </a:rPr>
              <a:t> </a:t>
            </a:r>
            <a:r>
              <a:rPr lang="en-ID" sz="3600" dirty="0" err="1">
                <a:solidFill>
                  <a:schemeClr val="bg1"/>
                </a:solidFill>
              </a:rPr>
              <a:t>kepentingan</a:t>
            </a:r>
            <a:r>
              <a:rPr lang="en-ID" sz="3600" dirty="0">
                <a:solidFill>
                  <a:schemeClr val="bg1"/>
                </a:solidFill>
              </a:rPr>
              <a:t> “</a:t>
            </a:r>
            <a:r>
              <a:rPr lang="en-ID" sz="3600" dirty="0" err="1">
                <a:solidFill>
                  <a:schemeClr val="bg1"/>
                </a:solidFill>
              </a:rPr>
              <a:t>mereka</a:t>
            </a:r>
            <a:r>
              <a:rPr lang="en-ID" sz="3600" dirty="0">
                <a:solidFill>
                  <a:schemeClr val="bg1"/>
                </a:solidFill>
              </a:rPr>
              <a:t>” </a:t>
            </a:r>
            <a:r>
              <a:rPr lang="en-ID" sz="3600" dirty="0" err="1">
                <a:solidFill>
                  <a:schemeClr val="bg1"/>
                </a:solidFill>
              </a:rPr>
              <a:t>mengalahkan</a:t>
            </a:r>
            <a:r>
              <a:rPr lang="en-ID" sz="3600" dirty="0">
                <a:solidFill>
                  <a:schemeClr val="bg1"/>
                </a:solidFill>
              </a:rPr>
              <a:t> </a:t>
            </a:r>
            <a:r>
              <a:rPr lang="en-ID" sz="3600" dirty="0" err="1">
                <a:solidFill>
                  <a:schemeClr val="bg1"/>
                </a:solidFill>
              </a:rPr>
              <a:t>tujuan</a:t>
            </a:r>
            <a:r>
              <a:rPr lang="en-ID" sz="3600" dirty="0">
                <a:solidFill>
                  <a:schemeClr val="bg1"/>
                </a:solidFill>
              </a:rPr>
              <a:t> </a:t>
            </a:r>
            <a:r>
              <a:rPr lang="en-ID" sz="3600" dirty="0" err="1">
                <a:solidFill>
                  <a:schemeClr val="bg1"/>
                </a:solidFill>
              </a:rPr>
              <a:t>bersama</a:t>
            </a:r>
            <a:endParaRPr lang="en-ID" sz="3600" dirty="0">
              <a:solidFill>
                <a:schemeClr val="bg1"/>
              </a:solidFill>
            </a:endParaRPr>
          </a:p>
          <a:p>
            <a:pPr lvl="1" fontAlgn="base"/>
            <a:endParaRPr lang="en-ID" sz="3600" dirty="0">
              <a:solidFill>
                <a:schemeClr val="bg1"/>
              </a:solidFill>
            </a:endParaRPr>
          </a:p>
        </p:txBody>
      </p:sp>
      <p:sp>
        <p:nvSpPr>
          <p:cNvPr id="5" name="TextBox 4">
            <a:extLst>
              <a:ext uri="{FF2B5EF4-FFF2-40B4-BE49-F238E27FC236}">
                <a16:creationId xmlns:a16="http://schemas.microsoft.com/office/drawing/2014/main" id="{1430204F-B5B5-9DE8-7243-9C110EF9178C}"/>
              </a:ext>
            </a:extLst>
          </p:cNvPr>
          <p:cNvSpPr txBox="1"/>
          <p:nvPr/>
        </p:nvSpPr>
        <p:spPr>
          <a:xfrm>
            <a:off x="4824075" y="9233237"/>
            <a:ext cx="10644525" cy="1015663"/>
          </a:xfrm>
          <a:prstGeom prst="rect">
            <a:avLst/>
          </a:prstGeom>
          <a:noFill/>
        </p:spPr>
        <p:txBody>
          <a:bodyPr wrap="square">
            <a:spAutoFit/>
          </a:bodyPr>
          <a:lstStyle/>
          <a:p>
            <a:r>
              <a:rPr lang="en-ID" sz="2000" dirty="0">
                <a:solidFill>
                  <a:schemeClr val="bg1"/>
                </a:solidFill>
                <a:effectLst/>
              </a:rPr>
              <a:t>Mills, Bamidele Roseline, dan </a:t>
            </a:r>
            <a:r>
              <a:rPr lang="en-ID" sz="2000" dirty="0" err="1">
                <a:solidFill>
                  <a:schemeClr val="bg1"/>
                </a:solidFill>
                <a:effectLst/>
              </a:rPr>
              <a:t>Charoty</a:t>
            </a:r>
            <a:r>
              <a:rPr lang="en-ID" sz="2000" dirty="0">
                <a:solidFill>
                  <a:schemeClr val="bg1"/>
                </a:solidFill>
                <a:effectLst/>
              </a:rPr>
              <a:t> </a:t>
            </a:r>
            <a:r>
              <a:rPr lang="en-ID" sz="2000" dirty="0" err="1">
                <a:solidFill>
                  <a:schemeClr val="bg1"/>
                </a:solidFill>
                <a:effectLst/>
              </a:rPr>
              <a:t>Taripanyeofori</a:t>
            </a:r>
            <a:r>
              <a:rPr lang="en-ID" sz="2000" dirty="0">
                <a:solidFill>
                  <a:schemeClr val="bg1"/>
                </a:solidFill>
                <a:effectLst/>
              </a:rPr>
              <a:t> </a:t>
            </a:r>
            <a:r>
              <a:rPr lang="en-ID" sz="2000" dirty="0" err="1">
                <a:solidFill>
                  <a:schemeClr val="bg1"/>
                </a:solidFill>
                <a:effectLst/>
              </a:rPr>
              <a:t>Mene</a:t>
            </a:r>
            <a:r>
              <a:rPr lang="en-ID" sz="2000" dirty="0">
                <a:solidFill>
                  <a:schemeClr val="bg1"/>
                </a:solidFill>
                <a:effectLst/>
              </a:rPr>
              <a:t>. “Conflicts and Its Management in an Organisation: A Theoretical Review.” </a:t>
            </a:r>
            <a:r>
              <a:rPr lang="en-ID" sz="2000" i="1" dirty="0">
                <a:solidFill>
                  <a:schemeClr val="bg1"/>
                </a:solidFill>
                <a:effectLst/>
              </a:rPr>
              <a:t>International Journal of Scientific and Research Publication</a:t>
            </a:r>
            <a:r>
              <a:rPr lang="en-ID" sz="2000" dirty="0">
                <a:solidFill>
                  <a:schemeClr val="bg1"/>
                </a:solidFill>
                <a:effectLst/>
              </a:rPr>
              <a:t> 10, no. 5 (Mei 2020): 540–45.</a:t>
            </a:r>
          </a:p>
        </p:txBody>
      </p:sp>
    </p:spTree>
    <p:extLst>
      <p:ext uri="{BB962C8B-B14F-4D97-AF65-F5344CB8AC3E}">
        <p14:creationId xmlns:p14="http://schemas.microsoft.com/office/powerpoint/2010/main" val="160382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9" name="TextBox 15">
            <a:extLst>
              <a:ext uri="{FF2B5EF4-FFF2-40B4-BE49-F238E27FC236}">
                <a16:creationId xmlns:a16="http://schemas.microsoft.com/office/drawing/2014/main" id="{BEE53F7D-CA10-DA09-A914-1CFC21993DA2}"/>
              </a:ext>
            </a:extLst>
          </p:cNvPr>
          <p:cNvSpPr txBox="1"/>
          <p:nvPr/>
        </p:nvSpPr>
        <p:spPr>
          <a:xfrm>
            <a:off x="5208959" y="460244"/>
            <a:ext cx="13002840" cy="683649"/>
          </a:xfrm>
          <a:prstGeom prst="rect">
            <a:avLst/>
          </a:prstGeom>
        </p:spPr>
        <p:txBody>
          <a:bodyPr wrap="square" lIns="0" tIns="0" rIns="0" bIns="0" rtlCol="0" anchor="t">
            <a:spAutoFit/>
          </a:bodyPr>
          <a:lstStyle/>
          <a:p>
            <a:pPr>
              <a:lnSpc>
                <a:spcPts val="5650"/>
              </a:lnSpc>
            </a:pPr>
            <a:r>
              <a:rPr lang="en-US" sz="4000" b="1" dirty="0" err="1">
                <a:solidFill>
                  <a:srgbClr val="FFFFFF"/>
                </a:solidFill>
                <a:latin typeface="Calibri" panose="020F0502020204030204" pitchFamily="34" charset="0"/>
                <a:cs typeface="Calibri" panose="020F0502020204030204" pitchFamily="34" charset="0"/>
              </a:rPr>
              <a:t>Hubungan</a:t>
            </a:r>
            <a:r>
              <a:rPr lang="en-US" sz="4000" b="1" dirty="0">
                <a:solidFill>
                  <a:srgbClr val="FFFFFF"/>
                </a:solidFill>
                <a:latin typeface="Calibri" panose="020F0502020204030204" pitchFamily="34" charset="0"/>
                <a:cs typeface="Calibri" panose="020F0502020204030204" pitchFamily="34" charset="0"/>
              </a:rPr>
              <a:t> </a:t>
            </a:r>
            <a:r>
              <a:rPr lang="en-US" sz="4000" b="1" dirty="0" err="1">
                <a:solidFill>
                  <a:srgbClr val="FFFFFF"/>
                </a:solidFill>
                <a:latin typeface="Calibri" panose="020F0502020204030204" pitchFamily="34" charset="0"/>
                <a:cs typeface="Calibri" panose="020F0502020204030204" pitchFamily="34" charset="0"/>
              </a:rPr>
              <a:t>antara</a:t>
            </a:r>
            <a:r>
              <a:rPr lang="en-US" sz="4000" b="1" dirty="0">
                <a:solidFill>
                  <a:srgbClr val="FFFFFF"/>
                </a:solidFill>
                <a:latin typeface="Calibri" panose="020F0502020204030204" pitchFamily="34" charset="0"/>
                <a:cs typeface="Calibri" panose="020F0502020204030204" pitchFamily="34" charset="0"/>
              </a:rPr>
              <a:t> Tingkat </a:t>
            </a:r>
            <a:r>
              <a:rPr lang="en-US" sz="4000" b="1" dirty="0" err="1">
                <a:solidFill>
                  <a:srgbClr val="FFFFFF"/>
                </a:solidFill>
                <a:latin typeface="Calibri" panose="020F0502020204030204" pitchFamily="34" charset="0"/>
                <a:cs typeface="Calibri" panose="020F0502020204030204" pitchFamily="34" charset="0"/>
              </a:rPr>
              <a:t>Konflik</a:t>
            </a:r>
            <a:r>
              <a:rPr lang="en-US" sz="4000" b="1" dirty="0">
                <a:solidFill>
                  <a:srgbClr val="FFFFFF"/>
                </a:solidFill>
                <a:latin typeface="Calibri" panose="020F0502020204030204" pitchFamily="34" charset="0"/>
                <a:cs typeface="Calibri" panose="020F0502020204030204" pitchFamily="34" charset="0"/>
              </a:rPr>
              <a:t> dan Performa </a:t>
            </a:r>
            <a:r>
              <a:rPr lang="en-US" sz="4000" b="1" dirty="0" err="1">
                <a:solidFill>
                  <a:srgbClr val="FFFFFF"/>
                </a:solidFill>
                <a:latin typeface="Calibri" panose="020F0502020204030204" pitchFamily="34" charset="0"/>
                <a:cs typeface="Calibri" panose="020F0502020204030204" pitchFamily="34" charset="0"/>
              </a:rPr>
              <a:t>Organisasi</a:t>
            </a:r>
            <a:endParaRPr lang="en-US" sz="4000" b="1" dirty="0">
              <a:solidFill>
                <a:srgbClr val="FFFFFF"/>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FF455F8A-469F-C19D-3255-DC5D8C121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650" y="1943106"/>
            <a:ext cx="11422290" cy="7392050"/>
          </a:xfrm>
          <a:prstGeom prst="rect">
            <a:avLst/>
          </a:prstGeom>
        </p:spPr>
      </p:pic>
    </p:spTree>
    <p:extLst>
      <p:ext uri="{BB962C8B-B14F-4D97-AF65-F5344CB8AC3E}">
        <p14:creationId xmlns:p14="http://schemas.microsoft.com/office/powerpoint/2010/main" val="250088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2019300"/>
            <a:ext cx="1170379" cy="0"/>
          </a:xfrm>
          <a:prstGeom prst="line">
            <a:avLst/>
          </a:prstGeom>
          <a:ln w="47625" cap="flat">
            <a:solidFill>
              <a:srgbClr val="C49603"/>
            </a:solidFill>
            <a:prstDash val="solid"/>
            <a:headEnd type="none" w="sm" len="sm"/>
            <a:tailEnd type="none" w="sm" len="sm"/>
          </a:ln>
        </p:spPr>
      </p:sp>
      <p:sp>
        <p:nvSpPr>
          <p:cNvPr id="13" name="TextBox 13"/>
          <p:cNvSpPr txBox="1"/>
          <p:nvPr/>
        </p:nvSpPr>
        <p:spPr>
          <a:xfrm>
            <a:off x="76200" y="9410700"/>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GY </a:t>
            </a:r>
            <a:r>
              <a:rPr lang="en-US" sz="2000" i="1" dirty="0">
                <a:solidFill>
                  <a:srgbClr val="001431"/>
                </a:solidFill>
                <a:latin typeface="Cardo Bold"/>
              </a:rPr>
              <a:t>Attorney at Law, Legal Consultant &amp; Legal Auditor</a:t>
            </a:r>
            <a:endParaRPr lang="en-US" sz="2000" dirty="0">
              <a:solidFill>
                <a:srgbClr val="001431"/>
              </a:solidFill>
              <a:latin typeface="Cardo Bold"/>
            </a:endParaRPr>
          </a:p>
        </p:txBody>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460244"/>
            <a:ext cx="12643338" cy="1414618"/>
          </a:xfrm>
          <a:prstGeom prst="rect">
            <a:avLst/>
          </a:prstGeom>
        </p:spPr>
        <p:txBody>
          <a:bodyPr wrap="square" lIns="0" tIns="0" rIns="0" bIns="0" rtlCol="0" anchor="t">
            <a:spAutoFit/>
          </a:bodyPr>
          <a:lstStyle/>
          <a:p>
            <a:pPr>
              <a:lnSpc>
                <a:spcPts val="5650"/>
              </a:lnSpc>
            </a:pPr>
            <a:r>
              <a:rPr lang="en-US" sz="4200" b="1" i="1" dirty="0">
                <a:solidFill>
                  <a:srgbClr val="FFFFFF"/>
                </a:solidFill>
                <a:latin typeface="Calibri" panose="020F0502020204030204" pitchFamily="34" charset="0"/>
                <a:cs typeface="Calibri" panose="020F0502020204030204" pitchFamily="34" charset="0"/>
              </a:rPr>
              <a:t>Curriculum Vitae</a:t>
            </a:r>
          </a:p>
          <a:p>
            <a:pPr>
              <a:lnSpc>
                <a:spcPts val="5650"/>
              </a:lnSpc>
            </a:pPr>
            <a:r>
              <a:rPr lang="en-US" sz="4200" b="1" dirty="0">
                <a:solidFill>
                  <a:srgbClr val="FFFFFF"/>
                </a:solidFill>
                <a:latin typeface="Calibri" panose="020F0502020204030204" pitchFamily="34" charset="0"/>
                <a:cs typeface="Calibri" panose="020F0502020204030204" pitchFamily="34" charset="0"/>
              </a:rPr>
              <a:t>dr. Gregorius Yoga Panji Asmara, SH, MH, CLA, CCD, CMC</a:t>
            </a:r>
          </a:p>
        </p:txBody>
      </p:sp>
      <p:sp>
        <p:nvSpPr>
          <p:cNvPr id="16" name="TextBox 16"/>
          <p:cNvSpPr txBox="1"/>
          <p:nvPr/>
        </p:nvSpPr>
        <p:spPr>
          <a:xfrm>
            <a:off x="5208958" y="2324100"/>
            <a:ext cx="12643338" cy="6093976"/>
          </a:xfrm>
          <a:prstGeom prst="rect">
            <a:avLst/>
          </a:prstGeom>
        </p:spPr>
        <p:txBody>
          <a:bodyPr wrap="square" lIns="0" tIns="0" rIns="0" bIns="0" rtlCol="0" anchor="t">
            <a:spAutoFit/>
          </a:bodyPr>
          <a:lstStyle/>
          <a:p>
            <a:r>
              <a:rPr lang="en-ID" sz="3600" b="1" dirty="0">
                <a:solidFill>
                  <a:schemeClr val="bg1"/>
                </a:solidFill>
              </a:rPr>
              <a:t>PENDIDIKAN</a:t>
            </a:r>
          </a:p>
          <a:p>
            <a:endParaRPr lang="en-ID" sz="3600" b="1" dirty="0">
              <a:solidFill>
                <a:schemeClr val="bg1"/>
              </a:solidFill>
            </a:endParaRPr>
          </a:p>
          <a:p>
            <a:pPr marL="457200" indent="-457200">
              <a:buFont typeface="Arial" panose="020B0604020202020204" pitchFamily="34" charset="0"/>
              <a:buChar char="•"/>
            </a:pPr>
            <a:r>
              <a:rPr lang="en-ID" sz="3600" dirty="0">
                <a:solidFill>
                  <a:schemeClr val="bg1"/>
                </a:solidFill>
              </a:rPr>
              <a:t>S1 </a:t>
            </a:r>
            <a:r>
              <a:rPr lang="en-ID" sz="3600" dirty="0" err="1">
                <a:solidFill>
                  <a:schemeClr val="bg1"/>
                </a:solidFill>
              </a:rPr>
              <a:t>Ilmu</a:t>
            </a:r>
            <a:r>
              <a:rPr lang="en-ID" sz="3600" dirty="0">
                <a:solidFill>
                  <a:schemeClr val="bg1"/>
                </a:solidFill>
              </a:rPr>
              <a:t> </a:t>
            </a:r>
            <a:r>
              <a:rPr lang="en-ID" sz="3600" dirty="0" err="1">
                <a:solidFill>
                  <a:schemeClr val="bg1"/>
                </a:solidFill>
              </a:rPr>
              <a:t>Kedokteran</a:t>
            </a:r>
            <a:r>
              <a:rPr lang="en-ID" sz="3600" dirty="0">
                <a:solidFill>
                  <a:schemeClr val="bg1"/>
                </a:solidFill>
              </a:rPr>
              <a:t> </a:t>
            </a:r>
            <a:r>
              <a:rPr lang="en-ID" sz="3600" dirty="0" err="1">
                <a:solidFill>
                  <a:schemeClr val="bg1"/>
                </a:solidFill>
              </a:rPr>
              <a:t>Fakultas</a:t>
            </a:r>
            <a:r>
              <a:rPr lang="en-ID" sz="3600" dirty="0">
                <a:solidFill>
                  <a:schemeClr val="bg1"/>
                </a:solidFill>
              </a:rPr>
              <a:t> </a:t>
            </a:r>
            <a:r>
              <a:rPr lang="en-ID" sz="3600" dirty="0" err="1">
                <a:solidFill>
                  <a:schemeClr val="bg1"/>
                </a:solidFill>
              </a:rPr>
              <a:t>Kedokteran</a:t>
            </a:r>
            <a:r>
              <a:rPr lang="en-ID" sz="3600" dirty="0">
                <a:solidFill>
                  <a:schemeClr val="bg1"/>
                </a:solidFill>
              </a:rPr>
              <a:t> Universitas </a:t>
            </a:r>
            <a:r>
              <a:rPr lang="en-ID" sz="3600" dirty="0" err="1">
                <a:solidFill>
                  <a:schemeClr val="bg1"/>
                </a:solidFill>
              </a:rPr>
              <a:t>Sebelas</a:t>
            </a:r>
            <a:r>
              <a:rPr lang="en-ID" sz="3600" dirty="0">
                <a:solidFill>
                  <a:schemeClr val="bg1"/>
                </a:solidFill>
              </a:rPr>
              <a:t> </a:t>
            </a:r>
            <a:r>
              <a:rPr lang="en-ID" sz="3600" dirty="0" err="1">
                <a:solidFill>
                  <a:schemeClr val="bg1"/>
                </a:solidFill>
              </a:rPr>
              <a:t>Maret</a:t>
            </a:r>
            <a:r>
              <a:rPr lang="en-ID" sz="3600" dirty="0">
                <a:solidFill>
                  <a:schemeClr val="bg1"/>
                </a:solidFill>
              </a:rPr>
              <a:t>, Surakarta</a:t>
            </a:r>
          </a:p>
          <a:p>
            <a:pPr marL="457200" indent="-457200">
              <a:buFont typeface="Arial" panose="020B0604020202020204" pitchFamily="34" charset="0"/>
              <a:buChar char="•"/>
            </a:pPr>
            <a:r>
              <a:rPr lang="en-ID" sz="3600" dirty="0">
                <a:solidFill>
                  <a:schemeClr val="bg1"/>
                </a:solidFill>
              </a:rPr>
              <a:t>S2 </a:t>
            </a:r>
            <a:r>
              <a:rPr lang="en-ID" sz="3600" dirty="0" err="1">
                <a:solidFill>
                  <a:schemeClr val="bg1"/>
                </a:solidFill>
              </a:rPr>
              <a:t>Ilmu</a:t>
            </a:r>
            <a:r>
              <a:rPr lang="en-ID" sz="3600" dirty="0">
                <a:solidFill>
                  <a:schemeClr val="bg1"/>
                </a:solidFill>
              </a:rPr>
              <a:t> Hukum </a:t>
            </a:r>
            <a:r>
              <a:rPr lang="en-ID" sz="3600" dirty="0" err="1">
                <a:solidFill>
                  <a:schemeClr val="bg1"/>
                </a:solidFill>
              </a:rPr>
              <a:t>Fakultas</a:t>
            </a:r>
            <a:r>
              <a:rPr lang="en-ID" sz="3600" dirty="0">
                <a:solidFill>
                  <a:schemeClr val="bg1"/>
                </a:solidFill>
              </a:rPr>
              <a:t> Hukum Universitas Surakarta, Surakarta</a:t>
            </a:r>
            <a:endParaRPr lang="en-US" sz="3600" i="1" dirty="0">
              <a:solidFill>
                <a:schemeClr val="bg1"/>
              </a:solidFill>
            </a:endParaRPr>
          </a:p>
          <a:p>
            <a:pPr marL="457200" indent="-457200">
              <a:buFont typeface="Arial" panose="020B0604020202020204" pitchFamily="34" charset="0"/>
              <a:buChar char="•"/>
            </a:pPr>
            <a:r>
              <a:rPr lang="en-ID" sz="3600" dirty="0">
                <a:solidFill>
                  <a:schemeClr val="bg1"/>
                </a:solidFill>
              </a:rPr>
              <a:t>S1 </a:t>
            </a:r>
            <a:r>
              <a:rPr lang="en-ID" sz="3600" dirty="0" err="1">
                <a:solidFill>
                  <a:schemeClr val="bg1"/>
                </a:solidFill>
              </a:rPr>
              <a:t>Ilmu</a:t>
            </a:r>
            <a:r>
              <a:rPr lang="en-ID" sz="3600" dirty="0">
                <a:solidFill>
                  <a:schemeClr val="bg1"/>
                </a:solidFill>
              </a:rPr>
              <a:t> Hukum </a:t>
            </a:r>
            <a:r>
              <a:rPr lang="en-ID" sz="3600" dirty="0" err="1">
                <a:solidFill>
                  <a:schemeClr val="bg1"/>
                </a:solidFill>
              </a:rPr>
              <a:t>Fakultas</a:t>
            </a:r>
            <a:r>
              <a:rPr lang="en-ID" sz="3600" dirty="0">
                <a:solidFill>
                  <a:schemeClr val="bg1"/>
                </a:solidFill>
              </a:rPr>
              <a:t> Hukum Universitas Surakarta, Surakarta</a:t>
            </a:r>
          </a:p>
          <a:p>
            <a:pPr marL="457200" indent="-457200">
              <a:buFont typeface="Arial" panose="020B0604020202020204" pitchFamily="34" charset="0"/>
              <a:buChar char="•"/>
            </a:pPr>
            <a:r>
              <a:rPr lang="en-ID" sz="3600" dirty="0" err="1">
                <a:solidFill>
                  <a:schemeClr val="bg1"/>
                </a:solidFill>
              </a:rPr>
              <a:t>Profesi</a:t>
            </a:r>
            <a:r>
              <a:rPr lang="en-ID" sz="3600" dirty="0">
                <a:solidFill>
                  <a:schemeClr val="bg1"/>
                </a:solidFill>
              </a:rPr>
              <a:t> </a:t>
            </a:r>
            <a:r>
              <a:rPr lang="en-ID" sz="3600" dirty="0" err="1">
                <a:solidFill>
                  <a:schemeClr val="bg1"/>
                </a:solidFill>
              </a:rPr>
              <a:t>Dokter</a:t>
            </a:r>
            <a:r>
              <a:rPr lang="en-ID" sz="3600" dirty="0">
                <a:solidFill>
                  <a:schemeClr val="bg1"/>
                </a:solidFill>
              </a:rPr>
              <a:t> </a:t>
            </a:r>
            <a:r>
              <a:rPr lang="en-ID" sz="3600" dirty="0" err="1">
                <a:solidFill>
                  <a:schemeClr val="bg1"/>
                </a:solidFill>
              </a:rPr>
              <a:t>Fakultas</a:t>
            </a:r>
            <a:r>
              <a:rPr lang="en-ID" sz="3600" dirty="0">
                <a:solidFill>
                  <a:schemeClr val="bg1"/>
                </a:solidFill>
              </a:rPr>
              <a:t> </a:t>
            </a:r>
            <a:r>
              <a:rPr lang="en-ID" sz="3600" dirty="0" err="1">
                <a:solidFill>
                  <a:schemeClr val="bg1"/>
                </a:solidFill>
              </a:rPr>
              <a:t>Kedokteran</a:t>
            </a:r>
            <a:r>
              <a:rPr lang="en-ID" sz="3600" dirty="0">
                <a:solidFill>
                  <a:schemeClr val="bg1"/>
                </a:solidFill>
              </a:rPr>
              <a:t> Universitas </a:t>
            </a:r>
            <a:r>
              <a:rPr lang="en-ID" sz="3600" dirty="0" err="1">
                <a:solidFill>
                  <a:schemeClr val="bg1"/>
                </a:solidFill>
              </a:rPr>
              <a:t>Sebelas</a:t>
            </a:r>
            <a:r>
              <a:rPr lang="en-ID" sz="3600" dirty="0">
                <a:solidFill>
                  <a:schemeClr val="bg1"/>
                </a:solidFill>
              </a:rPr>
              <a:t> </a:t>
            </a:r>
            <a:r>
              <a:rPr lang="en-ID" sz="3600" dirty="0" err="1">
                <a:solidFill>
                  <a:schemeClr val="bg1"/>
                </a:solidFill>
              </a:rPr>
              <a:t>Maret</a:t>
            </a:r>
            <a:r>
              <a:rPr lang="en-ID" sz="3600" dirty="0">
                <a:solidFill>
                  <a:schemeClr val="bg1"/>
                </a:solidFill>
              </a:rPr>
              <a:t>, Surakarta</a:t>
            </a:r>
          </a:p>
          <a:p>
            <a:pPr marL="457200" indent="-457200">
              <a:buFont typeface="Arial" panose="020B0604020202020204" pitchFamily="34" charset="0"/>
              <a:buChar char="•"/>
            </a:pPr>
            <a:r>
              <a:rPr lang="en-ID" sz="3600" i="1" dirty="0">
                <a:solidFill>
                  <a:schemeClr val="bg1"/>
                </a:solidFill>
              </a:rPr>
              <a:t>Candidate </a:t>
            </a:r>
            <a:r>
              <a:rPr lang="en-ID" sz="3600" dirty="0" err="1">
                <a:solidFill>
                  <a:schemeClr val="bg1"/>
                </a:solidFill>
              </a:rPr>
              <a:t>Doktor</a:t>
            </a:r>
            <a:r>
              <a:rPr lang="en-ID" sz="3600" dirty="0">
                <a:solidFill>
                  <a:schemeClr val="bg1"/>
                </a:solidFill>
              </a:rPr>
              <a:t> </a:t>
            </a:r>
            <a:r>
              <a:rPr lang="en-ID" sz="3600" dirty="0" err="1">
                <a:solidFill>
                  <a:schemeClr val="bg1"/>
                </a:solidFill>
              </a:rPr>
              <a:t>Ilmu</a:t>
            </a:r>
            <a:r>
              <a:rPr lang="en-ID" sz="3600" dirty="0">
                <a:solidFill>
                  <a:schemeClr val="bg1"/>
                </a:solidFill>
              </a:rPr>
              <a:t> Hukum </a:t>
            </a:r>
            <a:r>
              <a:rPr lang="en-ID" sz="3600" dirty="0" err="1">
                <a:solidFill>
                  <a:schemeClr val="bg1"/>
                </a:solidFill>
              </a:rPr>
              <a:t>Fakultas</a:t>
            </a:r>
            <a:r>
              <a:rPr lang="en-ID" sz="3600" dirty="0">
                <a:solidFill>
                  <a:schemeClr val="bg1"/>
                </a:solidFill>
              </a:rPr>
              <a:t> Hukum Universitas </a:t>
            </a:r>
            <a:r>
              <a:rPr lang="en-ID" sz="3600" dirty="0" err="1">
                <a:solidFill>
                  <a:schemeClr val="bg1"/>
                </a:solidFill>
              </a:rPr>
              <a:t>Sebelas</a:t>
            </a:r>
            <a:r>
              <a:rPr lang="en-ID" sz="3600" dirty="0">
                <a:solidFill>
                  <a:schemeClr val="bg1"/>
                </a:solidFill>
              </a:rPr>
              <a:t> </a:t>
            </a:r>
            <a:r>
              <a:rPr lang="en-ID" sz="3600" dirty="0" err="1">
                <a:solidFill>
                  <a:schemeClr val="bg1"/>
                </a:solidFill>
              </a:rPr>
              <a:t>Maret</a:t>
            </a:r>
            <a:r>
              <a:rPr lang="en-ID" sz="3600" dirty="0">
                <a:solidFill>
                  <a:schemeClr val="bg1"/>
                </a:solidFill>
              </a:rPr>
              <a:t>, Surakarta</a:t>
            </a:r>
            <a:endParaRPr lang="en-ID" sz="3600" i="1" dirty="0">
              <a:solidFill>
                <a:schemeClr val="bg1"/>
              </a:solidFill>
            </a:endParaRPr>
          </a:p>
          <a:p>
            <a:pPr marL="457200" indent="-457200">
              <a:buFont typeface="Arial" panose="020B0604020202020204" pitchFamily="34" charset="0"/>
              <a:buChar char="•"/>
            </a:pPr>
            <a:endParaRPr lang="en-ID" sz="3600" dirty="0">
              <a:solidFill>
                <a:schemeClr val="bg1"/>
              </a:solidFill>
            </a:endParaRPr>
          </a:p>
        </p:txBody>
      </p:sp>
      <p:pic>
        <p:nvPicPr>
          <p:cNvPr id="8" name="Picture 7">
            <a:extLst>
              <a:ext uri="{FF2B5EF4-FFF2-40B4-BE49-F238E27FC236}">
                <a16:creationId xmlns:a16="http://schemas.microsoft.com/office/drawing/2014/main" id="{51B81970-FE67-7533-1965-51013E19F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663" y="7711678"/>
            <a:ext cx="1410549" cy="1484356"/>
          </a:xfrm>
          <a:prstGeom prst="rect">
            <a:avLst/>
          </a:prstGeom>
        </p:spPr>
      </p:pic>
    </p:spTree>
    <p:extLst>
      <p:ext uri="{BB962C8B-B14F-4D97-AF65-F5344CB8AC3E}">
        <p14:creationId xmlns:p14="http://schemas.microsoft.com/office/powerpoint/2010/main" val="285415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3" name="TextBox 2">
            <a:extLst>
              <a:ext uri="{FF2B5EF4-FFF2-40B4-BE49-F238E27FC236}">
                <a16:creationId xmlns:a16="http://schemas.microsoft.com/office/drawing/2014/main" id="{4C0B6CEC-0DD0-7476-6ED8-B395E513DFCF}"/>
              </a:ext>
            </a:extLst>
          </p:cNvPr>
          <p:cNvSpPr txBox="1"/>
          <p:nvPr/>
        </p:nvSpPr>
        <p:spPr>
          <a:xfrm>
            <a:off x="7467600" y="8420100"/>
            <a:ext cx="10644525" cy="830997"/>
          </a:xfrm>
          <a:prstGeom prst="rect">
            <a:avLst/>
          </a:prstGeom>
          <a:noFill/>
        </p:spPr>
        <p:txBody>
          <a:bodyPr wrap="square">
            <a:spAutoFit/>
          </a:bodyPr>
          <a:lstStyle/>
          <a:p>
            <a:pPr algn="r"/>
            <a:r>
              <a:rPr lang="en-ID" sz="2400" dirty="0">
                <a:solidFill>
                  <a:schemeClr val="bg1"/>
                </a:solidFill>
                <a:effectLst/>
              </a:rPr>
              <a:t>Rahim, M. </a:t>
            </a:r>
            <a:r>
              <a:rPr lang="en-ID" sz="2400" dirty="0" err="1">
                <a:solidFill>
                  <a:schemeClr val="bg1"/>
                </a:solidFill>
                <a:effectLst/>
              </a:rPr>
              <a:t>Afzalur</a:t>
            </a:r>
            <a:r>
              <a:rPr lang="en-ID" sz="2400" dirty="0">
                <a:solidFill>
                  <a:schemeClr val="bg1"/>
                </a:solidFill>
                <a:effectLst/>
              </a:rPr>
              <a:t>. </a:t>
            </a:r>
            <a:r>
              <a:rPr lang="en-ID" sz="2400" i="1" dirty="0">
                <a:solidFill>
                  <a:schemeClr val="bg1"/>
                </a:solidFill>
                <a:effectLst/>
              </a:rPr>
              <a:t>Managing Conflict in Organizations</a:t>
            </a:r>
            <a:r>
              <a:rPr lang="en-ID" sz="2400" dirty="0">
                <a:solidFill>
                  <a:schemeClr val="bg1"/>
                </a:solidFill>
                <a:effectLst/>
              </a:rPr>
              <a:t>. 3rd ed. Westport, Conn: Quorum Books, 2001.</a:t>
            </a:r>
          </a:p>
        </p:txBody>
      </p:sp>
      <p:pic>
        <p:nvPicPr>
          <p:cNvPr id="4" name="Picture 3">
            <a:extLst>
              <a:ext uri="{FF2B5EF4-FFF2-40B4-BE49-F238E27FC236}">
                <a16:creationId xmlns:a16="http://schemas.microsoft.com/office/drawing/2014/main" id="{04E65A3C-736A-527E-0483-4963760E7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521" y="335323"/>
            <a:ext cx="12372329" cy="7732705"/>
          </a:xfrm>
          <a:prstGeom prst="rect">
            <a:avLst/>
          </a:prstGeom>
        </p:spPr>
      </p:pic>
    </p:spTree>
    <p:extLst>
      <p:ext uri="{BB962C8B-B14F-4D97-AF65-F5344CB8AC3E}">
        <p14:creationId xmlns:p14="http://schemas.microsoft.com/office/powerpoint/2010/main" val="231767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5" name="TextBox 15">
            <a:extLst>
              <a:ext uri="{FF2B5EF4-FFF2-40B4-BE49-F238E27FC236}">
                <a16:creationId xmlns:a16="http://schemas.microsoft.com/office/drawing/2014/main" id="{73537662-4816-67C0-FA74-4E844733F2BB}"/>
              </a:ext>
            </a:extLst>
          </p:cNvPr>
          <p:cNvSpPr txBox="1"/>
          <p:nvPr/>
        </p:nvSpPr>
        <p:spPr>
          <a:xfrm>
            <a:off x="5208959" y="460244"/>
            <a:ext cx="13002840" cy="697179"/>
          </a:xfrm>
          <a:prstGeom prst="rect">
            <a:avLst/>
          </a:prstGeom>
        </p:spPr>
        <p:txBody>
          <a:bodyPr wrap="square" lIns="0" tIns="0" rIns="0" bIns="0" rtlCol="0" anchor="t">
            <a:spAutoFit/>
          </a:bodyPr>
          <a:lstStyle/>
          <a:p>
            <a:pPr>
              <a:lnSpc>
                <a:spcPts val="5650"/>
              </a:lnSpc>
            </a:pPr>
            <a:r>
              <a:rPr lang="en-US" sz="4400" b="1" dirty="0" err="1">
                <a:solidFill>
                  <a:srgbClr val="FFFFFF"/>
                </a:solidFill>
                <a:latin typeface="Calibri" panose="020F0502020204030204" pitchFamily="34" charset="0"/>
                <a:cs typeface="Calibri" panose="020F0502020204030204" pitchFamily="34" charset="0"/>
              </a:rPr>
              <a:t>Pendekatan</a:t>
            </a:r>
            <a:r>
              <a:rPr lang="en-US" sz="4400" b="1" dirty="0">
                <a:solidFill>
                  <a:srgbClr val="FFFFFF"/>
                </a:solidFill>
                <a:latin typeface="Calibri" panose="020F0502020204030204" pitchFamily="34" charset="0"/>
                <a:cs typeface="Calibri" panose="020F0502020204030204" pitchFamily="34" charset="0"/>
              </a:rPr>
              <a:t> </a:t>
            </a:r>
            <a:r>
              <a:rPr lang="en-US" sz="4400" b="1" dirty="0" err="1">
                <a:solidFill>
                  <a:srgbClr val="FFFFFF"/>
                </a:solidFill>
                <a:latin typeface="Calibri" panose="020F0502020204030204" pitchFamily="34" charset="0"/>
                <a:cs typeface="Calibri" panose="020F0502020204030204" pitchFamily="34" charset="0"/>
              </a:rPr>
              <a:t>dalam</a:t>
            </a:r>
            <a:r>
              <a:rPr lang="en-US" sz="4400" b="1" dirty="0">
                <a:solidFill>
                  <a:srgbClr val="FFFFFF"/>
                </a:solidFill>
                <a:latin typeface="Calibri" panose="020F0502020204030204" pitchFamily="34" charset="0"/>
                <a:cs typeface="Calibri" panose="020F0502020204030204" pitchFamily="34" charset="0"/>
              </a:rPr>
              <a:t> </a:t>
            </a:r>
            <a:r>
              <a:rPr lang="en-US" sz="4400" b="1" dirty="0" err="1">
                <a:solidFill>
                  <a:srgbClr val="FFFFFF"/>
                </a:solidFill>
                <a:latin typeface="Calibri" panose="020F0502020204030204" pitchFamily="34" charset="0"/>
                <a:cs typeface="Calibri" panose="020F0502020204030204" pitchFamily="34" charset="0"/>
              </a:rPr>
              <a:t>Resolusi</a:t>
            </a:r>
            <a:r>
              <a:rPr lang="en-US" sz="4400" b="1" dirty="0">
                <a:solidFill>
                  <a:srgbClr val="FFFFFF"/>
                </a:solidFill>
                <a:latin typeface="Calibri" panose="020F0502020204030204" pitchFamily="34" charset="0"/>
                <a:cs typeface="Calibri" panose="020F0502020204030204" pitchFamily="34" charset="0"/>
              </a:rPr>
              <a:t> </a:t>
            </a:r>
            <a:r>
              <a:rPr lang="en-US" sz="4400" b="1" dirty="0" err="1">
                <a:solidFill>
                  <a:srgbClr val="FFFFFF"/>
                </a:solidFill>
                <a:latin typeface="Calibri" panose="020F0502020204030204" pitchFamily="34" charset="0"/>
                <a:cs typeface="Calibri" panose="020F0502020204030204" pitchFamily="34" charset="0"/>
              </a:rPr>
              <a:t>Konflik</a:t>
            </a:r>
            <a:endParaRPr lang="en-US" sz="4400" b="1" dirty="0">
              <a:solidFill>
                <a:srgbClr val="FFFFFF"/>
              </a:solidFill>
              <a:latin typeface="Calibri" panose="020F0502020204030204" pitchFamily="34" charset="0"/>
              <a:cs typeface="Calibri" panose="020F0502020204030204" pitchFamily="34" charset="0"/>
            </a:endParaRPr>
          </a:p>
        </p:txBody>
      </p:sp>
      <p:pic>
        <p:nvPicPr>
          <p:cNvPr id="9" name="Content Placeholder 4">
            <a:extLst>
              <a:ext uri="{FF2B5EF4-FFF2-40B4-BE49-F238E27FC236}">
                <a16:creationId xmlns:a16="http://schemas.microsoft.com/office/drawing/2014/main" id="{EF266412-2B11-8A77-B6F9-184ADCC27183}"/>
              </a:ext>
            </a:extLst>
          </p:cNvPr>
          <p:cNvPicPr>
            <a:picLocks noChangeAspect="1"/>
          </p:cNvPicPr>
          <p:nvPr/>
        </p:nvPicPr>
        <p:blipFill>
          <a:blip r:embed="rId5"/>
          <a:stretch>
            <a:fillRect/>
          </a:stretch>
        </p:blipFill>
        <p:spPr>
          <a:xfrm>
            <a:off x="6442350" y="2232169"/>
            <a:ext cx="9788250" cy="6915613"/>
          </a:xfrm>
          <a:prstGeom prst="rect">
            <a:avLst/>
          </a:prstGeom>
        </p:spPr>
      </p:pic>
    </p:spTree>
    <p:extLst>
      <p:ext uri="{BB962C8B-B14F-4D97-AF65-F5344CB8AC3E}">
        <p14:creationId xmlns:p14="http://schemas.microsoft.com/office/powerpoint/2010/main" val="30473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5" name="TextBox 15">
            <a:extLst>
              <a:ext uri="{FF2B5EF4-FFF2-40B4-BE49-F238E27FC236}">
                <a16:creationId xmlns:a16="http://schemas.microsoft.com/office/drawing/2014/main" id="{73537662-4816-67C0-FA74-4E844733F2BB}"/>
              </a:ext>
            </a:extLst>
          </p:cNvPr>
          <p:cNvSpPr txBox="1"/>
          <p:nvPr/>
        </p:nvSpPr>
        <p:spPr>
          <a:xfrm>
            <a:off x="5208959" y="460244"/>
            <a:ext cx="13002840" cy="697179"/>
          </a:xfrm>
          <a:prstGeom prst="rect">
            <a:avLst/>
          </a:prstGeom>
        </p:spPr>
        <p:txBody>
          <a:bodyPr wrap="square" lIns="0" tIns="0" rIns="0" bIns="0" rtlCol="0" anchor="t">
            <a:spAutoFit/>
          </a:bodyPr>
          <a:lstStyle/>
          <a:p>
            <a:pPr>
              <a:lnSpc>
                <a:spcPts val="5650"/>
              </a:lnSpc>
            </a:pPr>
            <a:r>
              <a:rPr lang="en-US" sz="4400" b="1" dirty="0" err="1">
                <a:solidFill>
                  <a:srgbClr val="FFFFFF"/>
                </a:solidFill>
                <a:latin typeface="Calibri" panose="020F0502020204030204" pitchFamily="34" charset="0"/>
                <a:cs typeface="Calibri" panose="020F0502020204030204" pitchFamily="34" charset="0"/>
              </a:rPr>
              <a:t>Pendekatan</a:t>
            </a:r>
            <a:r>
              <a:rPr lang="en-US" sz="4400" b="1" dirty="0">
                <a:solidFill>
                  <a:srgbClr val="FFFFFF"/>
                </a:solidFill>
                <a:latin typeface="Calibri" panose="020F0502020204030204" pitchFamily="34" charset="0"/>
                <a:cs typeface="Calibri" panose="020F0502020204030204" pitchFamily="34" charset="0"/>
              </a:rPr>
              <a:t> </a:t>
            </a:r>
            <a:r>
              <a:rPr lang="en-US" sz="4400" b="1" dirty="0" err="1">
                <a:solidFill>
                  <a:srgbClr val="FFFFFF"/>
                </a:solidFill>
                <a:latin typeface="Calibri" panose="020F0502020204030204" pitchFamily="34" charset="0"/>
                <a:cs typeface="Calibri" panose="020F0502020204030204" pitchFamily="34" charset="0"/>
              </a:rPr>
              <a:t>dalam</a:t>
            </a:r>
            <a:r>
              <a:rPr lang="en-US" sz="4400" b="1" dirty="0">
                <a:solidFill>
                  <a:srgbClr val="FFFFFF"/>
                </a:solidFill>
                <a:latin typeface="Calibri" panose="020F0502020204030204" pitchFamily="34" charset="0"/>
                <a:cs typeface="Calibri" panose="020F0502020204030204" pitchFamily="34" charset="0"/>
              </a:rPr>
              <a:t> </a:t>
            </a:r>
            <a:r>
              <a:rPr lang="en-US" sz="4400" b="1" dirty="0" err="1">
                <a:solidFill>
                  <a:srgbClr val="FFFFFF"/>
                </a:solidFill>
                <a:latin typeface="Calibri" panose="020F0502020204030204" pitchFamily="34" charset="0"/>
                <a:cs typeface="Calibri" panose="020F0502020204030204" pitchFamily="34" charset="0"/>
              </a:rPr>
              <a:t>Resolusi</a:t>
            </a:r>
            <a:r>
              <a:rPr lang="en-US" sz="4400" b="1" dirty="0">
                <a:solidFill>
                  <a:srgbClr val="FFFFFF"/>
                </a:solidFill>
                <a:latin typeface="Calibri" panose="020F0502020204030204" pitchFamily="34" charset="0"/>
                <a:cs typeface="Calibri" panose="020F0502020204030204" pitchFamily="34" charset="0"/>
              </a:rPr>
              <a:t> </a:t>
            </a:r>
            <a:r>
              <a:rPr lang="en-US" sz="4400" b="1" dirty="0" err="1">
                <a:solidFill>
                  <a:srgbClr val="FFFFFF"/>
                </a:solidFill>
                <a:latin typeface="Calibri" panose="020F0502020204030204" pitchFamily="34" charset="0"/>
                <a:cs typeface="Calibri" panose="020F0502020204030204" pitchFamily="34" charset="0"/>
              </a:rPr>
              <a:t>Konflik</a:t>
            </a:r>
            <a:endParaRPr lang="en-US" sz="4400" b="1" dirty="0">
              <a:solidFill>
                <a:srgbClr val="FFFFFF"/>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58BCF27-CE1E-BDDC-C211-8739AB3204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7188" y="332858"/>
            <a:ext cx="11988757" cy="8855062"/>
          </a:xfrm>
          <a:prstGeom prst="rect">
            <a:avLst/>
          </a:prstGeom>
        </p:spPr>
      </p:pic>
    </p:spTree>
    <p:extLst>
      <p:ext uri="{BB962C8B-B14F-4D97-AF65-F5344CB8AC3E}">
        <p14:creationId xmlns:p14="http://schemas.microsoft.com/office/powerpoint/2010/main" val="117645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19" name="TextBox 15">
            <a:extLst>
              <a:ext uri="{FF2B5EF4-FFF2-40B4-BE49-F238E27FC236}">
                <a16:creationId xmlns:a16="http://schemas.microsoft.com/office/drawing/2014/main" id="{B2267C9C-2465-9728-2372-40AEA9BC855F}"/>
              </a:ext>
            </a:extLst>
          </p:cNvPr>
          <p:cNvSpPr txBox="1"/>
          <p:nvPr/>
        </p:nvSpPr>
        <p:spPr>
          <a:xfrm>
            <a:off x="5208959" y="460244"/>
            <a:ext cx="12643338" cy="751360"/>
          </a:xfrm>
          <a:prstGeom prst="rect">
            <a:avLst/>
          </a:prstGeom>
        </p:spPr>
        <p:txBody>
          <a:bodyPr wrap="square" lIns="0" tIns="0" rIns="0" bIns="0" rtlCol="0" anchor="t">
            <a:spAutoFit/>
          </a:bodyPr>
          <a:lstStyle/>
          <a:p>
            <a:pPr>
              <a:lnSpc>
                <a:spcPts val="5650"/>
              </a:lnSpc>
            </a:pPr>
            <a:r>
              <a:rPr lang="en-US" sz="6000" b="1" dirty="0">
                <a:solidFill>
                  <a:srgbClr val="FFFFFF"/>
                </a:solidFill>
                <a:latin typeface="+mj-lt"/>
              </a:rPr>
              <a:t>IDEAL </a:t>
            </a:r>
            <a:r>
              <a:rPr lang="en-US" sz="6000" b="1" i="1" dirty="0">
                <a:solidFill>
                  <a:srgbClr val="FFFFFF"/>
                </a:solidFill>
                <a:latin typeface="+mj-lt"/>
              </a:rPr>
              <a:t>Framework</a:t>
            </a:r>
            <a:endParaRPr lang="en-US" sz="6000" b="1" dirty="0">
              <a:solidFill>
                <a:srgbClr val="FFFFFF"/>
              </a:solidFill>
              <a:latin typeface="+mj-lt"/>
            </a:endParaRPr>
          </a:p>
        </p:txBody>
      </p:sp>
      <p:sp>
        <p:nvSpPr>
          <p:cNvPr id="20" name="TextBox 16">
            <a:extLst>
              <a:ext uri="{FF2B5EF4-FFF2-40B4-BE49-F238E27FC236}">
                <a16:creationId xmlns:a16="http://schemas.microsoft.com/office/drawing/2014/main" id="{EEF6E721-2097-A09A-EEBD-90461E8FA745}"/>
              </a:ext>
            </a:extLst>
          </p:cNvPr>
          <p:cNvSpPr txBox="1"/>
          <p:nvPr/>
        </p:nvSpPr>
        <p:spPr>
          <a:xfrm>
            <a:off x="4648200" y="1485900"/>
            <a:ext cx="12722149" cy="2616101"/>
          </a:xfrm>
          <a:prstGeom prst="rect">
            <a:avLst/>
          </a:prstGeom>
        </p:spPr>
        <p:txBody>
          <a:bodyPr wrap="square" lIns="0" tIns="0" rIns="0" bIns="0" rtlCol="0" anchor="t">
            <a:spAutoFit/>
          </a:bodyPr>
          <a:lstStyle/>
          <a:p>
            <a:pPr marL="1028700" lvl="1" indent="-571500">
              <a:buFont typeface="+mj-lt"/>
              <a:buAutoNum type="arabicPeriod"/>
            </a:pPr>
            <a:r>
              <a:rPr lang="en-US" sz="3400" i="1" dirty="0">
                <a:solidFill>
                  <a:schemeClr val="bg1"/>
                </a:solidFill>
              </a:rPr>
              <a:t>Identify Problems and Opportunities</a:t>
            </a:r>
          </a:p>
          <a:p>
            <a:pPr marL="1028700" lvl="1" indent="-571500">
              <a:buFont typeface="+mj-lt"/>
              <a:buAutoNum type="arabicPeriod"/>
            </a:pPr>
            <a:r>
              <a:rPr lang="en-US" sz="3400" i="1" dirty="0">
                <a:solidFill>
                  <a:schemeClr val="bg1"/>
                </a:solidFill>
              </a:rPr>
              <a:t>Define Alternative Goals</a:t>
            </a:r>
          </a:p>
          <a:p>
            <a:pPr marL="1028700" lvl="1" indent="-571500">
              <a:buFont typeface="+mj-lt"/>
              <a:buAutoNum type="arabicPeriod"/>
            </a:pPr>
            <a:r>
              <a:rPr lang="en-US" sz="3400" i="1" dirty="0">
                <a:solidFill>
                  <a:schemeClr val="bg1"/>
                </a:solidFill>
              </a:rPr>
              <a:t>Explore Possible Strategies</a:t>
            </a:r>
          </a:p>
          <a:p>
            <a:pPr marL="1028700" lvl="1" indent="-571500">
              <a:buFont typeface="+mj-lt"/>
              <a:buAutoNum type="arabicPeriod"/>
            </a:pPr>
            <a:r>
              <a:rPr lang="en-US" sz="3400" i="1" dirty="0">
                <a:solidFill>
                  <a:schemeClr val="bg1"/>
                </a:solidFill>
              </a:rPr>
              <a:t>Anticipate and Act</a:t>
            </a:r>
          </a:p>
          <a:p>
            <a:pPr marL="1028700" lvl="1" indent="-571500">
              <a:buFont typeface="+mj-lt"/>
              <a:buAutoNum type="arabicPeriod"/>
            </a:pPr>
            <a:r>
              <a:rPr lang="en-US" sz="3400" i="1" dirty="0">
                <a:solidFill>
                  <a:schemeClr val="bg1"/>
                </a:solidFill>
              </a:rPr>
              <a:t>Look and Learn</a:t>
            </a:r>
            <a:endParaRPr lang="id-ID" sz="3400" i="1" dirty="0">
              <a:solidFill>
                <a:schemeClr val="bg1"/>
              </a:solidFill>
            </a:endParaRPr>
          </a:p>
        </p:txBody>
      </p:sp>
      <p:sp>
        <p:nvSpPr>
          <p:cNvPr id="21" name="TextBox 20">
            <a:extLst>
              <a:ext uri="{FF2B5EF4-FFF2-40B4-BE49-F238E27FC236}">
                <a16:creationId xmlns:a16="http://schemas.microsoft.com/office/drawing/2014/main" id="{05907E7F-25EF-530C-E878-298F2535D199}"/>
              </a:ext>
            </a:extLst>
          </p:cNvPr>
          <p:cNvSpPr txBox="1"/>
          <p:nvPr/>
        </p:nvSpPr>
        <p:spPr>
          <a:xfrm>
            <a:off x="4852151" y="9450169"/>
            <a:ext cx="9186530" cy="646331"/>
          </a:xfrm>
          <a:prstGeom prst="rect">
            <a:avLst/>
          </a:prstGeom>
          <a:noFill/>
        </p:spPr>
        <p:txBody>
          <a:bodyPr wrap="square">
            <a:spAutoFit/>
          </a:bodyPr>
          <a:lstStyle/>
          <a:p>
            <a:r>
              <a:rPr lang="en-ID" dirty="0">
                <a:solidFill>
                  <a:schemeClr val="bg1"/>
                </a:solidFill>
                <a:effectLst/>
              </a:rPr>
              <a:t>Bransford, John D, dan Barry S Stein. </a:t>
            </a:r>
            <a:r>
              <a:rPr lang="en-ID" i="1" dirty="0">
                <a:solidFill>
                  <a:schemeClr val="bg1"/>
                </a:solidFill>
                <a:effectLst/>
              </a:rPr>
              <a:t>The Ideal Problem Solver: A Guide for Improving Thinking, Learning, and Creativity</a:t>
            </a:r>
            <a:r>
              <a:rPr lang="en-ID" dirty="0">
                <a:solidFill>
                  <a:schemeClr val="bg1"/>
                </a:solidFill>
                <a:effectLst/>
              </a:rPr>
              <a:t>. 2 ed. New York: W.H. Freeman and Company, 1993.</a:t>
            </a:r>
          </a:p>
        </p:txBody>
      </p:sp>
      <p:pic>
        <p:nvPicPr>
          <p:cNvPr id="25" name="Picture 24">
            <a:extLst>
              <a:ext uri="{FF2B5EF4-FFF2-40B4-BE49-F238E27FC236}">
                <a16:creationId xmlns:a16="http://schemas.microsoft.com/office/drawing/2014/main" id="{1F28F25F-B041-03E7-B161-E638F2BBF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241" y="4159949"/>
            <a:ext cx="9812356" cy="5135133"/>
          </a:xfrm>
          <a:prstGeom prst="rect">
            <a:avLst/>
          </a:prstGeom>
        </p:spPr>
      </p:pic>
    </p:spTree>
    <p:extLst>
      <p:ext uri="{BB962C8B-B14F-4D97-AF65-F5344CB8AC3E}">
        <p14:creationId xmlns:p14="http://schemas.microsoft.com/office/powerpoint/2010/main" val="349781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19" name="TextBox 15">
            <a:extLst>
              <a:ext uri="{FF2B5EF4-FFF2-40B4-BE49-F238E27FC236}">
                <a16:creationId xmlns:a16="http://schemas.microsoft.com/office/drawing/2014/main" id="{B2267C9C-2465-9728-2372-40AEA9BC855F}"/>
              </a:ext>
            </a:extLst>
          </p:cNvPr>
          <p:cNvSpPr txBox="1"/>
          <p:nvPr/>
        </p:nvSpPr>
        <p:spPr>
          <a:xfrm>
            <a:off x="5208959" y="460244"/>
            <a:ext cx="12643338" cy="751360"/>
          </a:xfrm>
          <a:prstGeom prst="rect">
            <a:avLst/>
          </a:prstGeom>
        </p:spPr>
        <p:txBody>
          <a:bodyPr wrap="square" lIns="0" tIns="0" rIns="0" bIns="0" rtlCol="0" anchor="t">
            <a:spAutoFit/>
          </a:bodyPr>
          <a:lstStyle/>
          <a:p>
            <a:pPr>
              <a:lnSpc>
                <a:spcPts val="5650"/>
              </a:lnSpc>
            </a:pPr>
            <a:r>
              <a:rPr lang="en-US" sz="6000" b="1" dirty="0" err="1">
                <a:solidFill>
                  <a:srgbClr val="FFFFFF"/>
                </a:solidFill>
                <a:latin typeface="+mj-lt"/>
              </a:rPr>
              <a:t>Negosiasi</a:t>
            </a:r>
            <a:endParaRPr lang="en-US" sz="6000" b="1" dirty="0">
              <a:solidFill>
                <a:srgbClr val="FFFFFF"/>
              </a:solidFill>
              <a:latin typeface="+mj-lt"/>
            </a:endParaRPr>
          </a:p>
        </p:txBody>
      </p:sp>
      <p:sp>
        <p:nvSpPr>
          <p:cNvPr id="20" name="TextBox 16">
            <a:extLst>
              <a:ext uri="{FF2B5EF4-FFF2-40B4-BE49-F238E27FC236}">
                <a16:creationId xmlns:a16="http://schemas.microsoft.com/office/drawing/2014/main" id="{EEF6E721-2097-A09A-EEBD-90461E8FA745}"/>
              </a:ext>
            </a:extLst>
          </p:cNvPr>
          <p:cNvSpPr txBox="1"/>
          <p:nvPr/>
        </p:nvSpPr>
        <p:spPr>
          <a:xfrm>
            <a:off x="4648200" y="1894617"/>
            <a:ext cx="12722149" cy="5755422"/>
          </a:xfrm>
          <a:prstGeom prst="rect">
            <a:avLst/>
          </a:prstGeom>
        </p:spPr>
        <p:txBody>
          <a:bodyPr wrap="square" lIns="0" tIns="0" rIns="0" bIns="0" rtlCol="0" anchor="t">
            <a:spAutoFit/>
          </a:bodyPr>
          <a:lstStyle/>
          <a:p>
            <a:pPr marL="1028700" lvl="1" indent="-571500">
              <a:buFont typeface="Arial" panose="020B0604020202020204" pitchFamily="34" charset="0"/>
              <a:buChar char="•"/>
            </a:pPr>
            <a:r>
              <a:rPr lang="en-ID" sz="3400" b="1" dirty="0" err="1">
                <a:solidFill>
                  <a:schemeClr val="bg1"/>
                </a:solidFill>
              </a:rPr>
              <a:t>negosiasi</a:t>
            </a:r>
            <a:r>
              <a:rPr lang="en-ID" sz="3400" i="1" dirty="0">
                <a:solidFill>
                  <a:schemeClr val="bg1"/>
                </a:solidFill>
              </a:rPr>
              <a:t>/</a:t>
            </a:r>
            <a:r>
              <a:rPr lang="en-ID" sz="3400" i="1" dirty="0" err="1">
                <a:solidFill>
                  <a:schemeClr val="bg1"/>
                </a:solidFill>
              </a:rPr>
              <a:t>ne·go·si·a·si</a:t>
            </a:r>
            <a:r>
              <a:rPr lang="en-ID" sz="3400" i="1" dirty="0">
                <a:solidFill>
                  <a:schemeClr val="bg1"/>
                </a:solidFill>
              </a:rPr>
              <a:t>/</a:t>
            </a:r>
            <a:r>
              <a:rPr lang="en-ID" sz="3400" dirty="0">
                <a:solidFill>
                  <a:schemeClr val="bg1"/>
                </a:solidFill>
              </a:rPr>
              <a:t> /</a:t>
            </a:r>
            <a:r>
              <a:rPr lang="en-ID" sz="3400" dirty="0" err="1">
                <a:solidFill>
                  <a:schemeClr val="bg1"/>
                </a:solidFill>
              </a:rPr>
              <a:t>négosiasi</a:t>
            </a:r>
            <a:r>
              <a:rPr lang="en-ID" sz="3400" dirty="0">
                <a:solidFill>
                  <a:schemeClr val="bg1"/>
                </a:solidFill>
              </a:rPr>
              <a:t>/ </a:t>
            </a:r>
            <a:r>
              <a:rPr lang="en-ID" sz="3400" i="1" dirty="0">
                <a:solidFill>
                  <a:schemeClr val="bg1"/>
                </a:solidFill>
              </a:rPr>
              <a:t>n</a:t>
            </a:r>
            <a:r>
              <a:rPr lang="en-ID" sz="3400" dirty="0">
                <a:solidFill>
                  <a:schemeClr val="bg1"/>
                </a:solidFill>
              </a:rPr>
              <a:t> </a:t>
            </a:r>
            <a:r>
              <a:rPr lang="en-ID" sz="3400" b="1" dirty="0">
                <a:solidFill>
                  <a:schemeClr val="bg1"/>
                </a:solidFill>
              </a:rPr>
              <a:t>1</a:t>
            </a:r>
            <a:r>
              <a:rPr lang="en-ID" sz="3400" dirty="0">
                <a:solidFill>
                  <a:schemeClr val="bg1"/>
                </a:solidFill>
              </a:rPr>
              <a:t> proses </a:t>
            </a:r>
            <a:r>
              <a:rPr lang="en-ID" sz="3400" dirty="0" err="1">
                <a:solidFill>
                  <a:schemeClr val="bg1"/>
                </a:solidFill>
              </a:rPr>
              <a:t>tawar-menawar</a:t>
            </a:r>
            <a:r>
              <a:rPr lang="en-ID" sz="3400" dirty="0">
                <a:solidFill>
                  <a:schemeClr val="bg1"/>
                </a:solidFill>
              </a:rPr>
              <a:t> </a:t>
            </a:r>
            <a:r>
              <a:rPr lang="en-ID" sz="3400" dirty="0" err="1">
                <a:solidFill>
                  <a:schemeClr val="bg1"/>
                </a:solidFill>
              </a:rPr>
              <a:t>dengan</a:t>
            </a:r>
            <a:r>
              <a:rPr lang="en-ID" sz="3400" dirty="0">
                <a:solidFill>
                  <a:schemeClr val="bg1"/>
                </a:solidFill>
              </a:rPr>
              <a:t> </a:t>
            </a:r>
            <a:r>
              <a:rPr lang="en-ID" sz="3400" dirty="0" err="1">
                <a:solidFill>
                  <a:schemeClr val="bg1"/>
                </a:solidFill>
              </a:rPr>
              <a:t>jalan</a:t>
            </a:r>
            <a:r>
              <a:rPr lang="en-ID" sz="3400" dirty="0">
                <a:solidFill>
                  <a:schemeClr val="bg1"/>
                </a:solidFill>
              </a:rPr>
              <a:t> </a:t>
            </a:r>
            <a:r>
              <a:rPr lang="en-ID" sz="3400" dirty="0" err="1">
                <a:solidFill>
                  <a:schemeClr val="bg1"/>
                </a:solidFill>
              </a:rPr>
              <a:t>berunding</a:t>
            </a:r>
            <a:r>
              <a:rPr lang="en-ID" sz="3400" dirty="0">
                <a:solidFill>
                  <a:schemeClr val="bg1"/>
                </a:solidFill>
              </a:rPr>
              <a:t> </a:t>
            </a:r>
            <a:r>
              <a:rPr lang="en-ID" sz="3400" dirty="0" err="1">
                <a:solidFill>
                  <a:schemeClr val="bg1"/>
                </a:solidFill>
              </a:rPr>
              <a:t>guna</a:t>
            </a:r>
            <a:r>
              <a:rPr lang="en-ID" sz="3400" dirty="0">
                <a:solidFill>
                  <a:schemeClr val="bg1"/>
                </a:solidFill>
              </a:rPr>
              <a:t> </a:t>
            </a:r>
            <a:r>
              <a:rPr lang="en-ID" sz="3400" dirty="0" err="1">
                <a:solidFill>
                  <a:schemeClr val="bg1"/>
                </a:solidFill>
              </a:rPr>
              <a:t>mencapai</a:t>
            </a:r>
            <a:r>
              <a:rPr lang="en-ID" sz="3400" dirty="0">
                <a:solidFill>
                  <a:schemeClr val="bg1"/>
                </a:solidFill>
              </a:rPr>
              <a:t> </a:t>
            </a:r>
            <a:r>
              <a:rPr lang="en-ID" sz="3400" dirty="0" err="1">
                <a:solidFill>
                  <a:schemeClr val="bg1"/>
                </a:solidFill>
              </a:rPr>
              <a:t>kesepakatan</a:t>
            </a:r>
            <a:r>
              <a:rPr lang="en-ID" sz="3400" dirty="0">
                <a:solidFill>
                  <a:schemeClr val="bg1"/>
                </a:solidFill>
              </a:rPr>
              <a:t> </a:t>
            </a:r>
            <a:r>
              <a:rPr lang="en-ID" sz="3400" dirty="0" err="1">
                <a:solidFill>
                  <a:schemeClr val="bg1"/>
                </a:solidFill>
              </a:rPr>
              <a:t>bersama</a:t>
            </a:r>
            <a:r>
              <a:rPr lang="en-ID" sz="3400" dirty="0">
                <a:solidFill>
                  <a:schemeClr val="bg1"/>
                </a:solidFill>
              </a:rPr>
              <a:t> </a:t>
            </a:r>
            <a:r>
              <a:rPr lang="en-ID" sz="3400" dirty="0" err="1">
                <a:solidFill>
                  <a:schemeClr val="bg1"/>
                </a:solidFill>
              </a:rPr>
              <a:t>antara</a:t>
            </a:r>
            <a:r>
              <a:rPr lang="en-ID" sz="3400" dirty="0">
                <a:solidFill>
                  <a:schemeClr val="bg1"/>
                </a:solidFill>
              </a:rPr>
              <a:t> </a:t>
            </a:r>
            <a:r>
              <a:rPr lang="en-ID" sz="3400" dirty="0" err="1">
                <a:solidFill>
                  <a:schemeClr val="bg1"/>
                </a:solidFill>
              </a:rPr>
              <a:t>satu</a:t>
            </a:r>
            <a:r>
              <a:rPr lang="en-ID" sz="3400" dirty="0">
                <a:solidFill>
                  <a:schemeClr val="bg1"/>
                </a:solidFill>
              </a:rPr>
              <a:t> </a:t>
            </a:r>
            <a:r>
              <a:rPr lang="en-ID" sz="3400" dirty="0" err="1">
                <a:solidFill>
                  <a:schemeClr val="bg1"/>
                </a:solidFill>
              </a:rPr>
              <a:t>pihak</a:t>
            </a:r>
            <a:r>
              <a:rPr lang="en-ID" sz="3400" dirty="0">
                <a:solidFill>
                  <a:schemeClr val="bg1"/>
                </a:solidFill>
              </a:rPr>
              <a:t> (</a:t>
            </a:r>
            <a:r>
              <a:rPr lang="en-ID" sz="3400" dirty="0" err="1">
                <a:solidFill>
                  <a:schemeClr val="bg1"/>
                </a:solidFill>
              </a:rPr>
              <a:t>kelompok</a:t>
            </a:r>
            <a:r>
              <a:rPr lang="en-ID" sz="3400" dirty="0">
                <a:solidFill>
                  <a:schemeClr val="bg1"/>
                </a:solidFill>
              </a:rPr>
              <a:t> </a:t>
            </a:r>
            <a:r>
              <a:rPr lang="en-ID" sz="3400" dirty="0" err="1">
                <a:solidFill>
                  <a:schemeClr val="bg1"/>
                </a:solidFill>
              </a:rPr>
              <a:t>atau</a:t>
            </a:r>
            <a:r>
              <a:rPr lang="en-ID" sz="3400" dirty="0">
                <a:solidFill>
                  <a:schemeClr val="bg1"/>
                </a:solidFill>
              </a:rPr>
              <a:t> </a:t>
            </a:r>
            <a:r>
              <a:rPr lang="en-ID" sz="3400" dirty="0" err="1">
                <a:solidFill>
                  <a:schemeClr val="bg1"/>
                </a:solidFill>
              </a:rPr>
              <a:t>organisasi</a:t>
            </a:r>
            <a:r>
              <a:rPr lang="en-ID" sz="3400" dirty="0">
                <a:solidFill>
                  <a:schemeClr val="bg1"/>
                </a:solidFill>
              </a:rPr>
              <a:t>) dan </a:t>
            </a:r>
            <a:r>
              <a:rPr lang="en-ID" sz="3400" dirty="0" err="1">
                <a:solidFill>
                  <a:schemeClr val="bg1"/>
                </a:solidFill>
              </a:rPr>
              <a:t>pihak</a:t>
            </a:r>
            <a:r>
              <a:rPr lang="en-ID" sz="3400" dirty="0">
                <a:solidFill>
                  <a:schemeClr val="bg1"/>
                </a:solidFill>
              </a:rPr>
              <a:t> (</a:t>
            </a:r>
            <a:r>
              <a:rPr lang="en-ID" sz="3400" dirty="0" err="1">
                <a:solidFill>
                  <a:schemeClr val="bg1"/>
                </a:solidFill>
              </a:rPr>
              <a:t>kelompok</a:t>
            </a:r>
            <a:r>
              <a:rPr lang="en-ID" sz="3400" dirty="0">
                <a:solidFill>
                  <a:schemeClr val="bg1"/>
                </a:solidFill>
              </a:rPr>
              <a:t> </a:t>
            </a:r>
            <a:r>
              <a:rPr lang="en-ID" sz="3400" dirty="0" err="1">
                <a:solidFill>
                  <a:schemeClr val="bg1"/>
                </a:solidFill>
              </a:rPr>
              <a:t>atau</a:t>
            </a:r>
            <a:r>
              <a:rPr lang="en-ID" sz="3400" dirty="0">
                <a:solidFill>
                  <a:schemeClr val="bg1"/>
                </a:solidFill>
              </a:rPr>
              <a:t> </a:t>
            </a:r>
            <a:r>
              <a:rPr lang="en-ID" sz="3400" dirty="0" err="1">
                <a:solidFill>
                  <a:schemeClr val="bg1"/>
                </a:solidFill>
              </a:rPr>
              <a:t>organisasi</a:t>
            </a:r>
            <a:r>
              <a:rPr lang="en-ID" sz="3400" dirty="0">
                <a:solidFill>
                  <a:schemeClr val="bg1"/>
                </a:solidFill>
              </a:rPr>
              <a:t>) yang lain; </a:t>
            </a:r>
            <a:r>
              <a:rPr lang="en-ID" sz="3400" b="1" dirty="0">
                <a:solidFill>
                  <a:schemeClr val="bg1"/>
                </a:solidFill>
              </a:rPr>
              <a:t>2</a:t>
            </a:r>
            <a:r>
              <a:rPr lang="en-ID" sz="3400" dirty="0">
                <a:solidFill>
                  <a:schemeClr val="bg1"/>
                </a:solidFill>
              </a:rPr>
              <a:t> </a:t>
            </a:r>
            <a:r>
              <a:rPr lang="en-ID" sz="3400" dirty="0" err="1">
                <a:solidFill>
                  <a:schemeClr val="bg1"/>
                </a:solidFill>
              </a:rPr>
              <a:t>penyelesaian</a:t>
            </a:r>
            <a:r>
              <a:rPr lang="en-ID" sz="3400" dirty="0">
                <a:solidFill>
                  <a:schemeClr val="bg1"/>
                </a:solidFill>
              </a:rPr>
              <a:t> </a:t>
            </a:r>
            <a:r>
              <a:rPr lang="en-ID" sz="3400" dirty="0" err="1">
                <a:solidFill>
                  <a:schemeClr val="bg1"/>
                </a:solidFill>
              </a:rPr>
              <a:t>sengketa</a:t>
            </a:r>
            <a:r>
              <a:rPr lang="en-ID" sz="3400" dirty="0">
                <a:solidFill>
                  <a:schemeClr val="bg1"/>
                </a:solidFill>
              </a:rPr>
              <a:t> </a:t>
            </a:r>
            <a:r>
              <a:rPr lang="en-ID" sz="3400" dirty="0" err="1">
                <a:solidFill>
                  <a:schemeClr val="bg1"/>
                </a:solidFill>
              </a:rPr>
              <a:t>secara</a:t>
            </a:r>
            <a:r>
              <a:rPr lang="en-ID" sz="3400" dirty="0">
                <a:solidFill>
                  <a:schemeClr val="bg1"/>
                </a:solidFill>
              </a:rPr>
              <a:t> </a:t>
            </a:r>
            <a:r>
              <a:rPr lang="en-ID" sz="3400" dirty="0" err="1">
                <a:solidFill>
                  <a:schemeClr val="bg1"/>
                </a:solidFill>
              </a:rPr>
              <a:t>damai</a:t>
            </a:r>
            <a:r>
              <a:rPr lang="en-ID" sz="3400" dirty="0">
                <a:solidFill>
                  <a:schemeClr val="bg1"/>
                </a:solidFill>
              </a:rPr>
              <a:t> </a:t>
            </a:r>
            <a:r>
              <a:rPr lang="en-ID" sz="3400" dirty="0" err="1">
                <a:solidFill>
                  <a:schemeClr val="bg1"/>
                </a:solidFill>
              </a:rPr>
              <a:t>melalui</a:t>
            </a:r>
            <a:r>
              <a:rPr lang="en-ID" sz="3400" dirty="0">
                <a:solidFill>
                  <a:schemeClr val="bg1"/>
                </a:solidFill>
              </a:rPr>
              <a:t> </a:t>
            </a:r>
            <a:r>
              <a:rPr lang="en-ID" sz="3400" dirty="0" err="1">
                <a:solidFill>
                  <a:schemeClr val="bg1"/>
                </a:solidFill>
              </a:rPr>
              <a:t>perundingan</a:t>
            </a:r>
            <a:r>
              <a:rPr lang="en-ID" sz="3400" dirty="0">
                <a:solidFill>
                  <a:schemeClr val="bg1"/>
                </a:solidFill>
              </a:rPr>
              <a:t> </a:t>
            </a:r>
            <a:r>
              <a:rPr lang="en-ID" sz="3400" dirty="0" err="1">
                <a:solidFill>
                  <a:schemeClr val="bg1"/>
                </a:solidFill>
              </a:rPr>
              <a:t>antara</a:t>
            </a:r>
            <a:r>
              <a:rPr lang="en-ID" sz="3400" dirty="0">
                <a:solidFill>
                  <a:schemeClr val="bg1"/>
                </a:solidFill>
              </a:rPr>
              <a:t> </a:t>
            </a:r>
            <a:r>
              <a:rPr lang="en-ID" sz="3400" dirty="0" err="1">
                <a:solidFill>
                  <a:schemeClr val="bg1"/>
                </a:solidFill>
              </a:rPr>
              <a:t>pihak</a:t>
            </a:r>
            <a:r>
              <a:rPr lang="en-ID" sz="3400" dirty="0">
                <a:solidFill>
                  <a:schemeClr val="bg1"/>
                </a:solidFill>
              </a:rPr>
              <a:t> yang </a:t>
            </a:r>
            <a:r>
              <a:rPr lang="en-ID" sz="3400" dirty="0" err="1">
                <a:solidFill>
                  <a:schemeClr val="bg1"/>
                </a:solidFill>
              </a:rPr>
              <a:t>bersengketa</a:t>
            </a:r>
            <a:r>
              <a:rPr lang="en-ID" sz="3400" dirty="0">
                <a:solidFill>
                  <a:schemeClr val="bg1"/>
                </a:solidFill>
              </a:rPr>
              <a:t>;</a:t>
            </a:r>
            <a:br>
              <a:rPr lang="en-ID" sz="3400" dirty="0">
                <a:solidFill>
                  <a:schemeClr val="bg1"/>
                </a:solidFill>
              </a:rPr>
            </a:br>
            <a:endParaRPr lang="id-ID" sz="3400" i="1" dirty="0">
              <a:solidFill>
                <a:schemeClr val="bg1"/>
              </a:solidFill>
            </a:endParaRPr>
          </a:p>
          <a:p>
            <a:pPr marL="1028700" lvl="1" indent="-571500">
              <a:buFont typeface="Arial" panose="020B0604020202020204" pitchFamily="34" charset="0"/>
              <a:buChar char="•"/>
            </a:pPr>
            <a:r>
              <a:rPr lang="id-ID" sz="3400" i="1" dirty="0" err="1">
                <a:solidFill>
                  <a:schemeClr val="bg1"/>
                </a:solidFill>
              </a:rPr>
              <a:t>Positional</a:t>
            </a:r>
            <a:r>
              <a:rPr lang="id-ID" sz="3400" i="1" dirty="0">
                <a:solidFill>
                  <a:schemeClr val="bg1"/>
                </a:solidFill>
              </a:rPr>
              <a:t> </a:t>
            </a:r>
            <a:r>
              <a:rPr lang="id-ID" sz="3400" i="1" dirty="0" err="1">
                <a:solidFill>
                  <a:schemeClr val="bg1"/>
                </a:solidFill>
              </a:rPr>
              <a:t>based</a:t>
            </a:r>
            <a:r>
              <a:rPr lang="id-ID" sz="3400" i="1" dirty="0">
                <a:solidFill>
                  <a:schemeClr val="bg1"/>
                </a:solidFill>
              </a:rPr>
              <a:t> vs </a:t>
            </a:r>
            <a:r>
              <a:rPr lang="id-ID" sz="3400" i="1" dirty="0" err="1">
                <a:solidFill>
                  <a:schemeClr val="bg1"/>
                </a:solidFill>
              </a:rPr>
              <a:t>common</a:t>
            </a:r>
            <a:r>
              <a:rPr lang="id-ID" sz="3400" i="1" dirty="0">
                <a:solidFill>
                  <a:schemeClr val="bg1"/>
                </a:solidFill>
              </a:rPr>
              <a:t> </a:t>
            </a:r>
            <a:r>
              <a:rPr lang="id-ID" sz="3400" i="1" dirty="0" err="1">
                <a:solidFill>
                  <a:schemeClr val="bg1"/>
                </a:solidFill>
              </a:rPr>
              <a:t>interest</a:t>
            </a:r>
            <a:r>
              <a:rPr lang="id-ID" sz="3400" i="1" dirty="0">
                <a:solidFill>
                  <a:schemeClr val="bg1"/>
                </a:solidFill>
              </a:rPr>
              <a:t> </a:t>
            </a:r>
            <a:r>
              <a:rPr lang="id-ID" sz="3400" i="1" dirty="0" err="1">
                <a:solidFill>
                  <a:schemeClr val="bg1"/>
                </a:solidFill>
              </a:rPr>
              <a:t>based</a:t>
            </a:r>
            <a:endParaRPr lang="id-ID" sz="3400" i="1" dirty="0">
              <a:solidFill>
                <a:schemeClr val="bg1"/>
              </a:solidFill>
            </a:endParaRPr>
          </a:p>
          <a:p>
            <a:pPr marL="1028700" lvl="1" indent="-571500">
              <a:buFont typeface="Arial" panose="020B0604020202020204" pitchFamily="34" charset="0"/>
              <a:buChar char="•"/>
            </a:pPr>
            <a:endParaRPr lang="id-ID" sz="3400" i="1" dirty="0">
              <a:solidFill>
                <a:schemeClr val="bg1"/>
              </a:solidFill>
            </a:endParaRPr>
          </a:p>
          <a:p>
            <a:pPr marL="1028700" lvl="1" indent="-571500">
              <a:buFont typeface="Arial" panose="020B0604020202020204" pitchFamily="34" charset="0"/>
              <a:buChar char="•"/>
            </a:pPr>
            <a:r>
              <a:rPr lang="id-ID" sz="3400" dirty="0">
                <a:solidFill>
                  <a:schemeClr val="bg1"/>
                </a:solidFill>
              </a:rPr>
              <a:t>Fakta hukum tetap sama, sudut pandangnya yang berbeda</a:t>
            </a:r>
          </a:p>
          <a:p>
            <a:pPr marL="1028700" lvl="1" indent="-571500">
              <a:buFont typeface="Arial" panose="020B0604020202020204" pitchFamily="34" charset="0"/>
              <a:buChar char="•"/>
            </a:pPr>
            <a:endParaRPr lang="id-ID" sz="3400" dirty="0">
              <a:solidFill>
                <a:schemeClr val="bg1"/>
              </a:solidFill>
            </a:endParaRPr>
          </a:p>
          <a:p>
            <a:pPr marL="1028700" lvl="1" indent="-571500">
              <a:buFont typeface="Arial" panose="020B0604020202020204" pitchFamily="34" charset="0"/>
              <a:buChar char="•"/>
            </a:pPr>
            <a:r>
              <a:rPr lang="id-ID" sz="3400" i="1" dirty="0">
                <a:solidFill>
                  <a:schemeClr val="bg1"/>
                </a:solidFill>
              </a:rPr>
              <a:t>Best </a:t>
            </a:r>
            <a:r>
              <a:rPr lang="id-ID" sz="3400" i="1" dirty="0" err="1">
                <a:solidFill>
                  <a:schemeClr val="bg1"/>
                </a:solidFill>
              </a:rPr>
              <a:t>Alternative</a:t>
            </a:r>
            <a:r>
              <a:rPr lang="id-ID" sz="3400" i="1" dirty="0">
                <a:solidFill>
                  <a:schemeClr val="bg1"/>
                </a:solidFill>
              </a:rPr>
              <a:t> </a:t>
            </a:r>
            <a:r>
              <a:rPr lang="id-ID" sz="3400" i="1" dirty="0" err="1">
                <a:solidFill>
                  <a:schemeClr val="bg1"/>
                </a:solidFill>
              </a:rPr>
              <a:t>to</a:t>
            </a:r>
            <a:r>
              <a:rPr lang="id-ID" sz="3400" i="1" dirty="0">
                <a:solidFill>
                  <a:schemeClr val="bg1"/>
                </a:solidFill>
              </a:rPr>
              <a:t> </a:t>
            </a:r>
            <a:r>
              <a:rPr lang="id-ID" sz="3400" i="1" dirty="0" err="1">
                <a:solidFill>
                  <a:schemeClr val="bg1"/>
                </a:solidFill>
              </a:rPr>
              <a:t>Negotiated</a:t>
            </a:r>
            <a:r>
              <a:rPr lang="id-ID" sz="3400" i="1" dirty="0">
                <a:solidFill>
                  <a:schemeClr val="bg1"/>
                </a:solidFill>
              </a:rPr>
              <a:t> </a:t>
            </a:r>
            <a:r>
              <a:rPr lang="id-ID" sz="3400" i="1" dirty="0" err="1">
                <a:solidFill>
                  <a:schemeClr val="bg1"/>
                </a:solidFill>
              </a:rPr>
              <a:t>Agreement</a:t>
            </a:r>
            <a:r>
              <a:rPr lang="id-ID" sz="3400" i="1" dirty="0">
                <a:solidFill>
                  <a:schemeClr val="bg1"/>
                </a:solidFill>
              </a:rPr>
              <a:t> </a:t>
            </a:r>
            <a:r>
              <a:rPr lang="id-ID" sz="3400" dirty="0">
                <a:solidFill>
                  <a:schemeClr val="bg1"/>
                </a:solidFill>
              </a:rPr>
              <a:t>(BATNA)</a:t>
            </a:r>
          </a:p>
        </p:txBody>
      </p:sp>
      <p:sp>
        <p:nvSpPr>
          <p:cNvPr id="21" name="TextBox 20">
            <a:extLst>
              <a:ext uri="{FF2B5EF4-FFF2-40B4-BE49-F238E27FC236}">
                <a16:creationId xmlns:a16="http://schemas.microsoft.com/office/drawing/2014/main" id="{05907E7F-25EF-530C-E878-298F2535D199}"/>
              </a:ext>
            </a:extLst>
          </p:cNvPr>
          <p:cNvSpPr txBox="1"/>
          <p:nvPr/>
        </p:nvSpPr>
        <p:spPr>
          <a:xfrm>
            <a:off x="8665767" y="8343900"/>
            <a:ext cx="9186530" cy="1200329"/>
          </a:xfrm>
          <a:prstGeom prst="rect">
            <a:avLst/>
          </a:prstGeom>
          <a:noFill/>
        </p:spPr>
        <p:txBody>
          <a:bodyPr wrap="square">
            <a:spAutoFit/>
          </a:bodyPr>
          <a:lstStyle/>
          <a:p>
            <a:pPr algn="r"/>
            <a:r>
              <a:rPr lang="en-ID" i="1" dirty="0">
                <a:solidFill>
                  <a:schemeClr val="bg1"/>
                </a:solidFill>
              </a:rPr>
              <a:t>Arti kata </a:t>
            </a:r>
            <a:r>
              <a:rPr lang="en-ID" i="1" dirty="0" err="1">
                <a:solidFill>
                  <a:schemeClr val="bg1"/>
                </a:solidFill>
              </a:rPr>
              <a:t>negosiasi</a:t>
            </a:r>
            <a:r>
              <a:rPr lang="en-ID" i="1" dirty="0">
                <a:solidFill>
                  <a:schemeClr val="bg1"/>
                </a:solidFill>
              </a:rPr>
              <a:t>—</a:t>
            </a:r>
            <a:r>
              <a:rPr lang="en-ID" i="1" dirty="0" err="1">
                <a:solidFill>
                  <a:schemeClr val="bg1"/>
                </a:solidFill>
              </a:rPr>
              <a:t>Kamus</a:t>
            </a:r>
            <a:r>
              <a:rPr lang="en-ID" i="1" dirty="0">
                <a:solidFill>
                  <a:schemeClr val="bg1"/>
                </a:solidFill>
              </a:rPr>
              <a:t> </a:t>
            </a:r>
            <a:r>
              <a:rPr lang="en-ID" i="1" dirty="0" err="1">
                <a:solidFill>
                  <a:schemeClr val="bg1"/>
                </a:solidFill>
              </a:rPr>
              <a:t>Besar</a:t>
            </a:r>
            <a:r>
              <a:rPr lang="en-ID" i="1" dirty="0">
                <a:solidFill>
                  <a:schemeClr val="bg1"/>
                </a:solidFill>
              </a:rPr>
              <a:t> Bahasa Indonesia (KBBI) Online</a:t>
            </a:r>
            <a:r>
              <a:rPr lang="en-ID" dirty="0">
                <a:solidFill>
                  <a:schemeClr val="bg1"/>
                </a:solidFill>
              </a:rPr>
              <a:t>. (</a:t>
            </a:r>
            <a:r>
              <a:rPr lang="en-ID" dirty="0" err="1">
                <a:solidFill>
                  <a:schemeClr val="bg1"/>
                </a:solidFill>
              </a:rPr>
              <a:t>t.t</a:t>
            </a:r>
            <a:r>
              <a:rPr lang="en-ID" dirty="0">
                <a:solidFill>
                  <a:schemeClr val="bg1"/>
                </a:solidFill>
              </a:rPr>
              <a:t>.). </a:t>
            </a:r>
            <a:r>
              <a:rPr lang="en-ID" dirty="0" err="1">
                <a:solidFill>
                  <a:schemeClr val="bg1"/>
                </a:solidFill>
              </a:rPr>
              <a:t>Diambil</a:t>
            </a:r>
            <a:r>
              <a:rPr lang="en-ID" dirty="0">
                <a:solidFill>
                  <a:schemeClr val="bg1"/>
                </a:solidFill>
              </a:rPr>
              <a:t> 17 </a:t>
            </a:r>
            <a:r>
              <a:rPr lang="en-ID" dirty="0" err="1">
                <a:solidFill>
                  <a:schemeClr val="bg1"/>
                </a:solidFill>
              </a:rPr>
              <a:t>Juli</a:t>
            </a:r>
            <a:r>
              <a:rPr lang="en-ID" dirty="0">
                <a:solidFill>
                  <a:schemeClr val="bg1"/>
                </a:solidFill>
              </a:rPr>
              <a:t> 2022, </a:t>
            </a:r>
            <a:r>
              <a:rPr lang="en-ID" dirty="0" err="1">
                <a:solidFill>
                  <a:schemeClr val="bg1"/>
                </a:solidFill>
              </a:rPr>
              <a:t>dari</a:t>
            </a:r>
            <a:r>
              <a:rPr lang="en-ID" dirty="0">
                <a:solidFill>
                  <a:schemeClr val="bg1"/>
                </a:solidFill>
              </a:rPr>
              <a:t> </a:t>
            </a:r>
            <a:r>
              <a:rPr lang="en-ID" dirty="0">
                <a:solidFill>
                  <a:schemeClr val="bg1"/>
                </a:solidFill>
                <a:hlinkClick r:id="rId5">
                  <a:extLst>
                    <a:ext uri="{A12FA001-AC4F-418D-AE19-62706E023703}">
                      <ahyp:hlinkClr xmlns:ahyp="http://schemas.microsoft.com/office/drawing/2018/hyperlinkcolor" val="tx"/>
                    </a:ext>
                  </a:extLst>
                </a:hlinkClick>
              </a:rPr>
              <a:t>https://kbbi.web.id/negosiasi</a:t>
            </a:r>
            <a:endParaRPr lang="en-ID" dirty="0">
              <a:solidFill>
                <a:schemeClr val="bg1"/>
              </a:solidFill>
            </a:endParaRPr>
          </a:p>
          <a:p>
            <a:pPr algn="r"/>
            <a:endParaRPr lang="en-ID" dirty="0">
              <a:solidFill>
                <a:schemeClr val="bg1"/>
              </a:solidFill>
            </a:endParaRPr>
          </a:p>
          <a:p>
            <a:pPr algn="r"/>
            <a:r>
              <a:rPr lang="en-ID" dirty="0" err="1">
                <a:solidFill>
                  <a:schemeClr val="bg1"/>
                </a:solidFill>
              </a:rPr>
              <a:t>Toole</a:t>
            </a:r>
            <a:r>
              <a:rPr lang="en-ID" dirty="0">
                <a:solidFill>
                  <a:schemeClr val="bg1"/>
                </a:solidFill>
              </a:rPr>
              <a:t>, D. A. (1995). </a:t>
            </a:r>
            <a:r>
              <a:rPr lang="en-ID" i="1" dirty="0">
                <a:solidFill>
                  <a:schemeClr val="bg1"/>
                </a:solidFill>
              </a:rPr>
              <a:t>Interest-Based Negotiation</a:t>
            </a:r>
            <a:r>
              <a:rPr lang="en-ID" dirty="0">
                <a:solidFill>
                  <a:schemeClr val="bg1"/>
                </a:solidFill>
              </a:rPr>
              <a:t>. 12.</a:t>
            </a:r>
            <a:endParaRPr lang="en-ID" dirty="0">
              <a:solidFill>
                <a:schemeClr val="bg1"/>
              </a:solidFill>
              <a:effectLst/>
            </a:endParaRPr>
          </a:p>
        </p:txBody>
      </p:sp>
    </p:spTree>
    <p:extLst>
      <p:ext uri="{BB962C8B-B14F-4D97-AF65-F5344CB8AC3E}">
        <p14:creationId xmlns:p14="http://schemas.microsoft.com/office/powerpoint/2010/main" val="210721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15" name="TextBox 15">
            <a:extLst>
              <a:ext uri="{FF2B5EF4-FFF2-40B4-BE49-F238E27FC236}">
                <a16:creationId xmlns:a16="http://schemas.microsoft.com/office/drawing/2014/main" id="{D78D5394-BBB8-F2D4-C591-54806AD41674}"/>
              </a:ext>
            </a:extLst>
          </p:cNvPr>
          <p:cNvSpPr txBox="1"/>
          <p:nvPr/>
        </p:nvSpPr>
        <p:spPr>
          <a:xfrm>
            <a:off x="5208959" y="460244"/>
            <a:ext cx="13002840" cy="697179"/>
          </a:xfrm>
          <a:prstGeom prst="rect">
            <a:avLst/>
          </a:prstGeom>
        </p:spPr>
        <p:txBody>
          <a:bodyPr wrap="square" lIns="0" tIns="0" rIns="0" bIns="0" rtlCol="0" anchor="t">
            <a:spAutoFit/>
          </a:bodyPr>
          <a:lstStyle/>
          <a:p>
            <a:pPr>
              <a:lnSpc>
                <a:spcPts val="5650"/>
              </a:lnSpc>
            </a:pPr>
            <a:r>
              <a:rPr lang="en-US" sz="4400" b="1" dirty="0">
                <a:solidFill>
                  <a:srgbClr val="FFFFFF"/>
                </a:solidFill>
                <a:latin typeface="Calibri" panose="020F0502020204030204" pitchFamily="34" charset="0"/>
                <a:cs typeface="Calibri" panose="020F0502020204030204" pitchFamily="34" charset="0"/>
              </a:rPr>
              <a:t>Negotiation Skill</a:t>
            </a:r>
          </a:p>
        </p:txBody>
      </p:sp>
      <p:sp>
        <p:nvSpPr>
          <p:cNvPr id="16" name="TextBox 16">
            <a:extLst>
              <a:ext uri="{FF2B5EF4-FFF2-40B4-BE49-F238E27FC236}">
                <a16:creationId xmlns:a16="http://schemas.microsoft.com/office/drawing/2014/main" id="{A440641A-2C4F-5439-699C-A351FD78E9D1}"/>
              </a:ext>
            </a:extLst>
          </p:cNvPr>
          <p:cNvSpPr txBox="1"/>
          <p:nvPr/>
        </p:nvSpPr>
        <p:spPr>
          <a:xfrm>
            <a:off x="5208958" y="1714500"/>
            <a:ext cx="13002841" cy="2215991"/>
          </a:xfrm>
          <a:prstGeom prst="rect">
            <a:avLst/>
          </a:prstGeom>
        </p:spPr>
        <p:txBody>
          <a:bodyPr wrap="square" lIns="0" tIns="0" rIns="0" bIns="0" rtlCol="0" anchor="t">
            <a:spAutoFit/>
          </a:bodyPr>
          <a:lstStyle/>
          <a:p>
            <a:pPr marL="742950" indent="-742950" fontAlgn="base">
              <a:buFont typeface="+mj-lt"/>
              <a:buAutoNum type="arabicPeriod"/>
            </a:pPr>
            <a:r>
              <a:rPr lang="en-ID" sz="3600" i="0" dirty="0">
                <a:solidFill>
                  <a:schemeClr val="bg1"/>
                </a:solidFill>
                <a:effectLst/>
              </a:rPr>
              <a:t>Separate People from the Problem</a:t>
            </a:r>
          </a:p>
          <a:p>
            <a:pPr marL="742950" indent="-742950" fontAlgn="base">
              <a:buFont typeface="+mj-lt"/>
              <a:buAutoNum type="arabicPeriod"/>
            </a:pPr>
            <a:r>
              <a:rPr lang="en-ID" sz="3600" dirty="0">
                <a:solidFill>
                  <a:schemeClr val="bg1"/>
                </a:solidFill>
              </a:rPr>
              <a:t>Focus on Interests, Not Positions</a:t>
            </a:r>
          </a:p>
          <a:p>
            <a:pPr marL="742950" indent="-742950" fontAlgn="base">
              <a:buFont typeface="+mj-lt"/>
              <a:buAutoNum type="arabicPeriod"/>
            </a:pPr>
            <a:r>
              <a:rPr lang="en-ID" sz="3600" dirty="0">
                <a:solidFill>
                  <a:schemeClr val="bg1"/>
                </a:solidFill>
              </a:rPr>
              <a:t>Develop Optional Solutions</a:t>
            </a:r>
          </a:p>
          <a:p>
            <a:pPr marL="742950" indent="-742950" fontAlgn="base">
              <a:buFont typeface="+mj-lt"/>
              <a:buAutoNum type="arabicPeriod"/>
            </a:pPr>
            <a:r>
              <a:rPr lang="en-ID" sz="3600" dirty="0">
                <a:solidFill>
                  <a:schemeClr val="bg1"/>
                </a:solidFill>
              </a:rPr>
              <a:t>Developing Objective Criteria</a:t>
            </a:r>
          </a:p>
        </p:txBody>
      </p:sp>
      <p:sp>
        <p:nvSpPr>
          <p:cNvPr id="17" name="TextBox 16">
            <a:extLst>
              <a:ext uri="{FF2B5EF4-FFF2-40B4-BE49-F238E27FC236}">
                <a16:creationId xmlns:a16="http://schemas.microsoft.com/office/drawing/2014/main" id="{E0C82D53-E29E-50AC-9525-6D38052048FB}"/>
              </a:ext>
            </a:extLst>
          </p:cNvPr>
          <p:cNvSpPr txBox="1"/>
          <p:nvPr/>
        </p:nvSpPr>
        <p:spPr>
          <a:xfrm>
            <a:off x="7467600" y="8420100"/>
            <a:ext cx="10644525" cy="1200329"/>
          </a:xfrm>
          <a:prstGeom prst="rect">
            <a:avLst/>
          </a:prstGeom>
          <a:noFill/>
        </p:spPr>
        <p:txBody>
          <a:bodyPr wrap="square">
            <a:spAutoFit/>
          </a:bodyPr>
          <a:lstStyle/>
          <a:p>
            <a:pPr algn="r"/>
            <a:r>
              <a:rPr lang="en-ID" sz="2400" dirty="0">
                <a:solidFill>
                  <a:schemeClr val="bg1"/>
                </a:solidFill>
                <a:effectLst/>
              </a:rPr>
              <a:t>Nwosu, Jonathan Chinaka, dan </a:t>
            </a:r>
            <a:r>
              <a:rPr lang="en-ID" sz="2400" dirty="0" err="1">
                <a:solidFill>
                  <a:schemeClr val="bg1"/>
                </a:solidFill>
                <a:effectLst/>
              </a:rPr>
              <a:t>Olubisi</a:t>
            </a:r>
            <a:r>
              <a:rPr lang="en-ID" sz="2400" dirty="0">
                <a:solidFill>
                  <a:schemeClr val="bg1"/>
                </a:solidFill>
                <a:effectLst/>
              </a:rPr>
              <a:t> Grace </a:t>
            </a:r>
            <a:r>
              <a:rPr lang="en-ID" sz="2400" dirty="0" err="1">
                <a:solidFill>
                  <a:schemeClr val="bg1"/>
                </a:solidFill>
                <a:effectLst/>
              </a:rPr>
              <a:t>Makinde</a:t>
            </a:r>
            <a:r>
              <a:rPr lang="en-ID" sz="2400" dirty="0">
                <a:solidFill>
                  <a:schemeClr val="bg1"/>
                </a:solidFill>
                <a:effectLst/>
              </a:rPr>
              <a:t>. “Conflict Management in an Organisation.” </a:t>
            </a:r>
            <a:r>
              <a:rPr lang="en-ID" sz="2400" i="1" dirty="0">
                <a:solidFill>
                  <a:schemeClr val="bg1"/>
                </a:solidFill>
                <a:effectLst/>
              </a:rPr>
              <a:t>Kuwait Chapter of Arabian Journal of Business and Management Review</a:t>
            </a:r>
            <a:r>
              <a:rPr lang="en-ID" sz="2400" dirty="0">
                <a:solidFill>
                  <a:schemeClr val="bg1"/>
                </a:solidFill>
                <a:effectLst/>
              </a:rPr>
              <a:t> 3, no. 6 (2014): 28–38.</a:t>
            </a:r>
          </a:p>
        </p:txBody>
      </p:sp>
    </p:spTree>
    <p:extLst>
      <p:ext uri="{BB962C8B-B14F-4D97-AF65-F5344CB8AC3E}">
        <p14:creationId xmlns:p14="http://schemas.microsoft.com/office/powerpoint/2010/main" val="269503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3" name="TextBox 15">
            <a:extLst>
              <a:ext uri="{FF2B5EF4-FFF2-40B4-BE49-F238E27FC236}">
                <a16:creationId xmlns:a16="http://schemas.microsoft.com/office/drawing/2014/main" id="{2BDAEEDB-CF24-C813-86E9-8B58EA6D168C}"/>
              </a:ext>
            </a:extLst>
          </p:cNvPr>
          <p:cNvSpPr txBox="1"/>
          <p:nvPr/>
        </p:nvSpPr>
        <p:spPr>
          <a:xfrm>
            <a:off x="5208959" y="460244"/>
            <a:ext cx="12643338" cy="751360"/>
          </a:xfrm>
          <a:prstGeom prst="rect">
            <a:avLst/>
          </a:prstGeom>
        </p:spPr>
        <p:txBody>
          <a:bodyPr wrap="square" lIns="0" tIns="0" rIns="0" bIns="0" rtlCol="0" anchor="t">
            <a:spAutoFit/>
          </a:bodyPr>
          <a:lstStyle/>
          <a:p>
            <a:pPr>
              <a:lnSpc>
                <a:spcPts val="5650"/>
              </a:lnSpc>
            </a:pPr>
            <a:r>
              <a:rPr lang="en-US" sz="6000" b="1" dirty="0" err="1">
                <a:solidFill>
                  <a:srgbClr val="FFFFFF"/>
                </a:solidFill>
                <a:latin typeface="+mj-lt"/>
              </a:rPr>
              <a:t>Negosiasi</a:t>
            </a:r>
            <a:endParaRPr lang="en-US" sz="6000" b="1" dirty="0">
              <a:solidFill>
                <a:srgbClr val="FFFFFF"/>
              </a:solidFill>
              <a:latin typeface="+mj-lt"/>
            </a:endParaRPr>
          </a:p>
        </p:txBody>
      </p:sp>
      <p:sp>
        <p:nvSpPr>
          <p:cNvPr id="4" name="TextBox 16">
            <a:extLst>
              <a:ext uri="{FF2B5EF4-FFF2-40B4-BE49-F238E27FC236}">
                <a16:creationId xmlns:a16="http://schemas.microsoft.com/office/drawing/2014/main" id="{ECC8388C-75C7-1623-6637-98555B44078E}"/>
              </a:ext>
            </a:extLst>
          </p:cNvPr>
          <p:cNvSpPr txBox="1"/>
          <p:nvPr/>
        </p:nvSpPr>
        <p:spPr>
          <a:xfrm>
            <a:off x="4648200" y="1894617"/>
            <a:ext cx="12722149" cy="6001643"/>
          </a:xfrm>
          <a:prstGeom prst="rect">
            <a:avLst/>
          </a:prstGeom>
        </p:spPr>
        <p:txBody>
          <a:bodyPr wrap="square" lIns="0" tIns="0" rIns="0" bIns="0" rtlCol="0" anchor="t">
            <a:spAutoFit/>
          </a:bodyPr>
          <a:lstStyle/>
          <a:p>
            <a:pPr marL="1028700" lvl="1" indent="-571500">
              <a:buFont typeface="Arial" panose="020B0604020202020204" pitchFamily="34" charset="0"/>
              <a:buChar char="•"/>
            </a:pPr>
            <a:r>
              <a:rPr lang="en-US" sz="3000" dirty="0">
                <a:solidFill>
                  <a:schemeClr val="bg1"/>
                </a:solidFill>
              </a:rPr>
              <a:t>Interest-based bargaining</a:t>
            </a:r>
          </a:p>
          <a:p>
            <a:pPr marL="1028700" lvl="1" indent="-571500">
              <a:buFont typeface="Arial" panose="020B0604020202020204" pitchFamily="34" charset="0"/>
              <a:buChar char="•"/>
            </a:pPr>
            <a:r>
              <a:rPr lang="en-ID" sz="3000" dirty="0">
                <a:solidFill>
                  <a:schemeClr val="bg1"/>
                </a:solidFill>
              </a:rPr>
              <a:t>meeting the respective interests and maintaining a harmonious relationship between parties are equally important issues. </a:t>
            </a:r>
          </a:p>
          <a:p>
            <a:pPr marL="1028700" lvl="1" indent="-571500">
              <a:buFont typeface="Arial" panose="020B0604020202020204" pitchFamily="34" charset="0"/>
              <a:buChar char="•"/>
            </a:pPr>
            <a:r>
              <a:rPr lang="en-ID" sz="3000" dirty="0">
                <a:solidFill>
                  <a:schemeClr val="bg1"/>
                </a:solidFill>
              </a:rPr>
              <a:t>4 pillars:</a:t>
            </a:r>
          </a:p>
          <a:p>
            <a:pPr marL="1943100" lvl="3" indent="-571500">
              <a:buFont typeface="Arial" panose="020B0604020202020204" pitchFamily="34" charset="0"/>
              <a:buChar char="•"/>
            </a:pPr>
            <a:r>
              <a:rPr lang="en-ID" sz="3000" dirty="0">
                <a:solidFill>
                  <a:schemeClr val="bg1"/>
                </a:solidFill>
              </a:rPr>
              <a:t>Focus on interests and not on positions </a:t>
            </a:r>
          </a:p>
          <a:p>
            <a:pPr marL="1943100" lvl="3" indent="-571500">
              <a:buFont typeface="Arial" panose="020B0604020202020204" pitchFamily="34" charset="0"/>
              <a:buChar char="•"/>
            </a:pPr>
            <a:r>
              <a:rPr lang="en-ID" sz="3000" dirty="0">
                <a:solidFill>
                  <a:schemeClr val="bg1"/>
                </a:solidFill>
              </a:rPr>
              <a:t>Imagine a wide range of solutions before making a decision. Explore solutions providing a mutual benefit. </a:t>
            </a:r>
          </a:p>
          <a:p>
            <a:pPr marL="1943100" lvl="3" indent="-571500">
              <a:buFont typeface="Arial" panose="020B0604020202020204" pitchFamily="34" charset="0"/>
              <a:buChar char="•"/>
            </a:pPr>
            <a:r>
              <a:rPr lang="en-ID" sz="3000" dirty="0">
                <a:solidFill>
                  <a:schemeClr val="bg1"/>
                </a:solidFill>
              </a:rPr>
              <a:t>Resolve disputes and choose solutions based on objective criteria to which everyone agrees</a:t>
            </a:r>
          </a:p>
          <a:p>
            <a:pPr marL="1943100" lvl="3" indent="-571500">
              <a:buFont typeface="Arial" panose="020B0604020202020204" pitchFamily="34" charset="0"/>
              <a:buChar char="•"/>
            </a:pPr>
            <a:r>
              <a:rPr lang="en-ID" sz="3000" dirty="0">
                <a:solidFill>
                  <a:schemeClr val="bg1"/>
                </a:solidFill>
              </a:rPr>
              <a:t>Distinctly address people issues and substantive issues </a:t>
            </a:r>
          </a:p>
          <a:p>
            <a:pPr marL="1028700" lvl="1" indent="-571500">
              <a:buFont typeface="Arial" panose="020B0604020202020204" pitchFamily="34" charset="0"/>
              <a:buChar char="•"/>
            </a:pPr>
            <a:endParaRPr lang="en-ID" sz="3000" dirty="0">
              <a:solidFill>
                <a:schemeClr val="bg1"/>
              </a:solidFill>
            </a:endParaRPr>
          </a:p>
          <a:p>
            <a:pPr marL="1028700" lvl="1" indent="-571500">
              <a:buFont typeface="Arial" panose="020B0604020202020204" pitchFamily="34" charset="0"/>
              <a:buChar char="•"/>
            </a:pPr>
            <a:endParaRPr lang="id-ID" sz="3000" dirty="0">
              <a:solidFill>
                <a:schemeClr val="bg1"/>
              </a:solidFill>
            </a:endParaRPr>
          </a:p>
          <a:p>
            <a:pPr marL="1028700" lvl="1" indent="-571500">
              <a:buFont typeface="Arial" panose="020B0604020202020204" pitchFamily="34" charset="0"/>
              <a:buChar char="•"/>
            </a:pPr>
            <a:endParaRPr lang="id-ID" sz="3000" dirty="0">
              <a:solidFill>
                <a:schemeClr val="bg1"/>
              </a:solidFill>
            </a:endParaRPr>
          </a:p>
        </p:txBody>
      </p:sp>
      <p:sp>
        <p:nvSpPr>
          <p:cNvPr id="5" name="TextBox 4">
            <a:extLst>
              <a:ext uri="{FF2B5EF4-FFF2-40B4-BE49-F238E27FC236}">
                <a16:creationId xmlns:a16="http://schemas.microsoft.com/office/drawing/2014/main" id="{745A9A34-A178-3DB4-2E73-DE68778538BC}"/>
              </a:ext>
            </a:extLst>
          </p:cNvPr>
          <p:cNvSpPr txBox="1"/>
          <p:nvPr/>
        </p:nvSpPr>
        <p:spPr>
          <a:xfrm>
            <a:off x="8665767" y="8343900"/>
            <a:ext cx="9186530" cy="923330"/>
          </a:xfrm>
          <a:prstGeom prst="rect">
            <a:avLst/>
          </a:prstGeom>
          <a:noFill/>
        </p:spPr>
        <p:txBody>
          <a:bodyPr wrap="square">
            <a:spAutoFit/>
          </a:bodyPr>
          <a:lstStyle/>
          <a:p>
            <a:pPr algn="r"/>
            <a:r>
              <a:rPr lang="en-ID" dirty="0">
                <a:solidFill>
                  <a:schemeClr val="bg1"/>
                </a:solidFill>
              </a:rPr>
              <a:t>Tremblay, J.-F. (2016). From Principled Negotiation to Interest-based Bargaining. </a:t>
            </a:r>
            <a:r>
              <a:rPr lang="en-ID" i="1" dirty="0">
                <a:solidFill>
                  <a:schemeClr val="bg1"/>
                </a:solidFill>
              </a:rPr>
              <a:t>Universal Journal of Industrial and Business Management</a:t>
            </a:r>
            <a:r>
              <a:rPr lang="en-ID" dirty="0">
                <a:solidFill>
                  <a:schemeClr val="bg1"/>
                </a:solidFill>
              </a:rPr>
              <a:t>, </a:t>
            </a:r>
            <a:r>
              <a:rPr lang="en-ID" i="1" dirty="0">
                <a:solidFill>
                  <a:schemeClr val="bg1"/>
                </a:solidFill>
              </a:rPr>
              <a:t>4</a:t>
            </a:r>
            <a:r>
              <a:rPr lang="en-ID" dirty="0">
                <a:solidFill>
                  <a:schemeClr val="bg1"/>
                </a:solidFill>
              </a:rPr>
              <a:t>(2), 71–79. </a:t>
            </a:r>
            <a:r>
              <a:rPr lang="en-ID" dirty="0">
                <a:solidFill>
                  <a:schemeClr val="bg1"/>
                </a:solidFill>
                <a:hlinkClick r:id="rId5">
                  <a:extLst>
                    <a:ext uri="{A12FA001-AC4F-418D-AE19-62706E023703}">
                      <ahyp:hlinkClr xmlns:ahyp="http://schemas.microsoft.com/office/drawing/2018/hyperlinkcolor" val="tx"/>
                    </a:ext>
                  </a:extLst>
                </a:hlinkClick>
              </a:rPr>
              <a:t>https://doi.org/10.13189/ujibm.2016.040205</a:t>
            </a:r>
            <a:endParaRPr lang="en-ID" dirty="0">
              <a:solidFill>
                <a:schemeClr val="bg1"/>
              </a:solidFill>
              <a:effectLst/>
            </a:endParaRPr>
          </a:p>
        </p:txBody>
      </p:sp>
    </p:spTree>
    <p:extLst>
      <p:ext uri="{BB962C8B-B14F-4D97-AF65-F5344CB8AC3E}">
        <p14:creationId xmlns:p14="http://schemas.microsoft.com/office/powerpoint/2010/main" val="1247486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16" name="TextBox 15">
            <a:extLst>
              <a:ext uri="{FF2B5EF4-FFF2-40B4-BE49-F238E27FC236}">
                <a16:creationId xmlns:a16="http://schemas.microsoft.com/office/drawing/2014/main" id="{32585F91-5C7E-FBB1-EBF8-0A0CB660F520}"/>
              </a:ext>
            </a:extLst>
          </p:cNvPr>
          <p:cNvSpPr txBox="1"/>
          <p:nvPr/>
        </p:nvSpPr>
        <p:spPr>
          <a:xfrm>
            <a:off x="5208959" y="460244"/>
            <a:ext cx="12643338" cy="792012"/>
          </a:xfrm>
          <a:prstGeom prst="rect">
            <a:avLst/>
          </a:prstGeom>
        </p:spPr>
        <p:txBody>
          <a:bodyPr wrap="square" lIns="0" tIns="0" rIns="0" bIns="0" rtlCol="0" anchor="t">
            <a:spAutoFit/>
          </a:bodyPr>
          <a:lstStyle/>
          <a:p>
            <a:pPr>
              <a:lnSpc>
                <a:spcPts val="5650"/>
              </a:lnSpc>
            </a:pPr>
            <a:r>
              <a:rPr lang="en-US" sz="7200" b="1" dirty="0" err="1">
                <a:solidFill>
                  <a:srgbClr val="FFFFFF"/>
                </a:solidFill>
                <a:latin typeface="+mj-lt"/>
              </a:rPr>
              <a:t>Mediasi</a:t>
            </a:r>
            <a:endParaRPr lang="en-US" sz="7200" b="1" dirty="0">
              <a:solidFill>
                <a:srgbClr val="FFFFFF"/>
              </a:solidFill>
              <a:latin typeface="+mj-lt"/>
            </a:endParaRPr>
          </a:p>
        </p:txBody>
      </p:sp>
      <p:sp>
        <p:nvSpPr>
          <p:cNvPr id="17" name="TextBox 16">
            <a:extLst>
              <a:ext uri="{FF2B5EF4-FFF2-40B4-BE49-F238E27FC236}">
                <a16:creationId xmlns:a16="http://schemas.microsoft.com/office/drawing/2014/main" id="{763793CB-5D55-ACA7-7BE1-E7D9BC5A908F}"/>
              </a:ext>
            </a:extLst>
          </p:cNvPr>
          <p:cNvSpPr txBox="1"/>
          <p:nvPr/>
        </p:nvSpPr>
        <p:spPr>
          <a:xfrm>
            <a:off x="4747876" y="1638300"/>
            <a:ext cx="12722149" cy="6155531"/>
          </a:xfrm>
          <a:prstGeom prst="rect">
            <a:avLst/>
          </a:prstGeom>
        </p:spPr>
        <p:txBody>
          <a:bodyPr wrap="square" lIns="0" tIns="0" rIns="0" bIns="0" rtlCol="0" anchor="t">
            <a:spAutoFit/>
          </a:bodyPr>
          <a:lstStyle/>
          <a:p>
            <a:pPr marL="1028700" lvl="1" indent="-571500">
              <a:buFont typeface="Arial" panose="020B0604020202020204" pitchFamily="34" charset="0"/>
              <a:buChar char="•"/>
            </a:pPr>
            <a:r>
              <a:rPr lang="id-ID" sz="4000" dirty="0">
                <a:solidFill>
                  <a:schemeClr val="bg1"/>
                </a:solidFill>
              </a:rPr>
              <a:t>Cara penyelesaian sengketa melalui proses perundingan </a:t>
            </a:r>
            <a:r>
              <a:rPr lang="id-ID" sz="4000" dirty="0" err="1">
                <a:solidFill>
                  <a:schemeClr val="bg1"/>
                </a:solidFill>
              </a:rPr>
              <a:t>untuke</a:t>
            </a:r>
            <a:r>
              <a:rPr lang="id-ID" sz="4000" dirty="0">
                <a:solidFill>
                  <a:schemeClr val="bg1"/>
                </a:solidFill>
              </a:rPr>
              <a:t> memperoleh kesepakatan Para Pihak dengan dibantu oleh Mediator</a:t>
            </a:r>
          </a:p>
          <a:p>
            <a:pPr marL="1028700" lvl="1" indent="-571500">
              <a:buFont typeface="Arial" panose="020B0604020202020204" pitchFamily="34" charset="0"/>
              <a:buChar char="•"/>
            </a:pPr>
            <a:r>
              <a:rPr lang="id-ID" sz="4000" dirty="0">
                <a:solidFill>
                  <a:schemeClr val="bg1"/>
                </a:solidFill>
              </a:rPr>
              <a:t>Mediator sebagai pihak ketiga netral (tidak memihak), membantu mencapai kesepakatan</a:t>
            </a:r>
          </a:p>
          <a:p>
            <a:pPr marL="1028700" lvl="1" indent="-571500">
              <a:buFont typeface="Arial" panose="020B0604020202020204" pitchFamily="34" charset="0"/>
              <a:buChar char="•"/>
            </a:pPr>
            <a:r>
              <a:rPr lang="id-ID" sz="4000" dirty="0">
                <a:solidFill>
                  <a:schemeClr val="bg1"/>
                </a:solidFill>
              </a:rPr>
              <a:t>Prosesnya tidak mengikat, yang mengikat adalah perjanjian kontraktual (kesepakatan perdamaian) yang dicapai dari prosesnya.</a:t>
            </a:r>
          </a:p>
          <a:p>
            <a:pPr marL="1028700" lvl="1" indent="-571500">
              <a:buFont typeface="Arial" panose="020B0604020202020204" pitchFamily="34" charset="0"/>
              <a:buChar char="•"/>
            </a:pPr>
            <a:r>
              <a:rPr lang="id-ID" sz="4000" dirty="0">
                <a:solidFill>
                  <a:schemeClr val="bg1"/>
                </a:solidFill>
              </a:rPr>
              <a:t>Mediasi sebagai bentuk negosiasi </a:t>
            </a:r>
            <a:r>
              <a:rPr lang="id-ID" sz="4000" dirty="0" err="1">
                <a:solidFill>
                  <a:schemeClr val="bg1"/>
                </a:solidFill>
              </a:rPr>
              <a:t>terfasilitasi</a:t>
            </a:r>
            <a:endParaRPr lang="id-ID" sz="4000" dirty="0">
              <a:solidFill>
                <a:schemeClr val="bg1"/>
              </a:solidFill>
            </a:endParaRPr>
          </a:p>
          <a:p>
            <a:pPr marL="1028700" lvl="1" indent="-571500">
              <a:buFont typeface="Arial" panose="020B0604020202020204" pitchFamily="34" charset="0"/>
              <a:buChar char="•"/>
            </a:pPr>
            <a:endParaRPr lang="id-ID" sz="4000" dirty="0">
              <a:solidFill>
                <a:schemeClr val="bg1"/>
              </a:solidFill>
            </a:endParaRPr>
          </a:p>
        </p:txBody>
      </p:sp>
      <p:sp>
        <p:nvSpPr>
          <p:cNvPr id="19" name="TextBox 18">
            <a:extLst>
              <a:ext uri="{FF2B5EF4-FFF2-40B4-BE49-F238E27FC236}">
                <a16:creationId xmlns:a16="http://schemas.microsoft.com/office/drawing/2014/main" id="{07DF0408-1A00-39E0-E2AA-94FCF6FCEA8C}"/>
              </a:ext>
            </a:extLst>
          </p:cNvPr>
          <p:cNvSpPr txBox="1"/>
          <p:nvPr/>
        </p:nvSpPr>
        <p:spPr>
          <a:xfrm>
            <a:off x="4824077" y="7742187"/>
            <a:ext cx="9186530" cy="2862322"/>
          </a:xfrm>
          <a:prstGeom prst="rect">
            <a:avLst/>
          </a:prstGeom>
          <a:noFill/>
        </p:spPr>
        <p:txBody>
          <a:bodyPr wrap="square">
            <a:spAutoFit/>
          </a:bodyPr>
          <a:lstStyle/>
          <a:p>
            <a:r>
              <a:rPr lang="en-ID" dirty="0" err="1">
                <a:solidFill>
                  <a:schemeClr val="bg1"/>
                </a:solidFill>
              </a:rPr>
              <a:t>Peraturan</a:t>
            </a:r>
            <a:r>
              <a:rPr lang="en-ID" dirty="0">
                <a:solidFill>
                  <a:schemeClr val="bg1"/>
                </a:solidFill>
              </a:rPr>
              <a:t> </a:t>
            </a:r>
            <a:r>
              <a:rPr lang="en-ID" dirty="0" err="1">
                <a:solidFill>
                  <a:schemeClr val="bg1"/>
                </a:solidFill>
              </a:rPr>
              <a:t>Mahkamah</a:t>
            </a:r>
            <a:r>
              <a:rPr lang="en-ID" dirty="0">
                <a:solidFill>
                  <a:schemeClr val="bg1"/>
                </a:solidFill>
              </a:rPr>
              <a:t> Agung </a:t>
            </a:r>
            <a:r>
              <a:rPr lang="en-ID" dirty="0" err="1">
                <a:solidFill>
                  <a:schemeClr val="bg1"/>
                </a:solidFill>
              </a:rPr>
              <a:t>Nomor</a:t>
            </a:r>
            <a:r>
              <a:rPr lang="en-ID" dirty="0">
                <a:solidFill>
                  <a:schemeClr val="bg1"/>
                </a:solidFill>
              </a:rPr>
              <a:t> 1 </a:t>
            </a:r>
            <a:r>
              <a:rPr lang="en-ID" dirty="0" err="1">
                <a:solidFill>
                  <a:schemeClr val="bg1"/>
                </a:solidFill>
              </a:rPr>
              <a:t>Tahun</a:t>
            </a:r>
            <a:r>
              <a:rPr lang="en-ID" dirty="0">
                <a:solidFill>
                  <a:schemeClr val="bg1"/>
                </a:solidFill>
              </a:rPr>
              <a:t> 2016 </a:t>
            </a:r>
            <a:r>
              <a:rPr lang="en-ID" dirty="0" err="1">
                <a:solidFill>
                  <a:schemeClr val="bg1"/>
                </a:solidFill>
              </a:rPr>
              <a:t>tentang</a:t>
            </a:r>
            <a:r>
              <a:rPr lang="en-ID" dirty="0">
                <a:solidFill>
                  <a:schemeClr val="bg1"/>
                </a:solidFill>
              </a:rPr>
              <a:t> </a:t>
            </a:r>
            <a:r>
              <a:rPr lang="en-ID" dirty="0" err="1">
                <a:solidFill>
                  <a:schemeClr val="bg1"/>
                </a:solidFill>
              </a:rPr>
              <a:t>Prosedur</a:t>
            </a:r>
            <a:r>
              <a:rPr lang="en-ID" dirty="0">
                <a:solidFill>
                  <a:schemeClr val="bg1"/>
                </a:solidFill>
              </a:rPr>
              <a:t> </a:t>
            </a:r>
            <a:r>
              <a:rPr lang="en-ID" dirty="0" err="1">
                <a:solidFill>
                  <a:schemeClr val="bg1"/>
                </a:solidFill>
              </a:rPr>
              <a:t>Mediasi</a:t>
            </a:r>
            <a:r>
              <a:rPr lang="en-ID" dirty="0">
                <a:solidFill>
                  <a:schemeClr val="bg1"/>
                </a:solidFill>
              </a:rPr>
              <a:t> di </a:t>
            </a:r>
            <a:r>
              <a:rPr lang="en-ID" dirty="0" err="1">
                <a:solidFill>
                  <a:schemeClr val="bg1"/>
                </a:solidFill>
              </a:rPr>
              <a:t>Pengadilan</a:t>
            </a:r>
            <a:endParaRPr lang="en-ID" dirty="0">
              <a:solidFill>
                <a:schemeClr val="bg1"/>
              </a:solidFill>
            </a:endParaRPr>
          </a:p>
          <a:p>
            <a:endParaRPr lang="en-ID" dirty="0">
              <a:solidFill>
                <a:schemeClr val="bg1"/>
              </a:solidFill>
            </a:endParaRPr>
          </a:p>
          <a:p>
            <a:r>
              <a:rPr lang="en-ID" dirty="0">
                <a:solidFill>
                  <a:schemeClr val="bg1"/>
                </a:solidFill>
              </a:rPr>
              <a:t>Adi Nugroho, S. (2019). </a:t>
            </a:r>
            <a:r>
              <a:rPr lang="en-ID" i="1" dirty="0" err="1">
                <a:solidFill>
                  <a:schemeClr val="bg1"/>
                </a:solidFill>
              </a:rPr>
              <a:t>Manfaat</a:t>
            </a:r>
            <a:r>
              <a:rPr lang="en-ID" i="1" dirty="0">
                <a:solidFill>
                  <a:schemeClr val="bg1"/>
                </a:solidFill>
              </a:rPr>
              <a:t> </a:t>
            </a:r>
            <a:r>
              <a:rPr lang="en-ID" i="1" dirty="0" err="1">
                <a:solidFill>
                  <a:schemeClr val="bg1"/>
                </a:solidFill>
              </a:rPr>
              <a:t>Mediasi</a:t>
            </a:r>
            <a:r>
              <a:rPr lang="en-ID" i="1" dirty="0">
                <a:solidFill>
                  <a:schemeClr val="bg1"/>
                </a:solidFill>
              </a:rPr>
              <a:t> </a:t>
            </a:r>
            <a:r>
              <a:rPr lang="en-ID" i="1" dirty="0" err="1">
                <a:solidFill>
                  <a:schemeClr val="bg1"/>
                </a:solidFill>
              </a:rPr>
              <a:t>sebagai</a:t>
            </a:r>
            <a:r>
              <a:rPr lang="en-ID" i="1" dirty="0">
                <a:solidFill>
                  <a:schemeClr val="bg1"/>
                </a:solidFill>
              </a:rPr>
              <a:t> </a:t>
            </a:r>
            <a:r>
              <a:rPr lang="en-ID" i="1" dirty="0" err="1">
                <a:solidFill>
                  <a:schemeClr val="bg1"/>
                </a:solidFill>
              </a:rPr>
              <a:t>Alternatif</a:t>
            </a:r>
            <a:r>
              <a:rPr lang="en-ID" i="1" dirty="0">
                <a:solidFill>
                  <a:schemeClr val="bg1"/>
                </a:solidFill>
              </a:rPr>
              <a:t> </a:t>
            </a:r>
            <a:r>
              <a:rPr lang="en-ID" i="1" dirty="0" err="1">
                <a:solidFill>
                  <a:schemeClr val="bg1"/>
                </a:solidFill>
              </a:rPr>
              <a:t>Penyelesaian</a:t>
            </a:r>
            <a:r>
              <a:rPr lang="en-ID" i="1" dirty="0">
                <a:solidFill>
                  <a:schemeClr val="bg1"/>
                </a:solidFill>
              </a:rPr>
              <a:t> </a:t>
            </a:r>
            <a:r>
              <a:rPr lang="en-ID" i="1" dirty="0" err="1">
                <a:solidFill>
                  <a:schemeClr val="bg1"/>
                </a:solidFill>
              </a:rPr>
              <a:t>Sengketa</a:t>
            </a:r>
            <a:r>
              <a:rPr lang="en-ID" dirty="0">
                <a:solidFill>
                  <a:schemeClr val="bg1"/>
                </a:solidFill>
              </a:rPr>
              <a:t> (</a:t>
            </a:r>
            <a:r>
              <a:rPr lang="en-ID" dirty="0" err="1">
                <a:solidFill>
                  <a:schemeClr val="bg1"/>
                </a:solidFill>
              </a:rPr>
              <a:t>Edisi</a:t>
            </a:r>
            <a:r>
              <a:rPr lang="en-ID" dirty="0">
                <a:solidFill>
                  <a:schemeClr val="bg1"/>
                </a:solidFill>
              </a:rPr>
              <a:t> </a:t>
            </a:r>
            <a:r>
              <a:rPr lang="en-ID" dirty="0" err="1">
                <a:solidFill>
                  <a:schemeClr val="bg1"/>
                </a:solidFill>
              </a:rPr>
              <a:t>pertama</a:t>
            </a:r>
            <a:r>
              <a:rPr lang="en-ID" dirty="0">
                <a:solidFill>
                  <a:schemeClr val="bg1"/>
                </a:solidFill>
              </a:rPr>
              <a:t>, </a:t>
            </a:r>
            <a:r>
              <a:rPr lang="en-ID" dirty="0" err="1">
                <a:solidFill>
                  <a:schemeClr val="bg1"/>
                </a:solidFill>
              </a:rPr>
              <a:t>cetakan</a:t>
            </a:r>
            <a:r>
              <a:rPr lang="en-ID" dirty="0">
                <a:solidFill>
                  <a:schemeClr val="bg1"/>
                </a:solidFill>
              </a:rPr>
              <a:t> ke-1). </a:t>
            </a:r>
            <a:r>
              <a:rPr lang="en-ID" dirty="0" err="1">
                <a:solidFill>
                  <a:schemeClr val="bg1"/>
                </a:solidFill>
              </a:rPr>
              <a:t>Kencana</a:t>
            </a:r>
            <a:r>
              <a:rPr lang="en-ID" dirty="0">
                <a:solidFill>
                  <a:schemeClr val="bg1"/>
                </a:solidFill>
              </a:rPr>
              <a:t>.</a:t>
            </a:r>
          </a:p>
          <a:p>
            <a:endParaRPr lang="en-ID" dirty="0">
              <a:solidFill>
                <a:schemeClr val="bg1"/>
              </a:solidFill>
            </a:endParaRPr>
          </a:p>
          <a:p>
            <a:r>
              <a:rPr lang="en-ID" dirty="0">
                <a:solidFill>
                  <a:schemeClr val="bg1"/>
                </a:solidFill>
              </a:rPr>
              <a:t>Bello, T., &amp; </a:t>
            </a:r>
            <a:r>
              <a:rPr lang="en-ID" dirty="0" err="1">
                <a:solidFill>
                  <a:schemeClr val="bg1"/>
                </a:solidFill>
              </a:rPr>
              <a:t>Onibokun</a:t>
            </a:r>
            <a:r>
              <a:rPr lang="en-ID" dirty="0">
                <a:solidFill>
                  <a:schemeClr val="bg1"/>
                </a:solidFill>
              </a:rPr>
              <a:t>, A. (2020). Mediation Template for Resolving Medical Disputes. </a:t>
            </a:r>
            <a:r>
              <a:rPr lang="en-ID" i="1" dirty="0">
                <a:solidFill>
                  <a:schemeClr val="bg1"/>
                </a:solidFill>
              </a:rPr>
              <a:t>SSRN Electronic Journal</a:t>
            </a:r>
            <a:r>
              <a:rPr lang="en-ID" dirty="0">
                <a:solidFill>
                  <a:schemeClr val="bg1"/>
                </a:solidFill>
              </a:rPr>
              <a:t>. </a:t>
            </a:r>
            <a:r>
              <a:rPr lang="en-ID" dirty="0">
                <a:solidFill>
                  <a:schemeClr val="bg1"/>
                </a:solidFill>
                <a:hlinkClick r:id="rId5">
                  <a:extLst>
                    <a:ext uri="{A12FA001-AC4F-418D-AE19-62706E023703}">
                      <ahyp:hlinkClr xmlns:ahyp="http://schemas.microsoft.com/office/drawing/2018/hyperlinkcolor" val="tx"/>
                    </a:ext>
                  </a:extLst>
                </a:hlinkClick>
              </a:rPr>
              <a:t>https://doi.org/10.2139/ssrn.3721327</a:t>
            </a:r>
            <a:endParaRPr lang="en-ID" dirty="0">
              <a:solidFill>
                <a:schemeClr val="bg1"/>
              </a:solidFill>
            </a:endParaRPr>
          </a:p>
          <a:p>
            <a:endParaRPr lang="en-ID" dirty="0">
              <a:solidFill>
                <a:schemeClr val="bg1"/>
              </a:solidFill>
              <a:effectLst/>
            </a:endParaRPr>
          </a:p>
          <a:p>
            <a:r>
              <a:rPr lang="en-ID" dirty="0">
                <a:solidFill>
                  <a:schemeClr val="bg1"/>
                </a:solidFill>
              </a:rPr>
              <a:t>Stitt, A. (2004). </a:t>
            </a:r>
            <a:r>
              <a:rPr lang="en-ID" i="1" dirty="0">
                <a:solidFill>
                  <a:schemeClr val="bg1"/>
                </a:solidFill>
              </a:rPr>
              <a:t>Mediation: A Practical Guide</a:t>
            </a:r>
            <a:r>
              <a:rPr lang="en-ID" dirty="0">
                <a:solidFill>
                  <a:schemeClr val="bg1"/>
                </a:solidFill>
              </a:rPr>
              <a:t>. Cavendish.</a:t>
            </a:r>
          </a:p>
          <a:p>
            <a:endParaRPr lang="en-ID" dirty="0">
              <a:solidFill>
                <a:schemeClr val="bg1"/>
              </a:solidFill>
              <a:effectLst/>
            </a:endParaRPr>
          </a:p>
        </p:txBody>
      </p:sp>
    </p:spTree>
    <p:extLst>
      <p:ext uri="{BB962C8B-B14F-4D97-AF65-F5344CB8AC3E}">
        <p14:creationId xmlns:p14="http://schemas.microsoft.com/office/powerpoint/2010/main" val="62176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3" name="TextBox 15">
            <a:extLst>
              <a:ext uri="{FF2B5EF4-FFF2-40B4-BE49-F238E27FC236}">
                <a16:creationId xmlns:a16="http://schemas.microsoft.com/office/drawing/2014/main" id="{012D1AD9-AD3C-F6B4-F017-6E2DC834B3E4}"/>
              </a:ext>
            </a:extLst>
          </p:cNvPr>
          <p:cNvSpPr txBox="1"/>
          <p:nvPr/>
        </p:nvSpPr>
        <p:spPr>
          <a:xfrm>
            <a:off x="5208959" y="460244"/>
            <a:ext cx="12643338" cy="792012"/>
          </a:xfrm>
          <a:prstGeom prst="rect">
            <a:avLst/>
          </a:prstGeom>
        </p:spPr>
        <p:txBody>
          <a:bodyPr wrap="square" lIns="0" tIns="0" rIns="0" bIns="0" rtlCol="0" anchor="t">
            <a:spAutoFit/>
          </a:bodyPr>
          <a:lstStyle/>
          <a:p>
            <a:pPr>
              <a:lnSpc>
                <a:spcPts val="5650"/>
              </a:lnSpc>
            </a:pPr>
            <a:r>
              <a:rPr lang="en-US" sz="7200" b="1" dirty="0" err="1">
                <a:solidFill>
                  <a:srgbClr val="FFFFFF"/>
                </a:solidFill>
                <a:latin typeface="+mj-lt"/>
              </a:rPr>
              <a:t>Konsiliasi</a:t>
            </a:r>
            <a:endParaRPr lang="en-US" sz="7200" b="1" dirty="0">
              <a:solidFill>
                <a:srgbClr val="FFFFFF"/>
              </a:solidFill>
              <a:latin typeface="+mj-lt"/>
            </a:endParaRPr>
          </a:p>
        </p:txBody>
      </p:sp>
      <p:sp>
        <p:nvSpPr>
          <p:cNvPr id="4" name="TextBox 16">
            <a:extLst>
              <a:ext uri="{FF2B5EF4-FFF2-40B4-BE49-F238E27FC236}">
                <a16:creationId xmlns:a16="http://schemas.microsoft.com/office/drawing/2014/main" id="{FB03D074-D286-038E-7930-10A0ED91D9FA}"/>
              </a:ext>
            </a:extLst>
          </p:cNvPr>
          <p:cNvSpPr txBox="1"/>
          <p:nvPr/>
        </p:nvSpPr>
        <p:spPr>
          <a:xfrm>
            <a:off x="4747876" y="2989064"/>
            <a:ext cx="12722149" cy="1231106"/>
          </a:xfrm>
          <a:prstGeom prst="rect">
            <a:avLst/>
          </a:prstGeom>
        </p:spPr>
        <p:txBody>
          <a:bodyPr wrap="square" lIns="0" tIns="0" rIns="0" bIns="0" rtlCol="0" anchor="t">
            <a:spAutoFit/>
          </a:bodyPr>
          <a:lstStyle/>
          <a:p>
            <a:pPr marL="1028700" lvl="1" indent="-571500">
              <a:buFont typeface="Arial" panose="020B0604020202020204" pitchFamily="34" charset="0"/>
              <a:buChar char="•"/>
            </a:pPr>
            <a:r>
              <a:rPr lang="id-ID" sz="4000" dirty="0">
                <a:solidFill>
                  <a:schemeClr val="bg1"/>
                </a:solidFill>
              </a:rPr>
              <a:t>Melibatkan pihak ketiga (seorang ahli) yang “membujuk” para pihak untuk mencapai kesepakatan - aktif</a:t>
            </a:r>
          </a:p>
        </p:txBody>
      </p:sp>
      <p:sp>
        <p:nvSpPr>
          <p:cNvPr id="5" name="TextBox 4">
            <a:extLst>
              <a:ext uri="{FF2B5EF4-FFF2-40B4-BE49-F238E27FC236}">
                <a16:creationId xmlns:a16="http://schemas.microsoft.com/office/drawing/2014/main" id="{B3437BD5-94D3-75B2-074E-1F8E01D779FE}"/>
              </a:ext>
            </a:extLst>
          </p:cNvPr>
          <p:cNvSpPr txBox="1"/>
          <p:nvPr/>
        </p:nvSpPr>
        <p:spPr>
          <a:xfrm>
            <a:off x="8665767" y="8639770"/>
            <a:ext cx="9186530" cy="923330"/>
          </a:xfrm>
          <a:prstGeom prst="rect">
            <a:avLst/>
          </a:prstGeom>
          <a:noFill/>
        </p:spPr>
        <p:txBody>
          <a:bodyPr wrap="square">
            <a:spAutoFit/>
          </a:bodyPr>
          <a:lstStyle/>
          <a:p>
            <a:pPr algn="r"/>
            <a:r>
              <a:rPr lang="en-ID" dirty="0">
                <a:solidFill>
                  <a:schemeClr val="bg1"/>
                </a:solidFill>
              </a:rPr>
              <a:t>Is there a Difference Between Mediation and Conciliation? – FMACS Blog. (2021, </a:t>
            </a:r>
            <a:r>
              <a:rPr lang="en-ID" dirty="0" err="1">
                <a:solidFill>
                  <a:schemeClr val="bg1"/>
                </a:solidFill>
              </a:rPr>
              <a:t>Juni</a:t>
            </a:r>
            <a:r>
              <a:rPr lang="en-ID" dirty="0">
                <a:solidFill>
                  <a:schemeClr val="bg1"/>
                </a:solidFill>
              </a:rPr>
              <a:t> 20). </a:t>
            </a:r>
            <a:r>
              <a:rPr lang="en-ID" i="1" dirty="0">
                <a:solidFill>
                  <a:schemeClr val="bg1"/>
                </a:solidFill>
              </a:rPr>
              <a:t>Family Mediation &amp; Counselling Services</a:t>
            </a:r>
            <a:r>
              <a:rPr lang="en-ID" dirty="0">
                <a:solidFill>
                  <a:schemeClr val="bg1"/>
                </a:solidFill>
              </a:rPr>
              <a:t>. </a:t>
            </a:r>
            <a:r>
              <a:rPr lang="en-ID" dirty="0">
                <a:solidFill>
                  <a:schemeClr val="bg1"/>
                </a:solidFill>
                <a:hlinkClick r:id="rId5">
                  <a:extLst>
                    <a:ext uri="{A12FA001-AC4F-418D-AE19-62706E023703}">
                      <ahyp:hlinkClr xmlns:ahyp="http://schemas.microsoft.com/office/drawing/2018/hyperlinkcolor" val="tx"/>
                    </a:ext>
                  </a:extLst>
                </a:hlinkClick>
              </a:rPr>
              <a:t>https://fmacs.org.uk/is-there-a-difference-between-mediation-and-conciliation/</a:t>
            </a:r>
            <a:endParaRPr lang="en-ID" dirty="0">
              <a:solidFill>
                <a:schemeClr val="bg1"/>
              </a:solidFill>
              <a:effectLst/>
            </a:endParaRPr>
          </a:p>
        </p:txBody>
      </p:sp>
    </p:spTree>
    <p:extLst>
      <p:ext uri="{BB962C8B-B14F-4D97-AF65-F5344CB8AC3E}">
        <p14:creationId xmlns:p14="http://schemas.microsoft.com/office/powerpoint/2010/main" val="463317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9" name="TextBox 15">
            <a:extLst>
              <a:ext uri="{FF2B5EF4-FFF2-40B4-BE49-F238E27FC236}">
                <a16:creationId xmlns:a16="http://schemas.microsoft.com/office/drawing/2014/main" id="{BE447956-6DCC-5AEE-E95C-2717F4F111D6}"/>
              </a:ext>
            </a:extLst>
          </p:cNvPr>
          <p:cNvSpPr txBox="1"/>
          <p:nvPr/>
        </p:nvSpPr>
        <p:spPr>
          <a:xfrm>
            <a:off x="5208959" y="460244"/>
            <a:ext cx="12643338" cy="792012"/>
          </a:xfrm>
          <a:prstGeom prst="rect">
            <a:avLst/>
          </a:prstGeom>
        </p:spPr>
        <p:txBody>
          <a:bodyPr wrap="square" lIns="0" tIns="0" rIns="0" bIns="0" rtlCol="0" anchor="t">
            <a:spAutoFit/>
          </a:bodyPr>
          <a:lstStyle/>
          <a:p>
            <a:pPr>
              <a:lnSpc>
                <a:spcPts val="5650"/>
              </a:lnSpc>
            </a:pPr>
            <a:r>
              <a:rPr lang="en-US" sz="7200" b="1" dirty="0" err="1">
                <a:solidFill>
                  <a:srgbClr val="FFFFFF"/>
                </a:solidFill>
                <a:latin typeface="+mj-lt"/>
              </a:rPr>
              <a:t>Konsiliasi</a:t>
            </a:r>
            <a:endParaRPr lang="en-US" sz="7200" b="1" dirty="0">
              <a:solidFill>
                <a:srgbClr val="FFFFFF"/>
              </a:solidFill>
              <a:latin typeface="+mj-lt"/>
            </a:endParaRPr>
          </a:p>
        </p:txBody>
      </p:sp>
      <p:sp>
        <p:nvSpPr>
          <p:cNvPr id="13" name="TextBox 12">
            <a:extLst>
              <a:ext uri="{FF2B5EF4-FFF2-40B4-BE49-F238E27FC236}">
                <a16:creationId xmlns:a16="http://schemas.microsoft.com/office/drawing/2014/main" id="{4EE1D512-C851-8D5F-7431-0B386C0AFAFD}"/>
              </a:ext>
            </a:extLst>
          </p:cNvPr>
          <p:cNvSpPr txBox="1"/>
          <p:nvPr/>
        </p:nvSpPr>
        <p:spPr>
          <a:xfrm>
            <a:off x="8665767" y="8639770"/>
            <a:ext cx="9186530" cy="923330"/>
          </a:xfrm>
          <a:prstGeom prst="rect">
            <a:avLst/>
          </a:prstGeom>
          <a:noFill/>
        </p:spPr>
        <p:txBody>
          <a:bodyPr wrap="square">
            <a:spAutoFit/>
          </a:bodyPr>
          <a:lstStyle/>
          <a:p>
            <a:pPr algn="r"/>
            <a:r>
              <a:rPr lang="en-ID" dirty="0">
                <a:solidFill>
                  <a:schemeClr val="bg1"/>
                </a:solidFill>
              </a:rPr>
              <a:t>Is there a Difference Between Mediation and Conciliation? – FMACS Blog. (2021, </a:t>
            </a:r>
            <a:r>
              <a:rPr lang="en-ID" dirty="0" err="1">
                <a:solidFill>
                  <a:schemeClr val="bg1"/>
                </a:solidFill>
              </a:rPr>
              <a:t>Juni</a:t>
            </a:r>
            <a:r>
              <a:rPr lang="en-ID" dirty="0">
                <a:solidFill>
                  <a:schemeClr val="bg1"/>
                </a:solidFill>
              </a:rPr>
              <a:t> 20). </a:t>
            </a:r>
            <a:r>
              <a:rPr lang="en-ID" i="1" dirty="0">
                <a:solidFill>
                  <a:schemeClr val="bg1"/>
                </a:solidFill>
              </a:rPr>
              <a:t>Family Mediation &amp; Counselling Services</a:t>
            </a:r>
            <a:r>
              <a:rPr lang="en-ID" dirty="0">
                <a:solidFill>
                  <a:schemeClr val="bg1"/>
                </a:solidFill>
              </a:rPr>
              <a:t>. </a:t>
            </a:r>
            <a:r>
              <a:rPr lang="en-ID" dirty="0">
                <a:solidFill>
                  <a:schemeClr val="bg1"/>
                </a:solidFill>
                <a:hlinkClick r:id="rId5">
                  <a:extLst>
                    <a:ext uri="{A12FA001-AC4F-418D-AE19-62706E023703}">
                      <ahyp:hlinkClr xmlns:ahyp="http://schemas.microsoft.com/office/drawing/2018/hyperlinkcolor" val="tx"/>
                    </a:ext>
                  </a:extLst>
                </a:hlinkClick>
              </a:rPr>
              <a:t>https://fmacs.org.uk/is-there-a-difference-between-mediation-and-conciliation/</a:t>
            </a:r>
            <a:endParaRPr lang="en-ID" dirty="0">
              <a:solidFill>
                <a:schemeClr val="bg1"/>
              </a:solidFill>
              <a:effectLst/>
            </a:endParaRPr>
          </a:p>
        </p:txBody>
      </p:sp>
      <p:pic>
        <p:nvPicPr>
          <p:cNvPr id="15" name="Picture 14">
            <a:extLst>
              <a:ext uri="{FF2B5EF4-FFF2-40B4-BE49-F238E27FC236}">
                <a16:creationId xmlns:a16="http://schemas.microsoft.com/office/drawing/2014/main" id="{9568A238-49A0-B43D-A5CC-6807BDF08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578" y="1745524"/>
            <a:ext cx="9388100" cy="6400977"/>
          </a:xfrm>
          <a:prstGeom prst="rect">
            <a:avLst/>
          </a:prstGeom>
        </p:spPr>
      </p:pic>
    </p:spTree>
    <p:extLst>
      <p:ext uri="{BB962C8B-B14F-4D97-AF65-F5344CB8AC3E}">
        <p14:creationId xmlns:p14="http://schemas.microsoft.com/office/powerpoint/2010/main" val="200177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2019300"/>
            <a:ext cx="1170379" cy="0"/>
          </a:xfrm>
          <a:prstGeom prst="line">
            <a:avLst/>
          </a:prstGeom>
          <a:ln w="47625" cap="flat">
            <a:solidFill>
              <a:srgbClr val="C49603"/>
            </a:solidFill>
            <a:prstDash val="solid"/>
            <a:headEnd type="none" w="sm" len="sm"/>
            <a:tailEnd type="none" w="sm" len="sm"/>
          </a:ln>
        </p:spPr>
      </p:sp>
      <p:sp>
        <p:nvSpPr>
          <p:cNvPr id="13" name="TextBox 13"/>
          <p:cNvSpPr txBox="1"/>
          <p:nvPr/>
        </p:nvSpPr>
        <p:spPr>
          <a:xfrm>
            <a:off x="76200" y="9410700"/>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GY </a:t>
            </a:r>
            <a:r>
              <a:rPr lang="en-US" sz="2000" i="1" dirty="0">
                <a:solidFill>
                  <a:srgbClr val="001431"/>
                </a:solidFill>
                <a:latin typeface="Cardo Bold"/>
              </a:rPr>
              <a:t>Attorney at Law, Legal Consultant &amp; Legal Auditor</a:t>
            </a:r>
            <a:endParaRPr lang="en-US" sz="2000" dirty="0">
              <a:solidFill>
                <a:srgbClr val="001431"/>
              </a:solidFill>
              <a:latin typeface="Cardo Bold"/>
            </a:endParaRPr>
          </a:p>
        </p:txBody>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460244"/>
            <a:ext cx="12643338" cy="1414618"/>
          </a:xfrm>
          <a:prstGeom prst="rect">
            <a:avLst/>
          </a:prstGeom>
        </p:spPr>
        <p:txBody>
          <a:bodyPr wrap="square" lIns="0" tIns="0" rIns="0" bIns="0" rtlCol="0" anchor="t">
            <a:spAutoFit/>
          </a:bodyPr>
          <a:lstStyle/>
          <a:p>
            <a:pPr>
              <a:lnSpc>
                <a:spcPts val="5650"/>
              </a:lnSpc>
            </a:pPr>
            <a:r>
              <a:rPr lang="en-US" sz="4200" b="1" i="1" dirty="0">
                <a:solidFill>
                  <a:srgbClr val="FFFFFF"/>
                </a:solidFill>
                <a:latin typeface="Calibri" panose="020F0502020204030204" pitchFamily="34" charset="0"/>
                <a:cs typeface="Calibri" panose="020F0502020204030204" pitchFamily="34" charset="0"/>
              </a:rPr>
              <a:t>Curriculum Vitae</a:t>
            </a:r>
          </a:p>
          <a:p>
            <a:pPr>
              <a:lnSpc>
                <a:spcPts val="5650"/>
              </a:lnSpc>
            </a:pPr>
            <a:r>
              <a:rPr lang="en-US" sz="4200" b="1" dirty="0">
                <a:solidFill>
                  <a:srgbClr val="FFFFFF"/>
                </a:solidFill>
                <a:latin typeface="Calibri" panose="020F0502020204030204" pitchFamily="34" charset="0"/>
                <a:cs typeface="Calibri" panose="020F0502020204030204" pitchFamily="34" charset="0"/>
              </a:rPr>
              <a:t>dr. Gregorius Yoga Panji Asmara, SH, MH, CLA, CCD, CMC</a:t>
            </a:r>
          </a:p>
        </p:txBody>
      </p:sp>
      <p:sp>
        <p:nvSpPr>
          <p:cNvPr id="16" name="TextBox 16"/>
          <p:cNvSpPr txBox="1"/>
          <p:nvPr/>
        </p:nvSpPr>
        <p:spPr>
          <a:xfrm>
            <a:off x="5208958" y="2324100"/>
            <a:ext cx="12643338" cy="6093976"/>
          </a:xfrm>
          <a:prstGeom prst="rect">
            <a:avLst/>
          </a:prstGeom>
        </p:spPr>
        <p:txBody>
          <a:bodyPr wrap="square" lIns="0" tIns="0" rIns="0" bIns="0" rtlCol="0" anchor="t">
            <a:spAutoFit/>
          </a:bodyPr>
          <a:lstStyle/>
          <a:p>
            <a:r>
              <a:rPr lang="en-ID" sz="3600" b="1" dirty="0">
                <a:solidFill>
                  <a:schemeClr val="bg1"/>
                </a:solidFill>
              </a:rPr>
              <a:t>PEKERJAAN</a:t>
            </a:r>
          </a:p>
          <a:p>
            <a:endParaRPr lang="en-ID" sz="3600" b="1" dirty="0">
              <a:solidFill>
                <a:schemeClr val="bg1"/>
              </a:solidFill>
            </a:endParaRPr>
          </a:p>
          <a:p>
            <a:pPr marL="457200" indent="-457200">
              <a:buFont typeface="Arial" panose="020B0604020202020204" pitchFamily="34" charset="0"/>
              <a:buChar char="•"/>
            </a:pPr>
            <a:r>
              <a:rPr lang="en-US" sz="3600" i="1" dirty="0">
                <a:solidFill>
                  <a:schemeClr val="bg1"/>
                </a:solidFill>
              </a:rPr>
              <a:t>Managing Partner </a:t>
            </a:r>
            <a:r>
              <a:rPr lang="en-US" sz="3600" dirty="0">
                <a:solidFill>
                  <a:schemeClr val="bg1"/>
                </a:solidFill>
              </a:rPr>
              <a:t>Kantor </a:t>
            </a:r>
            <a:r>
              <a:rPr lang="en-US" sz="3600" dirty="0" err="1">
                <a:solidFill>
                  <a:schemeClr val="bg1"/>
                </a:solidFill>
              </a:rPr>
              <a:t>Advokat</a:t>
            </a:r>
            <a:r>
              <a:rPr lang="en-US" sz="3600" dirty="0">
                <a:solidFill>
                  <a:schemeClr val="bg1"/>
                </a:solidFill>
              </a:rPr>
              <a:t> GY</a:t>
            </a:r>
            <a:r>
              <a:rPr lang="en-US" sz="3600" i="1" dirty="0">
                <a:solidFill>
                  <a:schemeClr val="bg1"/>
                </a:solidFill>
              </a:rPr>
              <a:t> Attorney at Law, Legal Consultant &amp; Legal Auditor</a:t>
            </a:r>
          </a:p>
          <a:p>
            <a:pPr marL="457200" indent="-457200">
              <a:buFont typeface="Arial" panose="020B0604020202020204" pitchFamily="34" charset="0"/>
              <a:buChar char="•"/>
            </a:pPr>
            <a:endParaRPr lang="en-ID" sz="3600" i="1" dirty="0">
              <a:solidFill>
                <a:schemeClr val="bg1"/>
              </a:solidFill>
            </a:endParaRPr>
          </a:p>
          <a:p>
            <a:pPr marL="457200" indent="-457200">
              <a:buFont typeface="Arial" panose="020B0604020202020204" pitchFamily="34" charset="0"/>
              <a:buChar char="•"/>
            </a:pPr>
            <a:r>
              <a:rPr lang="en-US" sz="3600" dirty="0" err="1">
                <a:solidFill>
                  <a:schemeClr val="bg1"/>
                </a:solidFill>
              </a:rPr>
              <a:t>Dosen</a:t>
            </a:r>
            <a:r>
              <a:rPr lang="en-US" sz="3600" dirty="0">
                <a:solidFill>
                  <a:schemeClr val="bg1"/>
                </a:solidFill>
              </a:rPr>
              <a:t> </a:t>
            </a:r>
            <a:r>
              <a:rPr lang="en-US" sz="3600" dirty="0" err="1">
                <a:solidFill>
                  <a:schemeClr val="bg1"/>
                </a:solidFill>
              </a:rPr>
              <a:t>Fakultas</a:t>
            </a:r>
            <a:r>
              <a:rPr lang="en-US" sz="3600" dirty="0">
                <a:solidFill>
                  <a:schemeClr val="bg1"/>
                </a:solidFill>
              </a:rPr>
              <a:t> </a:t>
            </a:r>
            <a:r>
              <a:rPr lang="en-US" sz="3600" dirty="0" err="1">
                <a:solidFill>
                  <a:schemeClr val="bg1"/>
                </a:solidFill>
              </a:rPr>
              <a:t>Kedokteran</a:t>
            </a:r>
            <a:r>
              <a:rPr lang="en-US" sz="3600" dirty="0">
                <a:solidFill>
                  <a:schemeClr val="bg1"/>
                </a:solidFill>
              </a:rPr>
              <a:t> dan </a:t>
            </a:r>
            <a:r>
              <a:rPr lang="en-US" sz="3600" dirty="0" err="1">
                <a:solidFill>
                  <a:schemeClr val="bg1"/>
                </a:solidFill>
              </a:rPr>
              <a:t>Fakultas</a:t>
            </a:r>
            <a:r>
              <a:rPr lang="en-US" sz="3600" dirty="0">
                <a:solidFill>
                  <a:schemeClr val="bg1"/>
                </a:solidFill>
              </a:rPr>
              <a:t> Hukum dan </a:t>
            </a:r>
            <a:r>
              <a:rPr lang="en-US" sz="3600" dirty="0" err="1">
                <a:solidFill>
                  <a:schemeClr val="bg1"/>
                </a:solidFill>
              </a:rPr>
              <a:t>Komunikasi</a:t>
            </a:r>
            <a:r>
              <a:rPr lang="en-US" sz="3600" dirty="0">
                <a:solidFill>
                  <a:schemeClr val="bg1"/>
                </a:solidFill>
              </a:rPr>
              <a:t> Universitas </a:t>
            </a:r>
            <a:r>
              <a:rPr lang="en-US" sz="3600" dirty="0" err="1">
                <a:solidFill>
                  <a:schemeClr val="bg1"/>
                </a:solidFill>
              </a:rPr>
              <a:t>Katolik</a:t>
            </a:r>
            <a:r>
              <a:rPr lang="en-US" sz="3600" dirty="0">
                <a:solidFill>
                  <a:schemeClr val="bg1"/>
                </a:solidFill>
              </a:rPr>
              <a:t> </a:t>
            </a:r>
            <a:r>
              <a:rPr lang="en-US" sz="3600" dirty="0" err="1">
                <a:solidFill>
                  <a:schemeClr val="bg1"/>
                </a:solidFill>
              </a:rPr>
              <a:t>Soegijapranata</a:t>
            </a:r>
            <a:endParaRPr lang="en-US" sz="3600" dirty="0">
              <a:solidFill>
                <a:schemeClr val="bg1"/>
              </a:solidFill>
            </a:endParaRPr>
          </a:p>
          <a:p>
            <a:pPr marL="914400" lvl="1" indent="-457200">
              <a:buFont typeface="Arial" panose="020B0604020202020204" pitchFamily="34" charset="0"/>
              <a:buChar char="•"/>
            </a:pPr>
            <a:r>
              <a:rPr lang="en-US" sz="3600" dirty="0">
                <a:solidFill>
                  <a:schemeClr val="bg1"/>
                </a:solidFill>
              </a:rPr>
              <a:t>Wakil </a:t>
            </a:r>
            <a:r>
              <a:rPr lang="en-US" sz="3600" dirty="0" err="1">
                <a:solidFill>
                  <a:schemeClr val="bg1"/>
                </a:solidFill>
              </a:rPr>
              <a:t>Dekan</a:t>
            </a:r>
            <a:r>
              <a:rPr lang="en-US" sz="3600" dirty="0">
                <a:solidFill>
                  <a:schemeClr val="bg1"/>
                </a:solidFill>
              </a:rPr>
              <a:t> </a:t>
            </a:r>
            <a:r>
              <a:rPr lang="en-US" sz="3600" dirty="0" err="1">
                <a:solidFill>
                  <a:schemeClr val="bg1"/>
                </a:solidFill>
              </a:rPr>
              <a:t>Bidang</a:t>
            </a:r>
            <a:r>
              <a:rPr lang="en-US" sz="3600" dirty="0">
                <a:solidFill>
                  <a:schemeClr val="bg1"/>
                </a:solidFill>
              </a:rPr>
              <a:t> </a:t>
            </a:r>
            <a:r>
              <a:rPr lang="en-US" sz="3600" dirty="0" err="1">
                <a:solidFill>
                  <a:schemeClr val="bg1"/>
                </a:solidFill>
              </a:rPr>
              <a:t>Inovasi</a:t>
            </a:r>
            <a:r>
              <a:rPr lang="en-US" sz="3600" dirty="0">
                <a:solidFill>
                  <a:schemeClr val="bg1"/>
                </a:solidFill>
              </a:rPr>
              <a:t>, </a:t>
            </a:r>
            <a:r>
              <a:rPr lang="en-US" sz="3600" dirty="0" err="1">
                <a:solidFill>
                  <a:schemeClr val="bg1"/>
                </a:solidFill>
              </a:rPr>
              <a:t>Riset</a:t>
            </a:r>
            <a:r>
              <a:rPr lang="en-US" sz="3600" dirty="0">
                <a:solidFill>
                  <a:schemeClr val="bg1"/>
                </a:solidFill>
              </a:rPr>
              <a:t>, </a:t>
            </a:r>
            <a:r>
              <a:rPr lang="en-US" sz="3600" dirty="0" err="1">
                <a:solidFill>
                  <a:schemeClr val="bg1"/>
                </a:solidFill>
              </a:rPr>
              <a:t>Publikasi</a:t>
            </a:r>
            <a:r>
              <a:rPr lang="en-US" sz="3600" dirty="0">
                <a:solidFill>
                  <a:schemeClr val="bg1"/>
                </a:solidFill>
              </a:rPr>
              <a:t> dan </a:t>
            </a:r>
            <a:r>
              <a:rPr lang="en-US" sz="3600" dirty="0" err="1">
                <a:solidFill>
                  <a:schemeClr val="bg1"/>
                </a:solidFill>
              </a:rPr>
              <a:t>Akreditasi</a:t>
            </a:r>
            <a:r>
              <a:rPr lang="en-US" sz="3600" dirty="0">
                <a:solidFill>
                  <a:schemeClr val="bg1"/>
                </a:solidFill>
              </a:rPr>
              <a:t> </a:t>
            </a:r>
            <a:r>
              <a:rPr lang="en-US" sz="3600" dirty="0" err="1">
                <a:solidFill>
                  <a:schemeClr val="bg1"/>
                </a:solidFill>
              </a:rPr>
              <a:t>Fakultas</a:t>
            </a:r>
            <a:r>
              <a:rPr lang="en-US" sz="3600" dirty="0">
                <a:solidFill>
                  <a:schemeClr val="bg1"/>
                </a:solidFill>
              </a:rPr>
              <a:t> </a:t>
            </a:r>
            <a:r>
              <a:rPr lang="en-US" sz="3600" dirty="0" err="1">
                <a:solidFill>
                  <a:schemeClr val="bg1"/>
                </a:solidFill>
              </a:rPr>
              <a:t>Kedokteran</a:t>
            </a:r>
            <a:r>
              <a:rPr lang="en-US" sz="3600" dirty="0">
                <a:solidFill>
                  <a:schemeClr val="bg1"/>
                </a:solidFill>
              </a:rPr>
              <a:t> Universitas </a:t>
            </a:r>
            <a:r>
              <a:rPr lang="en-US" sz="3600" dirty="0" err="1">
                <a:solidFill>
                  <a:schemeClr val="bg1"/>
                </a:solidFill>
              </a:rPr>
              <a:t>Katolik</a:t>
            </a:r>
            <a:r>
              <a:rPr lang="en-US" sz="3600" dirty="0">
                <a:solidFill>
                  <a:schemeClr val="bg1"/>
                </a:solidFill>
              </a:rPr>
              <a:t> </a:t>
            </a:r>
            <a:r>
              <a:rPr lang="en-US" sz="3600" dirty="0" err="1">
                <a:solidFill>
                  <a:schemeClr val="bg1"/>
                </a:solidFill>
              </a:rPr>
              <a:t>Soegijapranata</a:t>
            </a:r>
            <a:endParaRPr lang="en-US" sz="3600" dirty="0">
              <a:solidFill>
                <a:schemeClr val="bg1"/>
              </a:solidFill>
            </a:endParaRPr>
          </a:p>
          <a:p>
            <a:pPr marL="914400" lvl="1" indent="-457200">
              <a:buFont typeface="Arial" panose="020B0604020202020204" pitchFamily="34" charset="0"/>
              <a:buChar char="•"/>
            </a:pPr>
            <a:r>
              <a:rPr lang="en-US" sz="3600" dirty="0" err="1">
                <a:solidFill>
                  <a:schemeClr val="bg1"/>
                </a:solidFill>
              </a:rPr>
              <a:t>Ketua</a:t>
            </a:r>
            <a:r>
              <a:rPr lang="en-US" sz="3600" dirty="0">
                <a:solidFill>
                  <a:schemeClr val="bg1"/>
                </a:solidFill>
              </a:rPr>
              <a:t> Pusat </a:t>
            </a:r>
            <a:r>
              <a:rPr lang="en-US" sz="3600" dirty="0" err="1">
                <a:solidFill>
                  <a:schemeClr val="bg1"/>
                </a:solidFill>
              </a:rPr>
              <a:t>Pemeringkatan</a:t>
            </a:r>
            <a:r>
              <a:rPr lang="en-US" sz="3600" dirty="0">
                <a:solidFill>
                  <a:schemeClr val="bg1"/>
                </a:solidFill>
              </a:rPr>
              <a:t> Lembaga </a:t>
            </a:r>
            <a:r>
              <a:rPr lang="en-US" sz="3600" dirty="0" err="1">
                <a:solidFill>
                  <a:schemeClr val="bg1"/>
                </a:solidFill>
              </a:rPr>
              <a:t>Penjaminan</a:t>
            </a:r>
            <a:r>
              <a:rPr lang="en-US" sz="3600" dirty="0">
                <a:solidFill>
                  <a:schemeClr val="bg1"/>
                </a:solidFill>
              </a:rPr>
              <a:t> </a:t>
            </a:r>
            <a:r>
              <a:rPr lang="en-US" sz="3600" dirty="0" err="1">
                <a:solidFill>
                  <a:schemeClr val="bg1"/>
                </a:solidFill>
              </a:rPr>
              <a:t>Mutu</a:t>
            </a:r>
            <a:r>
              <a:rPr lang="en-US" sz="3600" dirty="0">
                <a:solidFill>
                  <a:schemeClr val="bg1"/>
                </a:solidFill>
              </a:rPr>
              <a:t> Universitas </a:t>
            </a:r>
            <a:r>
              <a:rPr lang="en-US" sz="3600" dirty="0" err="1">
                <a:solidFill>
                  <a:schemeClr val="bg1"/>
                </a:solidFill>
              </a:rPr>
              <a:t>Katolik</a:t>
            </a:r>
            <a:r>
              <a:rPr lang="en-US" sz="3600" dirty="0">
                <a:solidFill>
                  <a:schemeClr val="bg1"/>
                </a:solidFill>
              </a:rPr>
              <a:t> </a:t>
            </a:r>
            <a:r>
              <a:rPr lang="en-US" sz="3600" dirty="0" err="1">
                <a:solidFill>
                  <a:schemeClr val="bg1"/>
                </a:solidFill>
              </a:rPr>
              <a:t>Soegijapranata</a:t>
            </a:r>
            <a:endParaRPr lang="en-US" sz="3600" dirty="0">
              <a:solidFill>
                <a:schemeClr val="bg1"/>
              </a:solidFill>
            </a:endParaRPr>
          </a:p>
        </p:txBody>
      </p:sp>
      <p:pic>
        <p:nvPicPr>
          <p:cNvPr id="8" name="Picture 7">
            <a:extLst>
              <a:ext uri="{FF2B5EF4-FFF2-40B4-BE49-F238E27FC236}">
                <a16:creationId xmlns:a16="http://schemas.microsoft.com/office/drawing/2014/main" id="{51B81970-FE67-7533-1965-51013E19F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663" y="7711678"/>
            <a:ext cx="1410549" cy="1484356"/>
          </a:xfrm>
          <a:prstGeom prst="rect">
            <a:avLst/>
          </a:prstGeom>
        </p:spPr>
      </p:pic>
    </p:spTree>
    <p:extLst>
      <p:ext uri="{BB962C8B-B14F-4D97-AF65-F5344CB8AC3E}">
        <p14:creationId xmlns:p14="http://schemas.microsoft.com/office/powerpoint/2010/main" val="356670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70026" y="9603168"/>
            <a:ext cx="382271" cy="272455"/>
          </a:xfrm>
          <a:prstGeom prst="rect">
            <a:avLst/>
          </a:prstGeom>
        </p:spPr>
      </p:pic>
      <p:sp>
        <p:nvSpPr>
          <p:cNvPr id="7" name="AutoShape 7"/>
          <p:cNvSpPr/>
          <p:nvPr/>
        </p:nvSpPr>
        <p:spPr>
          <a:xfrm>
            <a:off x="5208959" y="13335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460244"/>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Kristalisasi</a:t>
            </a:r>
            <a:r>
              <a:rPr lang="en-US" sz="4800" b="1" dirty="0">
                <a:solidFill>
                  <a:srgbClr val="FFFFFF"/>
                </a:solidFill>
                <a:latin typeface="Calibri" panose="020F0502020204030204" pitchFamily="34" charset="0"/>
                <a:cs typeface="Calibri" panose="020F0502020204030204" pitchFamily="34" charset="0"/>
              </a:rPr>
              <a:t> Nilai </a:t>
            </a:r>
            <a:r>
              <a:rPr lang="en-US" sz="4800" b="1" dirty="0" err="1">
                <a:solidFill>
                  <a:srgbClr val="FFFFFF"/>
                </a:solidFill>
                <a:latin typeface="Calibri" panose="020F0502020204030204" pitchFamily="34" charset="0"/>
                <a:cs typeface="Calibri" panose="020F0502020204030204" pitchFamily="34" charset="0"/>
              </a:rPr>
              <a:t>Soegijapranata</a:t>
            </a:r>
            <a:endParaRPr lang="en-US" sz="4800" b="1" dirty="0">
              <a:solidFill>
                <a:srgbClr val="FFFFFF"/>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CEC688E-26A1-4D17-207A-52C52085C739}"/>
              </a:ext>
            </a:extLst>
          </p:cNvPr>
          <p:cNvSpPr txBox="1"/>
          <p:nvPr/>
        </p:nvSpPr>
        <p:spPr>
          <a:xfrm>
            <a:off x="4824077" y="9727168"/>
            <a:ext cx="10796922" cy="369332"/>
          </a:xfrm>
          <a:prstGeom prst="rect">
            <a:avLst/>
          </a:prstGeom>
          <a:noFill/>
        </p:spPr>
        <p:txBody>
          <a:bodyPr wrap="square" rtlCol="0">
            <a:spAutoFit/>
          </a:bodyPr>
          <a:lstStyle/>
          <a:p>
            <a:r>
              <a:rPr lang="en-ID" dirty="0">
                <a:solidFill>
                  <a:schemeClr val="bg1"/>
                </a:solidFill>
                <a:effectLst/>
              </a:rPr>
              <a:t>Lembaga </a:t>
            </a:r>
            <a:r>
              <a:rPr lang="en-ID" dirty="0" err="1">
                <a:solidFill>
                  <a:schemeClr val="bg1"/>
                </a:solidFill>
                <a:effectLst/>
              </a:rPr>
              <a:t>Pengembangan</a:t>
            </a:r>
            <a:r>
              <a:rPr lang="en-ID" dirty="0">
                <a:solidFill>
                  <a:schemeClr val="bg1"/>
                </a:solidFill>
                <a:effectLst/>
              </a:rPr>
              <a:t> </a:t>
            </a:r>
            <a:r>
              <a:rPr lang="en-ID" dirty="0" err="1">
                <a:solidFill>
                  <a:schemeClr val="bg1"/>
                </a:solidFill>
                <a:effectLst/>
              </a:rPr>
              <a:t>Mahasiswa</a:t>
            </a:r>
            <a:r>
              <a:rPr lang="en-ID" dirty="0">
                <a:solidFill>
                  <a:schemeClr val="bg1"/>
                </a:solidFill>
                <a:effectLst/>
              </a:rPr>
              <a:t> dan Alumni. “ATGW.” Universitas </a:t>
            </a:r>
            <a:r>
              <a:rPr lang="en-ID" dirty="0" err="1">
                <a:solidFill>
                  <a:schemeClr val="bg1"/>
                </a:solidFill>
                <a:effectLst/>
              </a:rPr>
              <a:t>Katolik</a:t>
            </a:r>
            <a:r>
              <a:rPr lang="en-ID" dirty="0">
                <a:solidFill>
                  <a:schemeClr val="bg1"/>
                </a:solidFill>
                <a:effectLst/>
              </a:rPr>
              <a:t> </a:t>
            </a:r>
            <a:r>
              <a:rPr lang="en-ID" dirty="0" err="1">
                <a:solidFill>
                  <a:schemeClr val="bg1"/>
                </a:solidFill>
                <a:effectLst/>
              </a:rPr>
              <a:t>Soegijapranata</a:t>
            </a:r>
            <a:r>
              <a:rPr lang="en-ID" dirty="0">
                <a:solidFill>
                  <a:schemeClr val="bg1"/>
                </a:solidFill>
                <a:effectLst/>
              </a:rPr>
              <a:t>, 2022.</a:t>
            </a:r>
          </a:p>
        </p:txBody>
      </p:sp>
      <p:grpSp>
        <p:nvGrpSpPr>
          <p:cNvPr id="4" name="Group 3">
            <a:extLst>
              <a:ext uri="{FF2B5EF4-FFF2-40B4-BE49-F238E27FC236}">
                <a16:creationId xmlns:a16="http://schemas.microsoft.com/office/drawing/2014/main" id="{70943245-37CC-0F6F-C8C4-19C3AD6823EC}"/>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996B80E0-F412-4AFD-1BD2-696149829EB1}"/>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9CE6DE79-4EEA-823B-DA62-92C247202DDC}"/>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4B938802-BDEA-654E-652C-370E559C4767}"/>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793CBFA-8469-03E5-D070-49DCE7D99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
        <p:nvSpPr>
          <p:cNvPr id="19" name="Google Shape;73;p2">
            <a:extLst>
              <a:ext uri="{FF2B5EF4-FFF2-40B4-BE49-F238E27FC236}">
                <a16:creationId xmlns:a16="http://schemas.microsoft.com/office/drawing/2014/main" id="{A0429C1A-6691-3F77-980C-21B39B958E7D}"/>
              </a:ext>
            </a:extLst>
          </p:cNvPr>
          <p:cNvSpPr txBox="1"/>
          <p:nvPr/>
        </p:nvSpPr>
        <p:spPr>
          <a:xfrm>
            <a:off x="5950125" y="2570917"/>
            <a:ext cx="7718100" cy="4444807"/>
          </a:xfrm>
          <a:prstGeom prst="rect">
            <a:avLst/>
          </a:prstGeom>
          <a:noFill/>
          <a:ln>
            <a:noFill/>
          </a:ln>
        </p:spPr>
        <p:txBody>
          <a:bodyPr spcFirstLastPara="1" wrap="square" lIns="0" tIns="12700" rIns="0" bIns="0" anchor="t" anchorCtr="0">
            <a:spAutoFit/>
          </a:bodyPr>
          <a:lstStyle/>
          <a:p>
            <a:pPr marL="457200" marR="5080" lvl="0" indent="-533400" algn="l" rtl="0">
              <a:lnSpc>
                <a:spcPct val="200000"/>
              </a:lnSpc>
              <a:spcBef>
                <a:spcPts val="0"/>
              </a:spcBef>
              <a:spcAft>
                <a:spcPts val="0"/>
              </a:spcAft>
              <a:buSzPts val="4800"/>
              <a:buFont typeface="Verdana"/>
              <a:buChar char="●"/>
            </a:pPr>
            <a:r>
              <a:rPr lang="en-US" sz="4800" b="0" i="0" u="none" strike="noStrike" cap="none" dirty="0" err="1">
                <a:solidFill>
                  <a:srgbClr val="DAA20C"/>
                </a:solidFill>
                <a:latin typeface="Verdana"/>
                <a:ea typeface="Verdana"/>
                <a:cs typeface="Verdana"/>
                <a:sym typeface="Verdana"/>
              </a:rPr>
              <a:t>K</a:t>
            </a:r>
            <a:r>
              <a:rPr lang="en-US" sz="4800" b="0" i="0" u="none" strike="noStrike" cap="none" dirty="0" err="1">
                <a:solidFill>
                  <a:schemeClr val="bg1"/>
                </a:solidFill>
                <a:latin typeface="Verdana"/>
                <a:ea typeface="Verdana"/>
                <a:cs typeface="Verdana"/>
                <a:sym typeface="Verdana"/>
              </a:rPr>
              <a:t>ritis</a:t>
            </a:r>
            <a:r>
              <a:rPr lang="en-US" sz="4800" b="0" i="0" u="none" strike="noStrike" cap="none" dirty="0">
                <a:solidFill>
                  <a:schemeClr val="bg1"/>
                </a:solidFill>
                <a:latin typeface="Verdana"/>
                <a:ea typeface="Verdana"/>
                <a:cs typeface="Verdana"/>
                <a:sym typeface="Verdana"/>
              </a:rPr>
              <a:t>-</a:t>
            </a:r>
            <a:r>
              <a:rPr lang="en-US" sz="4800" b="0" i="0" u="none" strike="noStrike" cap="none" dirty="0" err="1">
                <a:solidFill>
                  <a:srgbClr val="DAA20C"/>
                </a:solidFill>
                <a:latin typeface="Verdana"/>
                <a:ea typeface="Verdana"/>
                <a:cs typeface="Verdana"/>
                <a:sym typeface="Verdana"/>
              </a:rPr>
              <a:t>K</a:t>
            </a:r>
            <a:r>
              <a:rPr lang="en-US" sz="4800" b="0" i="0" u="none" strike="noStrike" cap="none" dirty="0" err="1">
                <a:solidFill>
                  <a:schemeClr val="bg1"/>
                </a:solidFill>
                <a:latin typeface="Verdana"/>
                <a:ea typeface="Verdana"/>
                <a:cs typeface="Verdana"/>
                <a:sym typeface="Verdana"/>
              </a:rPr>
              <a:t>reatif</a:t>
            </a:r>
            <a:r>
              <a:rPr lang="en-US" sz="4800" b="0" i="0" u="none" strike="noStrike" cap="none" dirty="0">
                <a:solidFill>
                  <a:schemeClr val="bg1"/>
                </a:solidFill>
                <a:latin typeface="Verdana"/>
                <a:ea typeface="Verdana"/>
                <a:cs typeface="Verdana"/>
                <a:sym typeface="Verdana"/>
              </a:rPr>
              <a:t>-</a:t>
            </a:r>
            <a:r>
              <a:rPr lang="en-US" sz="4800" b="0" i="0" u="none" strike="noStrike" cap="none" dirty="0">
                <a:solidFill>
                  <a:srgbClr val="DAA20C"/>
                </a:solidFill>
                <a:latin typeface="Verdana"/>
                <a:ea typeface="Verdana"/>
                <a:cs typeface="Verdana"/>
                <a:sym typeface="Verdana"/>
              </a:rPr>
              <a:t>V</a:t>
            </a:r>
            <a:r>
              <a:rPr lang="en-US" sz="4800" b="0" i="0" u="none" strike="noStrike" cap="none" dirty="0">
                <a:solidFill>
                  <a:schemeClr val="bg1"/>
                </a:solidFill>
                <a:latin typeface="Verdana"/>
                <a:ea typeface="Verdana"/>
                <a:cs typeface="Verdana"/>
                <a:sym typeface="Verdana"/>
              </a:rPr>
              <a:t>isioner</a:t>
            </a:r>
            <a:endParaRPr sz="4800" dirty="0">
              <a:solidFill>
                <a:schemeClr val="bg1"/>
              </a:solidFill>
              <a:latin typeface="Verdana"/>
              <a:ea typeface="Verdana"/>
              <a:cs typeface="Verdana"/>
              <a:sym typeface="Verdana"/>
            </a:endParaRPr>
          </a:p>
          <a:p>
            <a:pPr marL="457200" marR="5080" lvl="0" indent="-533400" algn="l" rtl="0">
              <a:lnSpc>
                <a:spcPct val="200000"/>
              </a:lnSpc>
              <a:spcBef>
                <a:spcPts val="0"/>
              </a:spcBef>
              <a:spcAft>
                <a:spcPts val="0"/>
              </a:spcAft>
              <a:buSzPts val="4800"/>
              <a:buFont typeface="Verdana"/>
              <a:buChar char="●"/>
            </a:pPr>
            <a:r>
              <a:rPr lang="en-US" sz="4800" b="0" i="0" u="none" strike="noStrike" cap="none" dirty="0" err="1">
                <a:solidFill>
                  <a:srgbClr val="DAA20C"/>
                </a:solidFill>
                <a:latin typeface="Verdana"/>
                <a:ea typeface="Verdana"/>
                <a:cs typeface="Verdana"/>
                <a:sym typeface="Verdana"/>
              </a:rPr>
              <a:t>P</a:t>
            </a:r>
            <a:r>
              <a:rPr lang="en-US" sz="4800" b="0" i="0" u="none" strike="noStrike" cap="none" dirty="0" err="1">
                <a:solidFill>
                  <a:schemeClr val="bg1"/>
                </a:solidFill>
                <a:latin typeface="Verdana"/>
                <a:ea typeface="Verdana"/>
                <a:cs typeface="Verdana"/>
                <a:sym typeface="Verdana"/>
              </a:rPr>
              <a:t>eduli</a:t>
            </a:r>
            <a:endParaRPr sz="4800" dirty="0">
              <a:solidFill>
                <a:schemeClr val="bg1"/>
              </a:solidFill>
              <a:latin typeface="Verdana"/>
              <a:ea typeface="Verdana"/>
              <a:cs typeface="Verdana"/>
              <a:sym typeface="Verdana"/>
            </a:endParaRPr>
          </a:p>
          <a:p>
            <a:pPr marL="457200" marR="5080" lvl="0" indent="-533400" algn="l" rtl="0">
              <a:lnSpc>
                <a:spcPct val="200000"/>
              </a:lnSpc>
              <a:spcBef>
                <a:spcPts val="0"/>
              </a:spcBef>
              <a:spcAft>
                <a:spcPts val="0"/>
              </a:spcAft>
              <a:buSzPts val="4800"/>
              <a:buFont typeface="Verdana"/>
              <a:buChar char="●"/>
            </a:pPr>
            <a:r>
              <a:rPr lang="en-US" sz="4800" b="0" i="0" u="none" strike="noStrike" cap="none" dirty="0">
                <a:solidFill>
                  <a:srgbClr val="DAA20C"/>
                </a:solidFill>
                <a:latin typeface="Verdana"/>
                <a:ea typeface="Verdana"/>
                <a:cs typeface="Verdana"/>
                <a:sym typeface="Verdana"/>
              </a:rPr>
              <a:t>T</a:t>
            </a:r>
            <a:r>
              <a:rPr lang="en-US" sz="4800" b="0" i="0" u="none" strike="noStrike" cap="none" dirty="0">
                <a:solidFill>
                  <a:schemeClr val="bg1"/>
                </a:solidFill>
                <a:latin typeface="Verdana"/>
                <a:ea typeface="Verdana"/>
                <a:cs typeface="Verdana"/>
                <a:sym typeface="Verdana"/>
              </a:rPr>
              <a:t>angguh</a:t>
            </a:r>
            <a:endParaRPr sz="7100" dirty="0">
              <a:solidFill>
                <a:schemeClr val="bg1"/>
              </a:solidFill>
              <a:latin typeface="Verdana"/>
              <a:ea typeface="Verdana"/>
              <a:cs typeface="Verdana"/>
              <a:sym typeface="Verdana"/>
            </a:endParaRPr>
          </a:p>
        </p:txBody>
      </p:sp>
      <p:pic>
        <p:nvPicPr>
          <p:cNvPr id="20" name="Google Shape;74;p2">
            <a:extLst>
              <a:ext uri="{FF2B5EF4-FFF2-40B4-BE49-F238E27FC236}">
                <a16:creationId xmlns:a16="http://schemas.microsoft.com/office/drawing/2014/main" id="{0E00A36D-C705-39C3-740E-2994A510188E}"/>
              </a:ext>
            </a:extLst>
          </p:cNvPr>
          <p:cNvPicPr preferRelativeResize="0"/>
          <p:nvPr/>
        </p:nvPicPr>
        <p:blipFill rotWithShape="1">
          <a:blip r:embed="rId6">
            <a:alphaModFix/>
          </a:blip>
          <a:srcRect/>
          <a:stretch/>
        </p:blipFill>
        <p:spPr>
          <a:xfrm>
            <a:off x="68766" y="668717"/>
            <a:ext cx="4638674" cy="5276849"/>
          </a:xfrm>
          <a:prstGeom prst="rect">
            <a:avLst/>
          </a:prstGeom>
          <a:noFill/>
          <a:ln>
            <a:noFill/>
          </a:ln>
        </p:spPr>
      </p:pic>
    </p:spTree>
    <p:extLst>
      <p:ext uri="{BB962C8B-B14F-4D97-AF65-F5344CB8AC3E}">
        <p14:creationId xmlns:p14="http://schemas.microsoft.com/office/powerpoint/2010/main" val="61416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24384000" cy="6858000"/>
          </a:xfrm>
        </p:grpSpPr>
        <p:pic>
          <p:nvPicPr>
            <p:cNvPr id="3" name="Picture 3"/>
            <p:cNvPicPr>
              <a:picLocks noChangeAspect="1"/>
            </p:cNvPicPr>
            <p:nvPr/>
          </p:nvPicPr>
          <p:blipFill>
            <a:blip r:embed="rId2"/>
            <a:srcRect t="38953" b="17101"/>
            <a:stretch>
              <a:fillRect/>
            </a:stretch>
          </p:blipFill>
          <p:spPr>
            <a:xfrm>
              <a:off x="0" y="0"/>
              <a:ext cx="24384000" cy="6858000"/>
            </a:xfrm>
            <a:prstGeom prst="rect">
              <a:avLst/>
            </a:prstGeom>
          </p:spPr>
        </p:pic>
      </p:grpSp>
      <p:sp>
        <p:nvSpPr>
          <p:cNvPr id="4" name="AutoShape 4"/>
          <p:cNvSpPr/>
          <p:nvPr/>
        </p:nvSpPr>
        <p:spPr>
          <a:xfrm>
            <a:off x="1028700" y="3139721"/>
            <a:ext cx="6625243" cy="6118579"/>
          </a:xfrm>
          <a:prstGeom prst="rect">
            <a:avLst/>
          </a:prstGeom>
          <a:solidFill>
            <a:srgbClr val="C49603"/>
          </a:solidFill>
        </p:spPr>
      </p:sp>
      <p:sp>
        <p:nvSpPr>
          <p:cNvPr id="5" name="AutoShape 5"/>
          <p:cNvSpPr/>
          <p:nvPr/>
        </p:nvSpPr>
        <p:spPr>
          <a:xfrm>
            <a:off x="1669817" y="5055778"/>
            <a:ext cx="1170379" cy="0"/>
          </a:xfrm>
          <a:prstGeom prst="line">
            <a:avLst/>
          </a:prstGeom>
          <a:ln w="47625" cap="flat">
            <a:solidFill>
              <a:srgbClr val="FFFFFF"/>
            </a:solidFill>
            <a:prstDash val="solid"/>
            <a:headEnd type="none" w="sm" len="sm"/>
            <a:tailEnd type="none" w="sm" len="sm"/>
          </a:ln>
        </p:spPr>
      </p:sp>
      <p:grpSp>
        <p:nvGrpSpPr>
          <p:cNvPr id="6" name="Group 6"/>
          <p:cNvGrpSpPr/>
          <p:nvPr/>
        </p:nvGrpSpPr>
        <p:grpSpPr>
          <a:xfrm>
            <a:off x="7924800" y="5444885"/>
            <a:ext cx="232015" cy="23201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49603"/>
            </a:solidFill>
          </p:spPr>
        </p:sp>
      </p:grpSp>
      <p:grpSp>
        <p:nvGrpSpPr>
          <p:cNvPr id="8" name="Group 8"/>
          <p:cNvGrpSpPr/>
          <p:nvPr/>
        </p:nvGrpSpPr>
        <p:grpSpPr>
          <a:xfrm>
            <a:off x="7921385" y="7048500"/>
            <a:ext cx="232015" cy="23201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49603"/>
            </a:solidFill>
          </p:spPr>
        </p:sp>
      </p:grpSp>
      <p:sp>
        <p:nvSpPr>
          <p:cNvPr id="10" name="TextBox 10"/>
          <p:cNvSpPr txBox="1"/>
          <p:nvPr/>
        </p:nvSpPr>
        <p:spPr>
          <a:xfrm>
            <a:off x="8411466" y="5372100"/>
            <a:ext cx="9876534" cy="4431983"/>
          </a:xfrm>
          <a:prstGeom prst="rect">
            <a:avLst/>
          </a:prstGeom>
        </p:spPr>
        <p:txBody>
          <a:bodyPr wrap="square" lIns="0" tIns="0" rIns="0" bIns="0" rtlCol="0" anchor="t">
            <a:spAutoFit/>
          </a:bodyPr>
          <a:lstStyle/>
          <a:p>
            <a:r>
              <a:rPr lang="en-ID" sz="3200" dirty="0">
                <a:solidFill>
                  <a:schemeClr val="bg1"/>
                </a:solidFill>
              </a:rPr>
              <a:t>C</a:t>
            </a:r>
            <a:r>
              <a:rPr lang="en-ID" sz="3200" b="0" dirty="0">
                <a:solidFill>
                  <a:schemeClr val="bg1"/>
                </a:solidFill>
                <a:effectLst/>
              </a:rPr>
              <a:t>ara </a:t>
            </a:r>
            <a:r>
              <a:rPr lang="en-ID" sz="3200" b="0" dirty="0" err="1">
                <a:solidFill>
                  <a:schemeClr val="bg1"/>
                </a:solidFill>
                <a:effectLst/>
              </a:rPr>
              <a:t>pandang</a:t>
            </a:r>
            <a:r>
              <a:rPr lang="en-ID" sz="3200" b="0" dirty="0">
                <a:solidFill>
                  <a:schemeClr val="bg1"/>
                </a:solidFill>
                <a:effectLst/>
              </a:rPr>
              <a:t> </a:t>
            </a:r>
            <a:r>
              <a:rPr lang="en-ID" sz="3200" b="0" dirty="0" err="1">
                <a:solidFill>
                  <a:schemeClr val="bg1"/>
                </a:solidFill>
                <a:effectLst/>
              </a:rPr>
              <a:t>berpengaruh</a:t>
            </a:r>
            <a:r>
              <a:rPr lang="en-ID" sz="3200" b="0" dirty="0">
                <a:solidFill>
                  <a:schemeClr val="bg1"/>
                </a:solidFill>
                <a:effectLst/>
              </a:rPr>
              <a:t> </a:t>
            </a:r>
            <a:r>
              <a:rPr lang="en-ID" sz="3200" b="0" dirty="0" err="1">
                <a:solidFill>
                  <a:schemeClr val="bg1"/>
                </a:solidFill>
                <a:effectLst/>
              </a:rPr>
              <a:t>erat</a:t>
            </a:r>
            <a:r>
              <a:rPr lang="en-ID" sz="3200" b="0" dirty="0">
                <a:solidFill>
                  <a:schemeClr val="bg1"/>
                </a:solidFill>
                <a:effectLst/>
              </a:rPr>
              <a:t> </a:t>
            </a:r>
            <a:r>
              <a:rPr lang="en-ID" sz="3200" b="0" dirty="0" err="1">
                <a:solidFill>
                  <a:schemeClr val="bg1"/>
                </a:solidFill>
                <a:effectLst/>
              </a:rPr>
              <a:t>terhadap</a:t>
            </a:r>
            <a:r>
              <a:rPr lang="en-ID" sz="3200" b="0" dirty="0">
                <a:solidFill>
                  <a:schemeClr val="bg1"/>
                </a:solidFill>
                <a:effectLst/>
              </a:rPr>
              <a:t> </a:t>
            </a:r>
            <a:r>
              <a:rPr lang="en-ID" sz="3200" b="0" dirty="0" err="1">
                <a:solidFill>
                  <a:schemeClr val="bg1"/>
                </a:solidFill>
                <a:effectLst/>
              </a:rPr>
              <a:t>justifikasi</a:t>
            </a:r>
            <a:r>
              <a:rPr lang="en-ID" sz="3200" b="0" dirty="0">
                <a:solidFill>
                  <a:schemeClr val="bg1"/>
                </a:solidFill>
                <a:effectLst/>
              </a:rPr>
              <a:t> </a:t>
            </a:r>
            <a:r>
              <a:rPr lang="en-ID" sz="3200" b="0" dirty="0" err="1">
                <a:solidFill>
                  <a:schemeClr val="bg1"/>
                </a:solidFill>
                <a:effectLst/>
              </a:rPr>
              <a:t>yg</a:t>
            </a:r>
            <a:r>
              <a:rPr lang="en-ID" sz="3200" b="0" dirty="0">
                <a:solidFill>
                  <a:schemeClr val="bg1"/>
                </a:solidFill>
                <a:effectLst/>
              </a:rPr>
              <a:t> </a:t>
            </a:r>
            <a:r>
              <a:rPr lang="en-ID" sz="3200" b="0" dirty="0" err="1">
                <a:solidFill>
                  <a:schemeClr val="bg1"/>
                </a:solidFill>
                <a:effectLst/>
              </a:rPr>
              <a:t>didalilkan</a:t>
            </a:r>
            <a:r>
              <a:rPr lang="en-ID" sz="3200" b="0" dirty="0">
                <a:solidFill>
                  <a:schemeClr val="bg1"/>
                </a:solidFill>
                <a:effectLst/>
              </a:rPr>
              <a:t>..</a:t>
            </a:r>
            <a:r>
              <a:rPr lang="en-ID" sz="3200" b="0" dirty="0" err="1">
                <a:solidFill>
                  <a:schemeClr val="bg1"/>
                </a:solidFill>
                <a:effectLst/>
              </a:rPr>
              <a:t>posisi</a:t>
            </a:r>
            <a:r>
              <a:rPr lang="en-ID" sz="3200" b="0" dirty="0">
                <a:solidFill>
                  <a:schemeClr val="bg1"/>
                </a:solidFill>
                <a:effectLst/>
              </a:rPr>
              <a:t> diametral </a:t>
            </a:r>
            <a:r>
              <a:rPr lang="en-ID" sz="3200" b="0" dirty="0" err="1">
                <a:solidFill>
                  <a:schemeClr val="bg1"/>
                </a:solidFill>
                <a:effectLst/>
              </a:rPr>
              <a:t>hampir</a:t>
            </a:r>
            <a:r>
              <a:rPr lang="en-ID" sz="3200" b="0" dirty="0">
                <a:solidFill>
                  <a:schemeClr val="bg1"/>
                </a:solidFill>
                <a:effectLst/>
              </a:rPr>
              <a:t> </a:t>
            </a:r>
            <a:r>
              <a:rPr lang="en-ID" sz="3200" b="0" dirty="0" err="1">
                <a:solidFill>
                  <a:schemeClr val="bg1"/>
                </a:solidFill>
                <a:effectLst/>
              </a:rPr>
              <a:t>selalu</a:t>
            </a:r>
            <a:r>
              <a:rPr lang="en-ID" sz="3200" b="0" dirty="0">
                <a:solidFill>
                  <a:schemeClr val="bg1"/>
                </a:solidFill>
                <a:effectLst/>
              </a:rPr>
              <a:t> </a:t>
            </a:r>
            <a:r>
              <a:rPr lang="en-ID" sz="3200" b="0" dirty="0" err="1">
                <a:solidFill>
                  <a:schemeClr val="bg1"/>
                </a:solidFill>
                <a:effectLst/>
              </a:rPr>
              <a:t>tak</a:t>
            </a:r>
            <a:r>
              <a:rPr lang="en-ID" sz="3200" b="0" dirty="0">
                <a:solidFill>
                  <a:schemeClr val="bg1"/>
                </a:solidFill>
                <a:effectLst/>
              </a:rPr>
              <a:t> </a:t>
            </a:r>
            <a:r>
              <a:rPr lang="en-ID" sz="3200" b="0" dirty="0" err="1">
                <a:solidFill>
                  <a:schemeClr val="bg1"/>
                </a:solidFill>
                <a:effectLst/>
              </a:rPr>
              <a:t>terelakkan</a:t>
            </a:r>
            <a:r>
              <a:rPr lang="en-ID" sz="3200" b="0" dirty="0">
                <a:solidFill>
                  <a:schemeClr val="bg1"/>
                </a:solidFill>
                <a:effectLst/>
              </a:rPr>
              <a:t>..</a:t>
            </a:r>
          </a:p>
          <a:p>
            <a:endParaRPr lang="en-ID" sz="3200" dirty="0">
              <a:solidFill>
                <a:schemeClr val="bg1"/>
              </a:solidFill>
            </a:endParaRPr>
          </a:p>
          <a:p>
            <a:r>
              <a:rPr lang="en-ID" sz="3200" dirty="0" err="1">
                <a:solidFill>
                  <a:schemeClr val="bg1"/>
                </a:solidFill>
              </a:rPr>
              <a:t>Kemampuan</a:t>
            </a:r>
            <a:r>
              <a:rPr lang="en-ID" sz="3200" dirty="0">
                <a:solidFill>
                  <a:schemeClr val="bg1"/>
                </a:solidFill>
              </a:rPr>
              <a:t> </a:t>
            </a:r>
            <a:r>
              <a:rPr lang="en-ID" sz="3200" dirty="0" err="1">
                <a:solidFill>
                  <a:srgbClr val="DAA20C"/>
                </a:solidFill>
              </a:rPr>
              <a:t>kritis</a:t>
            </a:r>
            <a:r>
              <a:rPr lang="en-ID" sz="3200" dirty="0">
                <a:solidFill>
                  <a:schemeClr val="bg1"/>
                </a:solidFill>
              </a:rPr>
              <a:t> </a:t>
            </a:r>
            <a:r>
              <a:rPr lang="en-ID" sz="3200" dirty="0" err="1">
                <a:solidFill>
                  <a:schemeClr val="bg1"/>
                </a:solidFill>
              </a:rPr>
              <a:t>memberikan</a:t>
            </a:r>
            <a:r>
              <a:rPr lang="en-ID" sz="3200" dirty="0">
                <a:solidFill>
                  <a:schemeClr val="bg1"/>
                </a:solidFill>
              </a:rPr>
              <a:t> </a:t>
            </a:r>
            <a:r>
              <a:rPr lang="en-ID" sz="3200" dirty="0" err="1">
                <a:solidFill>
                  <a:schemeClr val="bg1"/>
                </a:solidFill>
              </a:rPr>
              <a:t>kemampuan</a:t>
            </a:r>
            <a:r>
              <a:rPr lang="en-ID" sz="3200" dirty="0">
                <a:solidFill>
                  <a:schemeClr val="bg1"/>
                </a:solidFill>
              </a:rPr>
              <a:t> </a:t>
            </a:r>
            <a:r>
              <a:rPr lang="en-ID" sz="3200" dirty="0" err="1">
                <a:solidFill>
                  <a:schemeClr val="bg1"/>
                </a:solidFill>
              </a:rPr>
              <a:t>untuk</a:t>
            </a:r>
            <a:r>
              <a:rPr lang="en-ID" sz="3200" dirty="0">
                <a:solidFill>
                  <a:schemeClr val="bg1"/>
                </a:solidFill>
              </a:rPr>
              <a:t> </a:t>
            </a:r>
            <a:r>
              <a:rPr lang="en-ID" sz="3200" dirty="0" err="1">
                <a:solidFill>
                  <a:schemeClr val="bg1"/>
                </a:solidFill>
              </a:rPr>
              <a:t>menganalisis</a:t>
            </a:r>
            <a:r>
              <a:rPr lang="en-ID" sz="3200" dirty="0">
                <a:solidFill>
                  <a:schemeClr val="bg1"/>
                </a:solidFill>
              </a:rPr>
              <a:t> </a:t>
            </a:r>
            <a:r>
              <a:rPr lang="en-ID" sz="3200" dirty="0" err="1">
                <a:solidFill>
                  <a:schemeClr val="bg1"/>
                </a:solidFill>
              </a:rPr>
              <a:t>secara</a:t>
            </a:r>
            <a:r>
              <a:rPr lang="en-ID" sz="3200" dirty="0">
                <a:solidFill>
                  <a:schemeClr val="bg1"/>
                </a:solidFill>
              </a:rPr>
              <a:t> </a:t>
            </a:r>
            <a:r>
              <a:rPr lang="en-ID" sz="3200" dirty="0" err="1">
                <a:solidFill>
                  <a:schemeClr val="bg1"/>
                </a:solidFill>
              </a:rPr>
              <a:t>mendalam</a:t>
            </a:r>
            <a:r>
              <a:rPr lang="en-ID" sz="3200" dirty="0">
                <a:solidFill>
                  <a:schemeClr val="bg1"/>
                </a:solidFill>
              </a:rPr>
              <a:t>, </a:t>
            </a:r>
            <a:r>
              <a:rPr lang="en-ID" sz="3200" dirty="0" err="1">
                <a:solidFill>
                  <a:schemeClr val="bg1"/>
                </a:solidFill>
              </a:rPr>
              <a:t>daya</a:t>
            </a:r>
            <a:r>
              <a:rPr lang="en-ID" sz="3200" dirty="0">
                <a:solidFill>
                  <a:schemeClr val="bg1"/>
                </a:solidFill>
              </a:rPr>
              <a:t> </a:t>
            </a:r>
            <a:r>
              <a:rPr lang="en-ID" sz="3200" dirty="0" err="1">
                <a:solidFill>
                  <a:srgbClr val="DAA20C"/>
                </a:solidFill>
              </a:rPr>
              <a:t>kreatif</a:t>
            </a:r>
            <a:r>
              <a:rPr lang="en-ID" sz="3200" dirty="0">
                <a:solidFill>
                  <a:schemeClr val="bg1"/>
                </a:solidFill>
              </a:rPr>
              <a:t> </a:t>
            </a:r>
            <a:r>
              <a:rPr lang="en-ID" sz="3200" dirty="0" err="1">
                <a:solidFill>
                  <a:schemeClr val="bg1"/>
                </a:solidFill>
              </a:rPr>
              <a:t>menghadirkan</a:t>
            </a:r>
            <a:r>
              <a:rPr lang="en-ID" sz="3200" dirty="0">
                <a:solidFill>
                  <a:schemeClr val="bg1"/>
                </a:solidFill>
              </a:rPr>
              <a:t> </a:t>
            </a:r>
            <a:r>
              <a:rPr lang="en-ID" sz="3200" dirty="0" err="1">
                <a:solidFill>
                  <a:schemeClr val="bg1"/>
                </a:solidFill>
              </a:rPr>
              <a:t>berbagai</a:t>
            </a:r>
            <a:r>
              <a:rPr lang="en-ID" sz="3200" dirty="0">
                <a:solidFill>
                  <a:schemeClr val="bg1"/>
                </a:solidFill>
              </a:rPr>
              <a:t> </a:t>
            </a:r>
            <a:r>
              <a:rPr lang="en-ID" sz="3200" dirty="0" err="1">
                <a:solidFill>
                  <a:schemeClr val="bg1"/>
                </a:solidFill>
              </a:rPr>
              <a:t>opsi</a:t>
            </a:r>
            <a:r>
              <a:rPr lang="en-ID" sz="3200" dirty="0">
                <a:solidFill>
                  <a:schemeClr val="bg1"/>
                </a:solidFill>
              </a:rPr>
              <a:t> </a:t>
            </a:r>
            <a:r>
              <a:rPr lang="en-ID" sz="3200" dirty="0" err="1">
                <a:solidFill>
                  <a:schemeClr val="bg1"/>
                </a:solidFill>
              </a:rPr>
              <a:t>penyelesaian</a:t>
            </a:r>
            <a:r>
              <a:rPr lang="en-ID" sz="3200" dirty="0">
                <a:solidFill>
                  <a:schemeClr val="bg1"/>
                </a:solidFill>
              </a:rPr>
              <a:t> </a:t>
            </a:r>
            <a:r>
              <a:rPr lang="en-ID" sz="3200" dirty="0" err="1">
                <a:solidFill>
                  <a:schemeClr val="bg1"/>
                </a:solidFill>
              </a:rPr>
              <a:t>masalah</a:t>
            </a:r>
            <a:r>
              <a:rPr lang="en-ID" sz="3200" dirty="0">
                <a:solidFill>
                  <a:schemeClr val="bg1"/>
                </a:solidFill>
              </a:rPr>
              <a:t>, </a:t>
            </a:r>
            <a:r>
              <a:rPr lang="en-ID" sz="3200" dirty="0" err="1">
                <a:solidFill>
                  <a:schemeClr val="bg1"/>
                </a:solidFill>
              </a:rPr>
              <a:t>pemikiran</a:t>
            </a:r>
            <a:r>
              <a:rPr lang="en-ID" sz="3200" dirty="0">
                <a:solidFill>
                  <a:schemeClr val="bg1"/>
                </a:solidFill>
              </a:rPr>
              <a:t> </a:t>
            </a:r>
            <a:r>
              <a:rPr lang="en-ID" sz="3200" dirty="0">
                <a:solidFill>
                  <a:srgbClr val="DAA20C"/>
                </a:solidFill>
              </a:rPr>
              <a:t>visioner</a:t>
            </a:r>
            <a:r>
              <a:rPr lang="en-ID" sz="3200" dirty="0">
                <a:solidFill>
                  <a:schemeClr val="bg1"/>
                </a:solidFill>
              </a:rPr>
              <a:t> </a:t>
            </a:r>
            <a:r>
              <a:rPr lang="en-ID" sz="3200" dirty="0" err="1">
                <a:solidFill>
                  <a:schemeClr val="bg1"/>
                </a:solidFill>
              </a:rPr>
              <a:t>menghadirkan</a:t>
            </a:r>
            <a:r>
              <a:rPr lang="en-ID" sz="3200" dirty="0">
                <a:solidFill>
                  <a:schemeClr val="bg1"/>
                </a:solidFill>
              </a:rPr>
              <a:t> </a:t>
            </a:r>
            <a:r>
              <a:rPr lang="en-ID" sz="3200" dirty="0" err="1">
                <a:solidFill>
                  <a:schemeClr val="bg1"/>
                </a:solidFill>
              </a:rPr>
              <a:t>pemikiran</a:t>
            </a:r>
            <a:r>
              <a:rPr lang="en-ID" sz="3200" dirty="0">
                <a:solidFill>
                  <a:schemeClr val="bg1"/>
                </a:solidFill>
              </a:rPr>
              <a:t> </a:t>
            </a:r>
            <a:r>
              <a:rPr lang="en-ID" sz="3200" dirty="0" err="1">
                <a:solidFill>
                  <a:schemeClr val="bg1"/>
                </a:solidFill>
              </a:rPr>
              <a:t>ke</a:t>
            </a:r>
            <a:r>
              <a:rPr lang="en-ID" sz="3200" dirty="0">
                <a:solidFill>
                  <a:schemeClr val="bg1"/>
                </a:solidFill>
              </a:rPr>
              <a:t> </a:t>
            </a:r>
            <a:r>
              <a:rPr lang="en-ID" sz="3200" dirty="0" err="1">
                <a:solidFill>
                  <a:schemeClr val="bg1"/>
                </a:solidFill>
              </a:rPr>
              <a:t>depan</a:t>
            </a:r>
            <a:r>
              <a:rPr lang="en-ID" sz="3200" dirty="0">
                <a:solidFill>
                  <a:schemeClr val="bg1"/>
                </a:solidFill>
              </a:rPr>
              <a:t>, </a:t>
            </a:r>
            <a:r>
              <a:rPr lang="en-ID" sz="3200" dirty="0" err="1">
                <a:solidFill>
                  <a:schemeClr val="bg1"/>
                </a:solidFill>
              </a:rPr>
              <a:t>ke</a:t>
            </a:r>
            <a:r>
              <a:rPr lang="en-ID" sz="3200" dirty="0" err="1">
                <a:solidFill>
                  <a:srgbClr val="DAA20C"/>
                </a:solidFill>
              </a:rPr>
              <a:t>peduli</a:t>
            </a:r>
            <a:r>
              <a:rPr lang="en-ID" sz="3200" dirty="0" err="1">
                <a:solidFill>
                  <a:schemeClr val="bg1"/>
                </a:solidFill>
              </a:rPr>
              <a:t>an</a:t>
            </a:r>
            <a:r>
              <a:rPr lang="en-ID" sz="3200" dirty="0">
                <a:solidFill>
                  <a:schemeClr val="bg1"/>
                </a:solidFill>
              </a:rPr>
              <a:t> </a:t>
            </a:r>
            <a:r>
              <a:rPr lang="en-ID" sz="3200" dirty="0" err="1">
                <a:solidFill>
                  <a:schemeClr val="bg1"/>
                </a:solidFill>
              </a:rPr>
              <a:t>menghadirkan</a:t>
            </a:r>
            <a:r>
              <a:rPr lang="en-ID" sz="3200" dirty="0">
                <a:solidFill>
                  <a:schemeClr val="bg1"/>
                </a:solidFill>
              </a:rPr>
              <a:t> </a:t>
            </a:r>
            <a:r>
              <a:rPr lang="en-ID" sz="3200" dirty="0" err="1">
                <a:solidFill>
                  <a:schemeClr val="bg1"/>
                </a:solidFill>
              </a:rPr>
              <a:t>kepekaan</a:t>
            </a:r>
            <a:r>
              <a:rPr lang="en-ID" sz="3200" dirty="0">
                <a:solidFill>
                  <a:schemeClr val="bg1"/>
                </a:solidFill>
              </a:rPr>
              <a:t>, </a:t>
            </a:r>
            <a:r>
              <a:rPr lang="en-ID" sz="3200" dirty="0" err="1">
                <a:solidFill>
                  <a:schemeClr val="bg1"/>
                </a:solidFill>
              </a:rPr>
              <a:t>ke</a:t>
            </a:r>
            <a:r>
              <a:rPr lang="en-ID" sz="3200" dirty="0" err="1">
                <a:solidFill>
                  <a:srgbClr val="DAA20C"/>
                </a:solidFill>
              </a:rPr>
              <a:t>tangguh</a:t>
            </a:r>
            <a:r>
              <a:rPr lang="en-ID" sz="3200" dirty="0" err="1">
                <a:solidFill>
                  <a:schemeClr val="bg1"/>
                </a:solidFill>
              </a:rPr>
              <a:t>an</a:t>
            </a:r>
            <a:r>
              <a:rPr lang="en-ID" sz="3200" dirty="0">
                <a:solidFill>
                  <a:schemeClr val="bg1"/>
                </a:solidFill>
              </a:rPr>
              <a:t> </a:t>
            </a:r>
            <a:r>
              <a:rPr lang="en-ID" sz="3200" dirty="0" err="1">
                <a:solidFill>
                  <a:schemeClr val="bg1"/>
                </a:solidFill>
              </a:rPr>
              <a:t>menghadirkan</a:t>
            </a:r>
            <a:r>
              <a:rPr lang="en-ID" sz="3200" dirty="0">
                <a:solidFill>
                  <a:schemeClr val="bg1"/>
                </a:solidFill>
              </a:rPr>
              <a:t> </a:t>
            </a:r>
            <a:r>
              <a:rPr lang="en-ID" sz="3200" dirty="0" err="1">
                <a:solidFill>
                  <a:schemeClr val="bg1"/>
                </a:solidFill>
              </a:rPr>
              <a:t>kekuatan</a:t>
            </a:r>
            <a:r>
              <a:rPr lang="en-ID" sz="3200" dirty="0">
                <a:solidFill>
                  <a:schemeClr val="bg1"/>
                </a:solidFill>
              </a:rPr>
              <a:t> </a:t>
            </a:r>
            <a:r>
              <a:rPr lang="en-ID" sz="3200" dirty="0" err="1">
                <a:solidFill>
                  <a:schemeClr val="bg1"/>
                </a:solidFill>
              </a:rPr>
              <a:t>untuk</a:t>
            </a:r>
            <a:r>
              <a:rPr lang="en-ID" sz="3200" dirty="0">
                <a:solidFill>
                  <a:schemeClr val="bg1"/>
                </a:solidFill>
              </a:rPr>
              <a:t> </a:t>
            </a:r>
            <a:r>
              <a:rPr lang="en-ID" sz="3200" dirty="0" err="1">
                <a:solidFill>
                  <a:schemeClr val="bg1"/>
                </a:solidFill>
              </a:rPr>
              <a:t>menyelesaikan</a:t>
            </a:r>
            <a:r>
              <a:rPr lang="en-ID" sz="3200" dirty="0">
                <a:solidFill>
                  <a:schemeClr val="bg1"/>
                </a:solidFill>
              </a:rPr>
              <a:t> </a:t>
            </a:r>
            <a:r>
              <a:rPr lang="en-ID" sz="3200" dirty="0" err="1">
                <a:solidFill>
                  <a:schemeClr val="bg1"/>
                </a:solidFill>
              </a:rPr>
              <a:t>permasalahan</a:t>
            </a:r>
            <a:r>
              <a:rPr lang="en-ID" sz="3200" dirty="0">
                <a:solidFill>
                  <a:schemeClr val="bg1"/>
                </a:solidFill>
              </a:rPr>
              <a:t>  </a:t>
            </a:r>
            <a:endParaRPr lang="en-US" sz="3200" dirty="0">
              <a:solidFill>
                <a:schemeClr val="bg1"/>
              </a:solidFill>
            </a:endParaRPr>
          </a:p>
        </p:txBody>
      </p:sp>
      <p:sp>
        <p:nvSpPr>
          <p:cNvPr id="12" name="TextBox 12"/>
          <p:cNvSpPr txBox="1"/>
          <p:nvPr/>
        </p:nvSpPr>
        <p:spPr>
          <a:xfrm>
            <a:off x="1669817" y="5328410"/>
            <a:ext cx="5436955" cy="4001095"/>
          </a:xfrm>
          <a:prstGeom prst="rect">
            <a:avLst/>
          </a:prstGeom>
        </p:spPr>
        <p:txBody>
          <a:bodyPr wrap="square" lIns="0" tIns="0" rIns="0" bIns="0" rtlCol="0" anchor="t">
            <a:spAutoFit/>
          </a:bodyPr>
          <a:lstStyle/>
          <a:p>
            <a:r>
              <a:rPr lang="en-US" sz="2400" dirty="0">
                <a:solidFill>
                  <a:srgbClr val="FFFFFF"/>
                </a:solidFill>
                <a:latin typeface="Cardo"/>
              </a:rPr>
              <a:t>dr. Gregorius Yoga Panji Asmara, SH, MH, CLA, CCD, CMC</a:t>
            </a:r>
          </a:p>
          <a:p>
            <a:r>
              <a:rPr lang="en-US" sz="2000" i="1" dirty="0">
                <a:solidFill>
                  <a:srgbClr val="FFFFFF"/>
                </a:solidFill>
                <a:latin typeface="Cardo"/>
              </a:rPr>
              <a:t>lecturer | attorney at law | legal consultant | legal auditor | mediator</a:t>
            </a:r>
          </a:p>
          <a:p>
            <a:r>
              <a:rPr lang="en-US" sz="2000" dirty="0">
                <a:solidFill>
                  <a:srgbClr val="FFFFFF"/>
                </a:solidFill>
                <a:latin typeface="Cardo"/>
              </a:rPr>
              <a:t>Wakil </a:t>
            </a:r>
            <a:r>
              <a:rPr lang="en-US" sz="2000" dirty="0" err="1">
                <a:solidFill>
                  <a:srgbClr val="FFFFFF"/>
                </a:solidFill>
                <a:latin typeface="Cardo"/>
              </a:rPr>
              <a:t>Dekan</a:t>
            </a:r>
            <a:r>
              <a:rPr lang="en-US" sz="2000" dirty="0">
                <a:solidFill>
                  <a:srgbClr val="FFFFFF"/>
                </a:solidFill>
                <a:latin typeface="Cardo"/>
              </a:rPr>
              <a:t> </a:t>
            </a:r>
            <a:r>
              <a:rPr lang="en-US" sz="2000" dirty="0" err="1">
                <a:solidFill>
                  <a:srgbClr val="FFFFFF"/>
                </a:solidFill>
                <a:latin typeface="Cardo"/>
              </a:rPr>
              <a:t>Bidang</a:t>
            </a:r>
            <a:r>
              <a:rPr lang="en-US" sz="2000" dirty="0">
                <a:solidFill>
                  <a:srgbClr val="FFFFFF"/>
                </a:solidFill>
                <a:latin typeface="Cardo"/>
              </a:rPr>
              <a:t> </a:t>
            </a:r>
            <a:r>
              <a:rPr lang="en-US" sz="2000" dirty="0" err="1">
                <a:solidFill>
                  <a:srgbClr val="FFFFFF"/>
                </a:solidFill>
                <a:latin typeface="Cardo"/>
              </a:rPr>
              <a:t>Inovasi</a:t>
            </a:r>
            <a:r>
              <a:rPr lang="en-US" sz="2000" dirty="0">
                <a:solidFill>
                  <a:srgbClr val="FFFFFF"/>
                </a:solidFill>
                <a:latin typeface="Cardo"/>
              </a:rPr>
              <a:t>, </a:t>
            </a:r>
            <a:r>
              <a:rPr lang="en-US" sz="2000" dirty="0" err="1">
                <a:solidFill>
                  <a:srgbClr val="FFFFFF"/>
                </a:solidFill>
                <a:latin typeface="Cardo"/>
              </a:rPr>
              <a:t>Riset</a:t>
            </a:r>
            <a:r>
              <a:rPr lang="en-US" sz="2000" dirty="0">
                <a:solidFill>
                  <a:srgbClr val="FFFFFF"/>
                </a:solidFill>
                <a:latin typeface="Cardo"/>
              </a:rPr>
              <a:t>, </a:t>
            </a:r>
            <a:r>
              <a:rPr lang="en-US" sz="2000" dirty="0" err="1">
                <a:solidFill>
                  <a:srgbClr val="FFFFFF"/>
                </a:solidFill>
                <a:latin typeface="Cardo"/>
              </a:rPr>
              <a:t>Pubiikasi</a:t>
            </a:r>
            <a:r>
              <a:rPr lang="en-US" sz="2000" dirty="0">
                <a:solidFill>
                  <a:srgbClr val="FFFFFF"/>
                </a:solidFill>
                <a:latin typeface="Cardo"/>
              </a:rPr>
              <a:t> dan </a:t>
            </a:r>
            <a:r>
              <a:rPr lang="en-US" sz="2000" dirty="0" err="1">
                <a:solidFill>
                  <a:srgbClr val="FFFFFF"/>
                </a:solidFill>
                <a:latin typeface="Cardo"/>
              </a:rPr>
              <a:t>Akreditasi</a:t>
            </a:r>
            <a:r>
              <a:rPr lang="en-US" sz="2000" dirty="0">
                <a:solidFill>
                  <a:srgbClr val="FFFFFF"/>
                </a:solidFill>
                <a:latin typeface="Cardo"/>
              </a:rPr>
              <a:t> </a:t>
            </a:r>
            <a:r>
              <a:rPr lang="en-US" sz="2000" dirty="0" err="1">
                <a:solidFill>
                  <a:srgbClr val="FFFFFF"/>
                </a:solidFill>
                <a:latin typeface="Cardo"/>
              </a:rPr>
              <a:t>Fakultas</a:t>
            </a:r>
            <a:r>
              <a:rPr lang="en-US" sz="2000" dirty="0">
                <a:solidFill>
                  <a:srgbClr val="FFFFFF"/>
                </a:solidFill>
                <a:latin typeface="Cardo"/>
              </a:rPr>
              <a:t> </a:t>
            </a:r>
            <a:r>
              <a:rPr lang="en-US" sz="2000" dirty="0" err="1">
                <a:solidFill>
                  <a:srgbClr val="FFFFFF"/>
                </a:solidFill>
                <a:latin typeface="Cardo"/>
              </a:rPr>
              <a:t>Kedokteran</a:t>
            </a:r>
            <a:endParaRPr lang="en-US" sz="2000" dirty="0">
              <a:solidFill>
                <a:srgbClr val="FFFFFF"/>
              </a:solidFill>
              <a:latin typeface="Cardo"/>
            </a:endParaRPr>
          </a:p>
          <a:p>
            <a:endParaRPr lang="en-US" sz="2000" i="1" dirty="0">
              <a:solidFill>
                <a:srgbClr val="FFFFFF"/>
              </a:solidFill>
              <a:latin typeface="Cardo"/>
            </a:endParaRPr>
          </a:p>
          <a:p>
            <a:r>
              <a:rPr lang="en-US" sz="2000" dirty="0" err="1">
                <a:solidFill>
                  <a:srgbClr val="FFFFFF"/>
                </a:solidFill>
                <a:latin typeface="Cardo"/>
              </a:rPr>
              <a:t>Disampaikan</a:t>
            </a:r>
            <a:r>
              <a:rPr lang="en-US" sz="2000" dirty="0">
                <a:solidFill>
                  <a:srgbClr val="FFFFFF"/>
                </a:solidFill>
                <a:latin typeface="Cardo"/>
              </a:rPr>
              <a:t> pada Latihan </a:t>
            </a:r>
            <a:r>
              <a:rPr lang="en-US" sz="2000" dirty="0" err="1">
                <a:solidFill>
                  <a:srgbClr val="FFFFFF"/>
                </a:solidFill>
                <a:latin typeface="Cardo"/>
              </a:rPr>
              <a:t>Kepemimpinan</a:t>
            </a:r>
            <a:r>
              <a:rPr lang="en-US" sz="2000" dirty="0">
                <a:solidFill>
                  <a:srgbClr val="FFFFFF"/>
                </a:solidFill>
                <a:latin typeface="Cardo"/>
              </a:rPr>
              <a:t> Tingkat </a:t>
            </a:r>
            <a:r>
              <a:rPr lang="en-US" sz="2000" dirty="0" err="1">
                <a:solidFill>
                  <a:srgbClr val="FFFFFF"/>
                </a:solidFill>
                <a:latin typeface="Cardo"/>
              </a:rPr>
              <a:t>Lanjut</a:t>
            </a:r>
            <a:r>
              <a:rPr lang="en-US" sz="2000" dirty="0">
                <a:solidFill>
                  <a:srgbClr val="FFFFFF"/>
                </a:solidFill>
                <a:latin typeface="Cardo"/>
              </a:rPr>
              <a:t> 2023</a:t>
            </a:r>
          </a:p>
          <a:p>
            <a:r>
              <a:rPr lang="en-US" sz="2000" dirty="0">
                <a:solidFill>
                  <a:srgbClr val="FFFFFF"/>
                </a:solidFill>
                <a:latin typeface="Cardo"/>
              </a:rPr>
              <a:t>“</a:t>
            </a:r>
            <a:r>
              <a:rPr lang="en-US" sz="2000" dirty="0" err="1">
                <a:solidFill>
                  <a:srgbClr val="FFFFFF"/>
                </a:solidFill>
                <a:latin typeface="Cardo"/>
              </a:rPr>
              <a:t>Transformasi</a:t>
            </a:r>
            <a:r>
              <a:rPr lang="en-US" sz="2000" dirty="0">
                <a:solidFill>
                  <a:srgbClr val="FFFFFF"/>
                </a:solidFill>
                <a:latin typeface="Cardo"/>
              </a:rPr>
              <a:t> </a:t>
            </a:r>
            <a:r>
              <a:rPr lang="en-US" sz="2000" dirty="0" err="1">
                <a:solidFill>
                  <a:srgbClr val="FFFFFF"/>
                </a:solidFill>
                <a:latin typeface="Cardo"/>
              </a:rPr>
              <a:t>Kepemimpinan</a:t>
            </a:r>
            <a:r>
              <a:rPr lang="en-US" sz="2000" dirty="0">
                <a:solidFill>
                  <a:srgbClr val="FFFFFF"/>
                </a:solidFill>
                <a:latin typeface="Cardo"/>
              </a:rPr>
              <a:t> di Era </a:t>
            </a:r>
            <a:r>
              <a:rPr lang="en-US" sz="2000" dirty="0" err="1">
                <a:solidFill>
                  <a:srgbClr val="FFFFFF"/>
                </a:solidFill>
                <a:latin typeface="Cardo"/>
              </a:rPr>
              <a:t>Dinamis</a:t>
            </a:r>
            <a:r>
              <a:rPr lang="en-US" sz="2000" dirty="0">
                <a:solidFill>
                  <a:srgbClr val="FFFFFF"/>
                </a:solidFill>
                <a:latin typeface="Cardo"/>
              </a:rPr>
              <a:t>”</a:t>
            </a:r>
          </a:p>
          <a:p>
            <a:r>
              <a:rPr lang="en-US" sz="2000" dirty="0">
                <a:solidFill>
                  <a:srgbClr val="FFFFFF"/>
                </a:solidFill>
                <a:latin typeface="Cardo"/>
              </a:rPr>
              <a:t>07 </a:t>
            </a:r>
            <a:r>
              <a:rPr lang="en-US" sz="2000" dirty="0" err="1">
                <a:solidFill>
                  <a:srgbClr val="FFFFFF"/>
                </a:solidFill>
                <a:latin typeface="Cardo"/>
              </a:rPr>
              <a:t>Juli</a:t>
            </a:r>
            <a:r>
              <a:rPr lang="en-US" sz="2000" dirty="0">
                <a:solidFill>
                  <a:srgbClr val="FFFFFF"/>
                </a:solidFill>
                <a:latin typeface="Cardo"/>
              </a:rPr>
              <a:t> 2023</a:t>
            </a:r>
          </a:p>
          <a:p>
            <a:endParaRPr lang="en-US" sz="2800" dirty="0">
              <a:solidFill>
                <a:srgbClr val="FFFFFF"/>
              </a:solidFill>
              <a:latin typeface="Cardo"/>
            </a:endParaRPr>
          </a:p>
        </p:txBody>
      </p:sp>
      <p:sp>
        <p:nvSpPr>
          <p:cNvPr id="13" name="TextBox 13"/>
          <p:cNvSpPr txBox="1"/>
          <p:nvPr/>
        </p:nvSpPr>
        <p:spPr>
          <a:xfrm>
            <a:off x="1669817" y="4152900"/>
            <a:ext cx="4798218" cy="740587"/>
          </a:xfrm>
          <a:prstGeom prst="rect">
            <a:avLst/>
          </a:prstGeom>
        </p:spPr>
        <p:txBody>
          <a:bodyPr lIns="0" tIns="0" rIns="0" bIns="0" rtlCol="0" anchor="t">
            <a:spAutoFit/>
          </a:bodyPr>
          <a:lstStyle/>
          <a:p>
            <a:pPr>
              <a:lnSpc>
                <a:spcPts val="5650"/>
              </a:lnSpc>
            </a:pPr>
            <a:r>
              <a:rPr lang="en-US" sz="5000" dirty="0" err="1">
                <a:solidFill>
                  <a:srgbClr val="FFFFFF"/>
                </a:solidFill>
                <a:latin typeface="Cardo Bold"/>
              </a:rPr>
              <a:t>Catatan</a:t>
            </a:r>
            <a:r>
              <a:rPr lang="en-US" sz="5000" dirty="0">
                <a:solidFill>
                  <a:srgbClr val="FFFFFF"/>
                </a:solidFill>
                <a:latin typeface="Cardo Bold"/>
              </a:rPr>
              <a:t> </a:t>
            </a:r>
            <a:r>
              <a:rPr lang="en-US" sz="5000" dirty="0" err="1">
                <a:solidFill>
                  <a:srgbClr val="FFFFFF"/>
                </a:solidFill>
                <a:latin typeface="Cardo Bold"/>
              </a:rPr>
              <a:t>Kritis</a:t>
            </a:r>
            <a:endParaRPr lang="en-US" sz="5000" dirty="0">
              <a:solidFill>
                <a:srgbClr val="FFFFFF"/>
              </a:solidFill>
              <a:latin typeface="Cardo Bold"/>
            </a:endParaRPr>
          </a:p>
        </p:txBody>
      </p:sp>
    </p:spTree>
    <p:extLst>
      <p:ext uri="{BB962C8B-B14F-4D97-AF65-F5344CB8AC3E}">
        <p14:creationId xmlns:p14="http://schemas.microsoft.com/office/powerpoint/2010/main" val="226811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24384000" cy="6858000"/>
          </a:xfrm>
        </p:grpSpPr>
        <p:pic>
          <p:nvPicPr>
            <p:cNvPr id="3" name="Picture 3"/>
            <p:cNvPicPr>
              <a:picLocks noChangeAspect="1"/>
            </p:cNvPicPr>
            <p:nvPr/>
          </p:nvPicPr>
          <p:blipFill>
            <a:blip r:embed="rId3"/>
            <a:srcRect t="38953" b="17101"/>
            <a:stretch>
              <a:fillRect/>
            </a:stretch>
          </p:blipFill>
          <p:spPr>
            <a:xfrm>
              <a:off x="0" y="0"/>
              <a:ext cx="24384000" cy="6858000"/>
            </a:xfrm>
            <a:prstGeom prst="rect">
              <a:avLst/>
            </a:prstGeom>
          </p:spPr>
        </p:pic>
      </p:grpSp>
      <p:sp>
        <p:nvSpPr>
          <p:cNvPr id="4" name="AutoShape 4"/>
          <p:cNvSpPr/>
          <p:nvPr/>
        </p:nvSpPr>
        <p:spPr>
          <a:xfrm>
            <a:off x="1028700" y="3139721"/>
            <a:ext cx="6625243" cy="6118579"/>
          </a:xfrm>
          <a:prstGeom prst="rect">
            <a:avLst/>
          </a:prstGeom>
          <a:solidFill>
            <a:srgbClr val="C49603"/>
          </a:solidFill>
        </p:spPr>
      </p:sp>
      <p:pic>
        <p:nvPicPr>
          <p:cNvPr id="18" name="Picture 17">
            <a:extLst>
              <a:ext uri="{FF2B5EF4-FFF2-40B4-BE49-F238E27FC236}">
                <a16:creationId xmlns:a16="http://schemas.microsoft.com/office/drawing/2014/main" id="{0B074F07-C0AF-1247-CA0B-D631F64E2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371" y="5568532"/>
            <a:ext cx="4287370" cy="4287370"/>
          </a:xfrm>
          <a:prstGeom prst="rect">
            <a:avLst/>
          </a:prstGeom>
        </p:spPr>
      </p:pic>
      <p:sp>
        <p:nvSpPr>
          <p:cNvPr id="16" name="TextBox 15">
            <a:extLst>
              <a:ext uri="{FF2B5EF4-FFF2-40B4-BE49-F238E27FC236}">
                <a16:creationId xmlns:a16="http://schemas.microsoft.com/office/drawing/2014/main" id="{56D16DFF-0E15-EBE0-6906-32DC4CF28D6A}"/>
              </a:ext>
            </a:extLst>
          </p:cNvPr>
          <p:cNvSpPr txBox="1"/>
          <p:nvPr/>
        </p:nvSpPr>
        <p:spPr>
          <a:xfrm>
            <a:off x="12877800" y="7419829"/>
            <a:ext cx="4564648" cy="707886"/>
          </a:xfrm>
          <a:prstGeom prst="rect">
            <a:avLst/>
          </a:prstGeom>
          <a:noFill/>
        </p:spPr>
        <p:txBody>
          <a:bodyPr wrap="none" rtlCol="0">
            <a:spAutoFit/>
          </a:bodyPr>
          <a:lstStyle/>
          <a:p>
            <a:r>
              <a:rPr lang="en-ID" sz="4000" dirty="0" err="1">
                <a:solidFill>
                  <a:schemeClr val="bg1"/>
                </a:solidFill>
              </a:rPr>
              <a:t>linktr.ee</a:t>
            </a:r>
            <a:r>
              <a:rPr lang="en-ID" sz="4000" dirty="0">
                <a:solidFill>
                  <a:schemeClr val="bg1"/>
                </a:solidFill>
              </a:rPr>
              <a:t>/</a:t>
            </a:r>
            <a:r>
              <a:rPr lang="en-ID" sz="4000" dirty="0" err="1">
                <a:solidFill>
                  <a:schemeClr val="bg1"/>
                </a:solidFill>
              </a:rPr>
              <a:t>gegoasmara</a:t>
            </a:r>
            <a:endParaRPr lang="en-US" sz="4000" dirty="0">
              <a:solidFill>
                <a:schemeClr val="bg1"/>
              </a:solidFill>
            </a:endParaRPr>
          </a:p>
        </p:txBody>
      </p:sp>
      <p:sp>
        <p:nvSpPr>
          <p:cNvPr id="6" name="AutoShape 5">
            <a:extLst>
              <a:ext uri="{FF2B5EF4-FFF2-40B4-BE49-F238E27FC236}">
                <a16:creationId xmlns:a16="http://schemas.microsoft.com/office/drawing/2014/main" id="{92658227-21E8-0600-E9AE-598B0E9D1825}"/>
              </a:ext>
            </a:extLst>
          </p:cNvPr>
          <p:cNvSpPr/>
          <p:nvPr/>
        </p:nvSpPr>
        <p:spPr>
          <a:xfrm>
            <a:off x="1669817" y="5055778"/>
            <a:ext cx="1170379" cy="0"/>
          </a:xfrm>
          <a:prstGeom prst="line">
            <a:avLst/>
          </a:prstGeom>
          <a:ln w="47625" cap="flat">
            <a:solidFill>
              <a:srgbClr val="FFFFFF"/>
            </a:solidFill>
            <a:prstDash val="solid"/>
            <a:headEnd type="none" w="sm" len="sm"/>
            <a:tailEnd type="none" w="sm" len="sm"/>
          </a:ln>
        </p:spPr>
      </p:sp>
      <p:sp>
        <p:nvSpPr>
          <p:cNvPr id="7" name="TextBox 12">
            <a:extLst>
              <a:ext uri="{FF2B5EF4-FFF2-40B4-BE49-F238E27FC236}">
                <a16:creationId xmlns:a16="http://schemas.microsoft.com/office/drawing/2014/main" id="{9BF81A46-DA2B-DA86-99BF-0CDD567797DF}"/>
              </a:ext>
            </a:extLst>
          </p:cNvPr>
          <p:cNvSpPr txBox="1"/>
          <p:nvPr/>
        </p:nvSpPr>
        <p:spPr>
          <a:xfrm>
            <a:off x="1669817" y="5328410"/>
            <a:ext cx="5436955" cy="4001095"/>
          </a:xfrm>
          <a:prstGeom prst="rect">
            <a:avLst/>
          </a:prstGeom>
        </p:spPr>
        <p:txBody>
          <a:bodyPr wrap="square" lIns="0" tIns="0" rIns="0" bIns="0" rtlCol="0" anchor="t">
            <a:spAutoFit/>
          </a:bodyPr>
          <a:lstStyle/>
          <a:p>
            <a:r>
              <a:rPr lang="en-US" sz="2400" dirty="0">
                <a:solidFill>
                  <a:srgbClr val="FFFFFF"/>
                </a:solidFill>
                <a:latin typeface="Cardo"/>
              </a:rPr>
              <a:t>dr. Gregorius Yoga Panji Asmara, SH, MH, CLA, CCD, CMC</a:t>
            </a:r>
          </a:p>
          <a:p>
            <a:r>
              <a:rPr lang="en-US" sz="2000" i="1" dirty="0">
                <a:solidFill>
                  <a:srgbClr val="FFFFFF"/>
                </a:solidFill>
                <a:latin typeface="Cardo"/>
              </a:rPr>
              <a:t>lecturer | attorney at law | legal consultant | legal auditor | mediator</a:t>
            </a:r>
          </a:p>
          <a:p>
            <a:r>
              <a:rPr lang="en-US" sz="2000" dirty="0">
                <a:solidFill>
                  <a:srgbClr val="FFFFFF"/>
                </a:solidFill>
                <a:latin typeface="Cardo"/>
              </a:rPr>
              <a:t>Wakil </a:t>
            </a:r>
            <a:r>
              <a:rPr lang="en-US" sz="2000" dirty="0" err="1">
                <a:solidFill>
                  <a:srgbClr val="FFFFFF"/>
                </a:solidFill>
                <a:latin typeface="Cardo"/>
              </a:rPr>
              <a:t>Dekan</a:t>
            </a:r>
            <a:r>
              <a:rPr lang="en-US" sz="2000" dirty="0">
                <a:solidFill>
                  <a:srgbClr val="FFFFFF"/>
                </a:solidFill>
                <a:latin typeface="Cardo"/>
              </a:rPr>
              <a:t> </a:t>
            </a:r>
            <a:r>
              <a:rPr lang="en-US" sz="2000" dirty="0" err="1">
                <a:solidFill>
                  <a:srgbClr val="FFFFFF"/>
                </a:solidFill>
                <a:latin typeface="Cardo"/>
              </a:rPr>
              <a:t>Bidang</a:t>
            </a:r>
            <a:r>
              <a:rPr lang="en-US" sz="2000" dirty="0">
                <a:solidFill>
                  <a:srgbClr val="FFFFFF"/>
                </a:solidFill>
                <a:latin typeface="Cardo"/>
              </a:rPr>
              <a:t> </a:t>
            </a:r>
            <a:r>
              <a:rPr lang="en-US" sz="2000" dirty="0" err="1">
                <a:solidFill>
                  <a:srgbClr val="FFFFFF"/>
                </a:solidFill>
                <a:latin typeface="Cardo"/>
              </a:rPr>
              <a:t>Inovasi</a:t>
            </a:r>
            <a:r>
              <a:rPr lang="en-US" sz="2000" dirty="0">
                <a:solidFill>
                  <a:srgbClr val="FFFFFF"/>
                </a:solidFill>
                <a:latin typeface="Cardo"/>
              </a:rPr>
              <a:t>, </a:t>
            </a:r>
            <a:r>
              <a:rPr lang="en-US" sz="2000" dirty="0" err="1">
                <a:solidFill>
                  <a:srgbClr val="FFFFFF"/>
                </a:solidFill>
                <a:latin typeface="Cardo"/>
              </a:rPr>
              <a:t>Riset</a:t>
            </a:r>
            <a:r>
              <a:rPr lang="en-US" sz="2000" dirty="0">
                <a:solidFill>
                  <a:srgbClr val="FFFFFF"/>
                </a:solidFill>
                <a:latin typeface="Cardo"/>
              </a:rPr>
              <a:t>, </a:t>
            </a:r>
            <a:r>
              <a:rPr lang="en-US" sz="2000" dirty="0" err="1">
                <a:solidFill>
                  <a:srgbClr val="FFFFFF"/>
                </a:solidFill>
                <a:latin typeface="Cardo"/>
              </a:rPr>
              <a:t>Pubiikasi</a:t>
            </a:r>
            <a:r>
              <a:rPr lang="en-US" sz="2000" dirty="0">
                <a:solidFill>
                  <a:srgbClr val="FFFFFF"/>
                </a:solidFill>
                <a:latin typeface="Cardo"/>
              </a:rPr>
              <a:t> dan </a:t>
            </a:r>
            <a:r>
              <a:rPr lang="en-US" sz="2000" dirty="0" err="1">
                <a:solidFill>
                  <a:srgbClr val="FFFFFF"/>
                </a:solidFill>
                <a:latin typeface="Cardo"/>
              </a:rPr>
              <a:t>Akreditasi</a:t>
            </a:r>
            <a:r>
              <a:rPr lang="en-US" sz="2000" dirty="0">
                <a:solidFill>
                  <a:srgbClr val="FFFFFF"/>
                </a:solidFill>
                <a:latin typeface="Cardo"/>
              </a:rPr>
              <a:t> </a:t>
            </a:r>
            <a:r>
              <a:rPr lang="en-US" sz="2000" dirty="0" err="1">
                <a:solidFill>
                  <a:srgbClr val="FFFFFF"/>
                </a:solidFill>
                <a:latin typeface="Cardo"/>
              </a:rPr>
              <a:t>Fakultas</a:t>
            </a:r>
            <a:r>
              <a:rPr lang="en-US" sz="2000" dirty="0">
                <a:solidFill>
                  <a:srgbClr val="FFFFFF"/>
                </a:solidFill>
                <a:latin typeface="Cardo"/>
              </a:rPr>
              <a:t> </a:t>
            </a:r>
            <a:r>
              <a:rPr lang="en-US" sz="2000" dirty="0" err="1">
                <a:solidFill>
                  <a:srgbClr val="FFFFFF"/>
                </a:solidFill>
                <a:latin typeface="Cardo"/>
              </a:rPr>
              <a:t>Kedokteran</a:t>
            </a:r>
            <a:endParaRPr lang="en-US" sz="2000" dirty="0">
              <a:solidFill>
                <a:srgbClr val="FFFFFF"/>
              </a:solidFill>
              <a:latin typeface="Cardo"/>
            </a:endParaRPr>
          </a:p>
          <a:p>
            <a:endParaRPr lang="en-US" sz="2000" i="1" dirty="0">
              <a:solidFill>
                <a:srgbClr val="FFFFFF"/>
              </a:solidFill>
              <a:latin typeface="Cardo"/>
            </a:endParaRPr>
          </a:p>
          <a:p>
            <a:r>
              <a:rPr lang="en-US" sz="2000" dirty="0" err="1">
                <a:solidFill>
                  <a:srgbClr val="FFFFFF"/>
                </a:solidFill>
                <a:latin typeface="Cardo"/>
              </a:rPr>
              <a:t>Disampaikan</a:t>
            </a:r>
            <a:r>
              <a:rPr lang="en-US" sz="2000" dirty="0">
                <a:solidFill>
                  <a:srgbClr val="FFFFFF"/>
                </a:solidFill>
                <a:latin typeface="Cardo"/>
              </a:rPr>
              <a:t> pada Latihan </a:t>
            </a:r>
            <a:r>
              <a:rPr lang="en-US" sz="2000" dirty="0" err="1">
                <a:solidFill>
                  <a:srgbClr val="FFFFFF"/>
                </a:solidFill>
                <a:latin typeface="Cardo"/>
              </a:rPr>
              <a:t>Kepemimpinan</a:t>
            </a:r>
            <a:r>
              <a:rPr lang="en-US" sz="2000" dirty="0">
                <a:solidFill>
                  <a:srgbClr val="FFFFFF"/>
                </a:solidFill>
                <a:latin typeface="Cardo"/>
              </a:rPr>
              <a:t> Tingkat </a:t>
            </a:r>
            <a:r>
              <a:rPr lang="en-US" sz="2000" dirty="0" err="1">
                <a:solidFill>
                  <a:srgbClr val="FFFFFF"/>
                </a:solidFill>
                <a:latin typeface="Cardo"/>
              </a:rPr>
              <a:t>Lanjut</a:t>
            </a:r>
            <a:r>
              <a:rPr lang="en-US" sz="2000" dirty="0">
                <a:solidFill>
                  <a:srgbClr val="FFFFFF"/>
                </a:solidFill>
                <a:latin typeface="Cardo"/>
              </a:rPr>
              <a:t> 2023</a:t>
            </a:r>
          </a:p>
          <a:p>
            <a:r>
              <a:rPr lang="en-US" sz="2000" dirty="0">
                <a:solidFill>
                  <a:srgbClr val="FFFFFF"/>
                </a:solidFill>
                <a:latin typeface="Cardo"/>
              </a:rPr>
              <a:t>“</a:t>
            </a:r>
            <a:r>
              <a:rPr lang="en-US" sz="2000" dirty="0" err="1">
                <a:solidFill>
                  <a:srgbClr val="FFFFFF"/>
                </a:solidFill>
                <a:latin typeface="Cardo"/>
              </a:rPr>
              <a:t>Transformasi</a:t>
            </a:r>
            <a:r>
              <a:rPr lang="en-US" sz="2000" dirty="0">
                <a:solidFill>
                  <a:srgbClr val="FFFFFF"/>
                </a:solidFill>
                <a:latin typeface="Cardo"/>
              </a:rPr>
              <a:t> </a:t>
            </a:r>
            <a:r>
              <a:rPr lang="en-US" sz="2000" dirty="0" err="1">
                <a:solidFill>
                  <a:srgbClr val="FFFFFF"/>
                </a:solidFill>
                <a:latin typeface="Cardo"/>
              </a:rPr>
              <a:t>Kepemimpinan</a:t>
            </a:r>
            <a:r>
              <a:rPr lang="en-US" sz="2000" dirty="0">
                <a:solidFill>
                  <a:srgbClr val="FFFFFF"/>
                </a:solidFill>
                <a:latin typeface="Cardo"/>
              </a:rPr>
              <a:t> di Era </a:t>
            </a:r>
            <a:r>
              <a:rPr lang="en-US" sz="2000" dirty="0" err="1">
                <a:solidFill>
                  <a:srgbClr val="FFFFFF"/>
                </a:solidFill>
                <a:latin typeface="Cardo"/>
              </a:rPr>
              <a:t>Dinamis</a:t>
            </a:r>
            <a:r>
              <a:rPr lang="en-US" sz="2000" dirty="0">
                <a:solidFill>
                  <a:srgbClr val="FFFFFF"/>
                </a:solidFill>
                <a:latin typeface="Cardo"/>
              </a:rPr>
              <a:t>”</a:t>
            </a:r>
          </a:p>
          <a:p>
            <a:r>
              <a:rPr lang="en-US" sz="2000" dirty="0">
                <a:solidFill>
                  <a:srgbClr val="FFFFFF"/>
                </a:solidFill>
                <a:latin typeface="Cardo"/>
              </a:rPr>
              <a:t>07 </a:t>
            </a:r>
            <a:r>
              <a:rPr lang="en-US" sz="2000" dirty="0" err="1">
                <a:solidFill>
                  <a:srgbClr val="FFFFFF"/>
                </a:solidFill>
                <a:latin typeface="Cardo"/>
              </a:rPr>
              <a:t>Juli</a:t>
            </a:r>
            <a:r>
              <a:rPr lang="en-US" sz="2000" dirty="0">
                <a:solidFill>
                  <a:srgbClr val="FFFFFF"/>
                </a:solidFill>
                <a:latin typeface="Cardo"/>
              </a:rPr>
              <a:t> 2023</a:t>
            </a:r>
          </a:p>
          <a:p>
            <a:endParaRPr lang="en-US" sz="2800" dirty="0">
              <a:solidFill>
                <a:srgbClr val="FFFFFF"/>
              </a:solidFill>
              <a:latin typeface="Cardo"/>
            </a:endParaRPr>
          </a:p>
        </p:txBody>
      </p:sp>
      <p:sp>
        <p:nvSpPr>
          <p:cNvPr id="8" name="TextBox 13">
            <a:extLst>
              <a:ext uri="{FF2B5EF4-FFF2-40B4-BE49-F238E27FC236}">
                <a16:creationId xmlns:a16="http://schemas.microsoft.com/office/drawing/2014/main" id="{992811AA-C7A0-3F77-C4BC-53F296408CD7}"/>
              </a:ext>
            </a:extLst>
          </p:cNvPr>
          <p:cNvSpPr txBox="1"/>
          <p:nvPr/>
        </p:nvSpPr>
        <p:spPr>
          <a:xfrm>
            <a:off x="1669817" y="4152900"/>
            <a:ext cx="4798218" cy="740587"/>
          </a:xfrm>
          <a:prstGeom prst="rect">
            <a:avLst/>
          </a:prstGeom>
        </p:spPr>
        <p:txBody>
          <a:bodyPr lIns="0" tIns="0" rIns="0" bIns="0" rtlCol="0" anchor="t">
            <a:spAutoFit/>
          </a:bodyPr>
          <a:lstStyle/>
          <a:p>
            <a:pPr>
              <a:lnSpc>
                <a:spcPts val="5650"/>
              </a:lnSpc>
            </a:pPr>
            <a:r>
              <a:rPr lang="en-US" sz="5000" dirty="0" err="1">
                <a:solidFill>
                  <a:srgbClr val="FFFFFF"/>
                </a:solidFill>
                <a:latin typeface="Cardo Bold"/>
              </a:rPr>
              <a:t>Terima</a:t>
            </a:r>
            <a:r>
              <a:rPr lang="en-US" sz="5000" dirty="0">
                <a:solidFill>
                  <a:srgbClr val="FFFFFF"/>
                </a:solidFill>
                <a:latin typeface="Cardo Bold"/>
              </a:rPr>
              <a:t> Kasih!</a:t>
            </a:r>
          </a:p>
        </p:txBody>
      </p:sp>
    </p:spTree>
    <p:extLst>
      <p:ext uri="{BB962C8B-B14F-4D97-AF65-F5344CB8AC3E}">
        <p14:creationId xmlns:p14="http://schemas.microsoft.com/office/powerpoint/2010/main" val="127956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2019300"/>
            <a:ext cx="1170379" cy="0"/>
          </a:xfrm>
          <a:prstGeom prst="line">
            <a:avLst/>
          </a:prstGeom>
          <a:ln w="47625" cap="flat">
            <a:solidFill>
              <a:srgbClr val="C49603"/>
            </a:solidFill>
            <a:prstDash val="solid"/>
            <a:headEnd type="none" w="sm" len="sm"/>
            <a:tailEnd type="none" w="sm" len="sm"/>
          </a:ln>
        </p:spPr>
      </p:sp>
      <p:sp>
        <p:nvSpPr>
          <p:cNvPr id="13" name="TextBox 13"/>
          <p:cNvSpPr txBox="1"/>
          <p:nvPr/>
        </p:nvSpPr>
        <p:spPr>
          <a:xfrm>
            <a:off x="76200" y="9410700"/>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GY </a:t>
            </a:r>
            <a:r>
              <a:rPr lang="en-US" sz="2000" i="1" dirty="0">
                <a:solidFill>
                  <a:srgbClr val="001431"/>
                </a:solidFill>
                <a:latin typeface="Cardo Bold"/>
              </a:rPr>
              <a:t>Attorney at Law, Legal Consultant &amp; Legal Auditor</a:t>
            </a:r>
            <a:endParaRPr lang="en-US" sz="2000" dirty="0">
              <a:solidFill>
                <a:srgbClr val="001431"/>
              </a:solidFill>
              <a:latin typeface="Cardo Bold"/>
            </a:endParaRPr>
          </a:p>
        </p:txBody>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460244"/>
            <a:ext cx="12643338" cy="1414618"/>
          </a:xfrm>
          <a:prstGeom prst="rect">
            <a:avLst/>
          </a:prstGeom>
        </p:spPr>
        <p:txBody>
          <a:bodyPr wrap="square" lIns="0" tIns="0" rIns="0" bIns="0" rtlCol="0" anchor="t">
            <a:spAutoFit/>
          </a:bodyPr>
          <a:lstStyle/>
          <a:p>
            <a:pPr>
              <a:lnSpc>
                <a:spcPts val="5650"/>
              </a:lnSpc>
            </a:pPr>
            <a:r>
              <a:rPr lang="en-US" sz="4200" b="1" i="1" dirty="0">
                <a:solidFill>
                  <a:srgbClr val="FFFFFF"/>
                </a:solidFill>
                <a:latin typeface="Calibri" panose="020F0502020204030204" pitchFamily="34" charset="0"/>
                <a:cs typeface="Calibri" panose="020F0502020204030204" pitchFamily="34" charset="0"/>
              </a:rPr>
              <a:t>Curriculum Vitae</a:t>
            </a:r>
          </a:p>
          <a:p>
            <a:pPr>
              <a:lnSpc>
                <a:spcPts val="5650"/>
              </a:lnSpc>
            </a:pPr>
            <a:r>
              <a:rPr lang="en-US" sz="4200" b="1" dirty="0">
                <a:solidFill>
                  <a:srgbClr val="FFFFFF"/>
                </a:solidFill>
                <a:latin typeface="Calibri" panose="020F0502020204030204" pitchFamily="34" charset="0"/>
                <a:cs typeface="Calibri" panose="020F0502020204030204" pitchFamily="34" charset="0"/>
              </a:rPr>
              <a:t>dr. Gregorius Yoga Panji Asmara, SH, MH, CLA, CCD, CMC</a:t>
            </a:r>
          </a:p>
        </p:txBody>
      </p:sp>
      <p:sp>
        <p:nvSpPr>
          <p:cNvPr id="16" name="TextBox 16"/>
          <p:cNvSpPr txBox="1"/>
          <p:nvPr/>
        </p:nvSpPr>
        <p:spPr>
          <a:xfrm>
            <a:off x="5208958" y="2319933"/>
            <a:ext cx="12643338" cy="8617744"/>
          </a:xfrm>
          <a:prstGeom prst="rect">
            <a:avLst/>
          </a:prstGeom>
        </p:spPr>
        <p:txBody>
          <a:bodyPr wrap="square" lIns="0" tIns="0" rIns="0" bIns="0" rtlCol="0" anchor="t">
            <a:spAutoFit/>
          </a:bodyPr>
          <a:lstStyle/>
          <a:p>
            <a:r>
              <a:rPr lang="en-ID" sz="2800" b="1" dirty="0">
                <a:solidFill>
                  <a:schemeClr val="bg1"/>
                </a:solidFill>
              </a:rPr>
              <a:t>ORGANISASI</a:t>
            </a:r>
          </a:p>
          <a:p>
            <a:pPr marL="457200" indent="-457200">
              <a:buFont typeface="Arial" panose="020B0604020202020204" pitchFamily="34" charset="0"/>
              <a:buChar char="•"/>
            </a:pPr>
            <a:r>
              <a:rPr lang="en-US" sz="2800" dirty="0">
                <a:solidFill>
                  <a:schemeClr val="bg1"/>
                </a:solidFill>
              </a:rPr>
              <a:t>PERDAHUKKI Pusat: </a:t>
            </a:r>
            <a:r>
              <a:rPr lang="en-US" sz="2800" dirty="0" err="1">
                <a:solidFill>
                  <a:schemeClr val="bg1"/>
                </a:solidFill>
              </a:rPr>
              <a:t>Ketua</a:t>
            </a:r>
            <a:r>
              <a:rPr lang="en-US" sz="2800" dirty="0">
                <a:solidFill>
                  <a:schemeClr val="bg1"/>
                </a:solidFill>
              </a:rPr>
              <a:t> </a:t>
            </a:r>
            <a:r>
              <a:rPr lang="en-US" sz="2800" dirty="0" err="1">
                <a:solidFill>
                  <a:schemeClr val="bg1"/>
                </a:solidFill>
              </a:rPr>
              <a:t>Bidang</a:t>
            </a:r>
            <a:r>
              <a:rPr lang="en-US" sz="2800" dirty="0">
                <a:solidFill>
                  <a:schemeClr val="bg1"/>
                </a:solidFill>
              </a:rPr>
              <a:t> </a:t>
            </a:r>
            <a:r>
              <a:rPr lang="en-US" sz="2800" dirty="0" err="1">
                <a:solidFill>
                  <a:schemeClr val="bg1"/>
                </a:solidFill>
              </a:rPr>
              <a:t>Advokasi</a:t>
            </a:r>
            <a:r>
              <a:rPr lang="en-US" sz="2800" dirty="0">
                <a:solidFill>
                  <a:schemeClr val="bg1"/>
                </a:solidFill>
              </a:rPr>
              <a:t> dan </a:t>
            </a:r>
            <a:r>
              <a:rPr lang="en-US" sz="2800" dirty="0" err="1">
                <a:solidFill>
                  <a:schemeClr val="bg1"/>
                </a:solidFill>
              </a:rPr>
              <a:t>Legislasi</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PERDAHUKKI Cabang </a:t>
            </a:r>
            <a:r>
              <a:rPr lang="en-US" sz="2800" dirty="0" err="1">
                <a:solidFill>
                  <a:schemeClr val="bg1"/>
                </a:solidFill>
              </a:rPr>
              <a:t>Jawa</a:t>
            </a:r>
            <a:r>
              <a:rPr lang="en-US" sz="2800" dirty="0">
                <a:solidFill>
                  <a:schemeClr val="bg1"/>
                </a:solidFill>
              </a:rPr>
              <a:t> Tengah – </a:t>
            </a:r>
            <a:r>
              <a:rPr lang="en-US" sz="2800" dirty="0" err="1">
                <a:solidFill>
                  <a:schemeClr val="bg1"/>
                </a:solidFill>
              </a:rPr>
              <a:t>Sekretaris</a:t>
            </a:r>
            <a:endParaRPr lang="en-US" sz="2800" dirty="0">
              <a:solidFill>
                <a:schemeClr val="bg1"/>
              </a:solidFill>
            </a:endParaRPr>
          </a:p>
          <a:p>
            <a:pPr marL="457200" indent="-457200">
              <a:buFont typeface="Arial" panose="020B0604020202020204" pitchFamily="34" charset="0"/>
              <a:buChar char="•"/>
            </a:pPr>
            <a:r>
              <a:rPr lang="en-US" sz="2800" dirty="0" err="1">
                <a:solidFill>
                  <a:schemeClr val="bg1"/>
                </a:solidFill>
              </a:rPr>
              <a:t>Pengurus</a:t>
            </a:r>
            <a:r>
              <a:rPr lang="en-US" sz="2800" dirty="0">
                <a:solidFill>
                  <a:schemeClr val="bg1"/>
                </a:solidFill>
              </a:rPr>
              <a:t> </a:t>
            </a:r>
            <a:r>
              <a:rPr lang="en-US" sz="2800" dirty="0" err="1">
                <a:solidFill>
                  <a:schemeClr val="bg1"/>
                </a:solidFill>
              </a:rPr>
              <a:t>Besar</a:t>
            </a:r>
            <a:r>
              <a:rPr lang="en-US" sz="2800" dirty="0">
                <a:solidFill>
                  <a:schemeClr val="bg1"/>
                </a:solidFill>
              </a:rPr>
              <a:t> IDI - </a:t>
            </a:r>
            <a:r>
              <a:rPr lang="en-US" sz="2800" dirty="0" err="1">
                <a:solidFill>
                  <a:schemeClr val="bg1"/>
                </a:solidFill>
              </a:rPr>
              <a:t>Anggota</a:t>
            </a:r>
            <a:r>
              <a:rPr lang="en-US" sz="2800" dirty="0">
                <a:solidFill>
                  <a:schemeClr val="bg1"/>
                </a:solidFill>
              </a:rPr>
              <a:t> BHP2A </a:t>
            </a:r>
          </a:p>
          <a:p>
            <a:pPr marL="457200" indent="-457200">
              <a:buFont typeface="Arial" panose="020B0604020202020204" pitchFamily="34" charset="0"/>
              <a:buChar char="•"/>
            </a:pPr>
            <a:r>
              <a:rPr lang="en-US" sz="2800" dirty="0">
                <a:solidFill>
                  <a:schemeClr val="bg1"/>
                </a:solidFill>
              </a:rPr>
              <a:t>IDI Wilayah </a:t>
            </a:r>
            <a:r>
              <a:rPr lang="en-US" sz="2800" dirty="0" err="1">
                <a:solidFill>
                  <a:schemeClr val="bg1"/>
                </a:solidFill>
              </a:rPr>
              <a:t>Jawa</a:t>
            </a:r>
            <a:r>
              <a:rPr lang="en-US" sz="2800" dirty="0">
                <a:solidFill>
                  <a:schemeClr val="bg1"/>
                </a:solidFill>
              </a:rPr>
              <a:t> Tengah - </a:t>
            </a:r>
            <a:r>
              <a:rPr lang="en-US" sz="2800" dirty="0" err="1">
                <a:solidFill>
                  <a:schemeClr val="bg1"/>
                </a:solidFill>
              </a:rPr>
              <a:t>Anggota</a:t>
            </a:r>
            <a:r>
              <a:rPr lang="en-US" sz="2800" dirty="0">
                <a:solidFill>
                  <a:schemeClr val="bg1"/>
                </a:solidFill>
              </a:rPr>
              <a:t> BHP2A </a:t>
            </a:r>
          </a:p>
          <a:p>
            <a:pPr marL="457200" indent="-457200">
              <a:buFont typeface="Arial" panose="020B0604020202020204" pitchFamily="34" charset="0"/>
              <a:buChar char="•"/>
            </a:pPr>
            <a:r>
              <a:rPr lang="en-US" sz="2800" dirty="0">
                <a:solidFill>
                  <a:schemeClr val="bg1"/>
                </a:solidFill>
              </a:rPr>
              <a:t>IDI Cabang Kota Semarang - </a:t>
            </a:r>
            <a:r>
              <a:rPr lang="en-US" sz="2800" dirty="0" err="1">
                <a:solidFill>
                  <a:schemeClr val="bg1"/>
                </a:solidFill>
              </a:rPr>
              <a:t>Anggota</a:t>
            </a:r>
            <a:r>
              <a:rPr lang="en-US" sz="2800" dirty="0">
                <a:solidFill>
                  <a:schemeClr val="bg1"/>
                </a:solidFill>
              </a:rPr>
              <a:t> BHP2A </a:t>
            </a:r>
          </a:p>
          <a:p>
            <a:pPr marL="457200" indent="-457200">
              <a:buFont typeface="Arial" panose="020B0604020202020204" pitchFamily="34" charset="0"/>
              <a:buChar char="•"/>
            </a:pPr>
            <a:r>
              <a:rPr lang="en-US" sz="2800" i="1" dirty="0">
                <a:solidFill>
                  <a:schemeClr val="bg1"/>
                </a:solidFill>
              </a:rPr>
              <a:t>Young Lawyer Committee </a:t>
            </a:r>
            <a:r>
              <a:rPr lang="en-US" sz="2800" dirty="0">
                <a:solidFill>
                  <a:schemeClr val="bg1"/>
                </a:solidFill>
              </a:rPr>
              <a:t>DPC PERADI Surakarta – Wakil </a:t>
            </a:r>
            <a:r>
              <a:rPr lang="en-US" sz="2800" dirty="0" err="1">
                <a:solidFill>
                  <a:schemeClr val="bg1"/>
                </a:solidFill>
              </a:rPr>
              <a:t>Kepala</a:t>
            </a:r>
            <a:r>
              <a:rPr lang="en-US" sz="2800" dirty="0">
                <a:solidFill>
                  <a:schemeClr val="bg1"/>
                </a:solidFill>
              </a:rPr>
              <a:t> Divisi </a:t>
            </a:r>
            <a:r>
              <a:rPr lang="en-US" sz="2800" dirty="0" err="1">
                <a:solidFill>
                  <a:schemeClr val="bg1"/>
                </a:solidFill>
              </a:rPr>
              <a:t>Inovasi</a:t>
            </a:r>
            <a:r>
              <a:rPr lang="en-US" sz="2800" dirty="0">
                <a:solidFill>
                  <a:schemeClr val="bg1"/>
                </a:solidFill>
              </a:rPr>
              <a:t> dan </a:t>
            </a:r>
            <a:r>
              <a:rPr lang="en-US" sz="2800" dirty="0" err="1">
                <a:solidFill>
                  <a:schemeClr val="bg1"/>
                </a:solidFill>
              </a:rPr>
              <a:t>Kreatif</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Pusat </a:t>
            </a:r>
            <a:r>
              <a:rPr lang="en-US" sz="2800" dirty="0" err="1">
                <a:solidFill>
                  <a:schemeClr val="bg1"/>
                </a:solidFill>
              </a:rPr>
              <a:t>Mediasi</a:t>
            </a:r>
            <a:r>
              <a:rPr lang="en-US" sz="2800" dirty="0">
                <a:solidFill>
                  <a:schemeClr val="bg1"/>
                </a:solidFill>
              </a:rPr>
              <a:t> dan </a:t>
            </a:r>
            <a:r>
              <a:rPr lang="en-US" sz="2800" dirty="0" err="1">
                <a:solidFill>
                  <a:schemeClr val="bg1"/>
                </a:solidFill>
              </a:rPr>
              <a:t>Resolusi</a:t>
            </a:r>
            <a:r>
              <a:rPr lang="en-US" sz="2800" dirty="0">
                <a:solidFill>
                  <a:schemeClr val="bg1"/>
                </a:solidFill>
              </a:rPr>
              <a:t> </a:t>
            </a:r>
            <a:r>
              <a:rPr lang="en-US" sz="2800" dirty="0" err="1">
                <a:solidFill>
                  <a:schemeClr val="bg1"/>
                </a:solidFill>
              </a:rPr>
              <a:t>Konflik</a:t>
            </a:r>
            <a:r>
              <a:rPr lang="en-US" sz="2800" dirty="0">
                <a:solidFill>
                  <a:schemeClr val="bg1"/>
                </a:solidFill>
              </a:rPr>
              <a:t> - </a:t>
            </a:r>
            <a:r>
              <a:rPr lang="en-US" sz="2800" dirty="0" err="1">
                <a:solidFill>
                  <a:schemeClr val="bg1"/>
                </a:solidFill>
              </a:rPr>
              <a:t>Pengurus</a:t>
            </a:r>
            <a:r>
              <a:rPr lang="en-US" sz="2800" dirty="0">
                <a:solidFill>
                  <a:schemeClr val="bg1"/>
                </a:solidFill>
              </a:rPr>
              <a:t> Daerah </a:t>
            </a:r>
            <a:r>
              <a:rPr lang="en-US" sz="2800" dirty="0" err="1">
                <a:solidFill>
                  <a:schemeClr val="bg1"/>
                </a:solidFill>
              </a:rPr>
              <a:t>Jawa</a:t>
            </a:r>
            <a:r>
              <a:rPr lang="en-US" sz="2800" dirty="0">
                <a:solidFill>
                  <a:schemeClr val="bg1"/>
                </a:solidFill>
              </a:rPr>
              <a:t> Tengah</a:t>
            </a:r>
          </a:p>
          <a:p>
            <a:pPr marL="457200" indent="-457200">
              <a:buFont typeface="Arial" panose="020B0604020202020204" pitchFamily="34" charset="0"/>
              <a:buChar char="•"/>
            </a:pPr>
            <a:r>
              <a:rPr lang="en-US" sz="2800" dirty="0" err="1">
                <a:solidFill>
                  <a:schemeClr val="bg1"/>
                </a:solidFill>
              </a:rPr>
              <a:t>Persaturan</a:t>
            </a:r>
            <a:r>
              <a:rPr lang="en-US" sz="2800" dirty="0">
                <a:solidFill>
                  <a:schemeClr val="bg1"/>
                </a:solidFill>
              </a:rPr>
              <a:t> Squash </a:t>
            </a:r>
            <a:r>
              <a:rPr lang="en-US" sz="2800" dirty="0" err="1">
                <a:solidFill>
                  <a:schemeClr val="bg1"/>
                </a:solidFill>
              </a:rPr>
              <a:t>Seluruh</a:t>
            </a:r>
            <a:r>
              <a:rPr lang="en-US" sz="2800" dirty="0">
                <a:solidFill>
                  <a:schemeClr val="bg1"/>
                </a:solidFill>
              </a:rPr>
              <a:t> Indonesia </a:t>
            </a:r>
            <a:r>
              <a:rPr lang="en-US" sz="2800" dirty="0" err="1">
                <a:solidFill>
                  <a:schemeClr val="bg1"/>
                </a:solidFill>
              </a:rPr>
              <a:t>Provinsi</a:t>
            </a:r>
            <a:r>
              <a:rPr lang="en-US" sz="2800" dirty="0">
                <a:solidFill>
                  <a:schemeClr val="bg1"/>
                </a:solidFill>
              </a:rPr>
              <a:t> </a:t>
            </a:r>
            <a:r>
              <a:rPr lang="en-US" sz="2800" dirty="0" err="1">
                <a:solidFill>
                  <a:schemeClr val="bg1"/>
                </a:solidFill>
              </a:rPr>
              <a:t>Jawa</a:t>
            </a:r>
            <a:r>
              <a:rPr lang="en-US" sz="2800" dirty="0">
                <a:solidFill>
                  <a:schemeClr val="bg1"/>
                </a:solidFill>
              </a:rPr>
              <a:t> Tengah – </a:t>
            </a:r>
            <a:r>
              <a:rPr lang="en-US" sz="2800" dirty="0" err="1">
                <a:solidFill>
                  <a:schemeClr val="bg1"/>
                </a:solidFill>
              </a:rPr>
              <a:t>Anggota</a:t>
            </a:r>
            <a:r>
              <a:rPr lang="en-US" sz="2800" dirty="0">
                <a:solidFill>
                  <a:schemeClr val="bg1"/>
                </a:solidFill>
              </a:rPr>
              <a:t> </a:t>
            </a:r>
            <a:r>
              <a:rPr lang="en-US" sz="2800" dirty="0" err="1">
                <a:solidFill>
                  <a:schemeClr val="bg1"/>
                </a:solidFill>
              </a:rPr>
              <a:t>Bidang</a:t>
            </a:r>
            <a:r>
              <a:rPr lang="en-US" sz="2800" dirty="0">
                <a:solidFill>
                  <a:schemeClr val="bg1"/>
                </a:solidFill>
              </a:rPr>
              <a:t> Kesehatan</a:t>
            </a:r>
          </a:p>
          <a:p>
            <a:pPr marL="457200" indent="-457200">
              <a:buFont typeface="Arial" panose="020B0604020202020204" pitchFamily="34" charset="0"/>
              <a:buChar char="•"/>
            </a:pPr>
            <a:r>
              <a:rPr lang="en-US" sz="2800" dirty="0" err="1">
                <a:solidFill>
                  <a:schemeClr val="bg1"/>
                </a:solidFill>
              </a:rPr>
              <a:t>Himpunan</a:t>
            </a:r>
            <a:r>
              <a:rPr lang="en-US" sz="2800" dirty="0">
                <a:solidFill>
                  <a:schemeClr val="bg1"/>
                </a:solidFill>
              </a:rPr>
              <a:t>  </a:t>
            </a:r>
            <a:r>
              <a:rPr lang="en-US" sz="2800" dirty="0" err="1">
                <a:solidFill>
                  <a:schemeClr val="bg1"/>
                </a:solidFill>
              </a:rPr>
              <a:t>Dosen</a:t>
            </a:r>
            <a:r>
              <a:rPr lang="en-US" sz="2800" dirty="0">
                <a:solidFill>
                  <a:schemeClr val="bg1"/>
                </a:solidFill>
              </a:rPr>
              <a:t> Etika </a:t>
            </a:r>
            <a:r>
              <a:rPr lang="en-US" sz="2800" dirty="0" err="1">
                <a:solidFill>
                  <a:schemeClr val="bg1"/>
                </a:solidFill>
              </a:rPr>
              <a:t>Seluruh</a:t>
            </a:r>
            <a:r>
              <a:rPr lang="en-US" sz="2800" dirty="0">
                <a:solidFill>
                  <a:schemeClr val="bg1"/>
                </a:solidFill>
              </a:rPr>
              <a:t> Indonesia (HIDESI)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Indonesia Bioethics Forum (IBF)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Masyarakat Hukum Kesehatan Indonesia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r>
              <a:rPr lang="en-US" sz="2800" dirty="0" err="1">
                <a:solidFill>
                  <a:schemeClr val="bg1"/>
                </a:solidFill>
              </a:rPr>
              <a:t>Perhimpunan</a:t>
            </a:r>
            <a:r>
              <a:rPr lang="en-US" sz="2800" dirty="0">
                <a:solidFill>
                  <a:schemeClr val="bg1"/>
                </a:solidFill>
              </a:rPr>
              <a:t> </a:t>
            </a:r>
            <a:r>
              <a:rPr lang="en-US" sz="2800" dirty="0" err="1">
                <a:solidFill>
                  <a:schemeClr val="bg1"/>
                </a:solidFill>
              </a:rPr>
              <a:t>Advokat</a:t>
            </a:r>
            <a:r>
              <a:rPr lang="en-US" sz="2800" dirty="0">
                <a:solidFill>
                  <a:schemeClr val="bg1"/>
                </a:solidFill>
              </a:rPr>
              <a:t> Indonesia (PERADI)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r>
              <a:rPr lang="en-US" sz="2800" dirty="0" err="1">
                <a:solidFill>
                  <a:schemeClr val="bg1"/>
                </a:solidFill>
              </a:rPr>
              <a:t>Ikatan</a:t>
            </a:r>
            <a:r>
              <a:rPr lang="en-US" sz="2800" dirty="0">
                <a:solidFill>
                  <a:schemeClr val="bg1"/>
                </a:solidFill>
              </a:rPr>
              <a:t> </a:t>
            </a:r>
            <a:r>
              <a:rPr lang="en-US" sz="2800" dirty="0" err="1">
                <a:solidFill>
                  <a:schemeClr val="bg1"/>
                </a:solidFill>
              </a:rPr>
              <a:t>Konsultan</a:t>
            </a:r>
            <a:r>
              <a:rPr lang="en-US" sz="2800" dirty="0">
                <a:solidFill>
                  <a:schemeClr val="bg1"/>
                </a:solidFill>
              </a:rPr>
              <a:t> Kesehatan Indonesia (IKKESINDO)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r>
              <a:rPr lang="en-US" sz="2800" dirty="0" err="1">
                <a:solidFill>
                  <a:schemeClr val="bg1"/>
                </a:solidFill>
              </a:rPr>
              <a:t>Asosiasi</a:t>
            </a:r>
            <a:r>
              <a:rPr lang="en-US" sz="2800" dirty="0">
                <a:solidFill>
                  <a:schemeClr val="bg1"/>
                </a:solidFill>
              </a:rPr>
              <a:t> Auditor Hukum Indonesia (ASAHI)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r>
              <a:rPr lang="en-US" sz="2800" dirty="0" err="1">
                <a:solidFill>
                  <a:schemeClr val="bg1"/>
                </a:solidFill>
              </a:rPr>
              <a:t>Asosiasi</a:t>
            </a:r>
            <a:r>
              <a:rPr lang="en-US" sz="2800" dirty="0">
                <a:solidFill>
                  <a:schemeClr val="bg1"/>
                </a:solidFill>
              </a:rPr>
              <a:t> </a:t>
            </a:r>
            <a:r>
              <a:rPr lang="en-US" sz="2800" dirty="0" err="1">
                <a:solidFill>
                  <a:schemeClr val="bg1"/>
                </a:solidFill>
              </a:rPr>
              <a:t>Perancang</a:t>
            </a:r>
            <a:r>
              <a:rPr lang="en-US" sz="2800" dirty="0">
                <a:solidFill>
                  <a:schemeClr val="bg1"/>
                </a:solidFill>
              </a:rPr>
              <a:t> </a:t>
            </a:r>
            <a:r>
              <a:rPr lang="en-US" sz="2800" dirty="0" err="1">
                <a:solidFill>
                  <a:schemeClr val="bg1"/>
                </a:solidFill>
              </a:rPr>
              <a:t>Kontrak</a:t>
            </a:r>
            <a:r>
              <a:rPr lang="en-US" sz="2800" dirty="0">
                <a:solidFill>
                  <a:schemeClr val="bg1"/>
                </a:solidFill>
              </a:rPr>
              <a:t> (APK) - </a:t>
            </a:r>
            <a:r>
              <a:rPr lang="en-US" sz="2800" dirty="0" err="1">
                <a:solidFill>
                  <a:schemeClr val="bg1"/>
                </a:solidFill>
              </a:rPr>
              <a:t>Anggota</a:t>
            </a:r>
            <a:endParaRPr lang="en-US" sz="2800" dirty="0">
              <a:solidFill>
                <a:schemeClr val="bg1"/>
              </a:solidFill>
            </a:endParaRPr>
          </a:p>
          <a:p>
            <a:pPr marL="457200" indent="-457200">
              <a:buFont typeface="Arial" panose="020B0604020202020204" pitchFamily="34" charset="0"/>
              <a:buChar char="•"/>
            </a:pPr>
            <a:endParaRPr lang="en-US" sz="2800" i="1" dirty="0">
              <a:solidFill>
                <a:schemeClr val="bg1"/>
              </a:solidFill>
            </a:endParaRPr>
          </a:p>
          <a:p>
            <a:pPr marL="457200" indent="-457200">
              <a:buFont typeface="Arial" panose="020B0604020202020204" pitchFamily="34" charset="0"/>
              <a:buChar char="•"/>
            </a:pPr>
            <a:endParaRPr lang="en-ID" sz="2800" dirty="0">
              <a:solidFill>
                <a:schemeClr val="bg1"/>
              </a:solidFill>
            </a:endParaRPr>
          </a:p>
        </p:txBody>
      </p:sp>
      <p:pic>
        <p:nvPicPr>
          <p:cNvPr id="8" name="Picture 7">
            <a:extLst>
              <a:ext uri="{FF2B5EF4-FFF2-40B4-BE49-F238E27FC236}">
                <a16:creationId xmlns:a16="http://schemas.microsoft.com/office/drawing/2014/main" id="{51B81970-FE67-7533-1965-51013E19F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663" y="7711678"/>
            <a:ext cx="1410549" cy="1484356"/>
          </a:xfrm>
          <a:prstGeom prst="rect">
            <a:avLst/>
          </a:prstGeom>
        </p:spPr>
      </p:pic>
    </p:spTree>
    <p:extLst>
      <p:ext uri="{BB962C8B-B14F-4D97-AF65-F5344CB8AC3E}">
        <p14:creationId xmlns:p14="http://schemas.microsoft.com/office/powerpoint/2010/main" val="377536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3335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460244"/>
            <a:ext cx="10564441" cy="731034"/>
          </a:xfrm>
          <a:prstGeom prst="rect">
            <a:avLst/>
          </a:prstGeom>
        </p:spPr>
        <p:txBody>
          <a:bodyPr wrap="square" lIns="0" tIns="0" rIns="0" bIns="0" rtlCol="0" anchor="t">
            <a:spAutoFit/>
          </a:bodyPr>
          <a:lstStyle/>
          <a:p>
            <a:pPr>
              <a:lnSpc>
                <a:spcPts val="5650"/>
              </a:lnSpc>
            </a:pPr>
            <a:r>
              <a:rPr lang="en-US" sz="5400" b="1" i="1" dirty="0">
                <a:solidFill>
                  <a:srgbClr val="FFFFFF"/>
                </a:solidFill>
                <a:latin typeface="Calibri" panose="020F0502020204030204" pitchFamily="34" charset="0"/>
                <a:cs typeface="Calibri" panose="020F0502020204030204" pitchFamily="34" charset="0"/>
              </a:rPr>
              <a:t>Outline</a:t>
            </a:r>
          </a:p>
        </p:txBody>
      </p:sp>
      <p:grpSp>
        <p:nvGrpSpPr>
          <p:cNvPr id="17" name="Group 16">
            <a:extLst>
              <a:ext uri="{FF2B5EF4-FFF2-40B4-BE49-F238E27FC236}">
                <a16:creationId xmlns:a16="http://schemas.microsoft.com/office/drawing/2014/main" id="{4A83E54C-EFE5-2F59-B43C-9800401CA64F}"/>
              </a:ext>
            </a:extLst>
          </p:cNvPr>
          <p:cNvGrpSpPr/>
          <p:nvPr/>
        </p:nvGrpSpPr>
        <p:grpSpPr>
          <a:xfrm>
            <a:off x="76200" y="6819900"/>
            <a:ext cx="4572000" cy="3276600"/>
            <a:chOff x="76200" y="6819900"/>
            <a:chExt cx="4572000" cy="3276600"/>
          </a:xfrm>
        </p:grpSpPr>
        <p:sp>
          <p:nvSpPr>
            <p:cNvPr id="13" name="TextBox 13"/>
            <p:cNvSpPr txBox="1"/>
            <p:nvPr/>
          </p:nvSpPr>
          <p:spPr>
            <a:xfrm>
              <a:off x="76200" y="9173170"/>
              <a:ext cx="4572000" cy="923330"/>
            </a:xfrm>
            <a:prstGeom prst="rect">
              <a:avLst/>
            </a:prstGeom>
          </p:spPr>
          <p:txBody>
            <a:bodyPr wrap="square" lIns="0" tIns="0" rIns="0" bIns="0" rtlCol="0" anchor="t">
              <a:spAutoFit/>
            </a:bodyPr>
            <a:lstStyle/>
            <a:p>
              <a:pPr algn="ctr"/>
              <a:r>
                <a:rPr lang="en-US" sz="2000" dirty="0" err="1">
                  <a:solidFill>
                    <a:srgbClr val="001431"/>
                  </a:solidFill>
                  <a:latin typeface="Cardo Bold"/>
                </a:rPr>
                <a:t>Mengupas</a:t>
              </a:r>
              <a:r>
                <a:rPr lang="en-US" sz="2000" dirty="0">
                  <a:solidFill>
                    <a:srgbClr val="001431"/>
                  </a:solidFill>
                  <a:latin typeface="Cardo Bold"/>
                </a:rPr>
                <a:t> RUU Kesehatan</a:t>
              </a:r>
            </a:p>
            <a:p>
              <a:pPr algn="ctr"/>
              <a:r>
                <a:rPr lang="en-US" sz="2000" dirty="0">
                  <a:solidFill>
                    <a:srgbClr val="001431"/>
                  </a:solidFill>
                  <a:latin typeface="Cardo Bold"/>
                </a:rPr>
                <a:t>HMPK FK </a:t>
              </a:r>
              <a:r>
                <a:rPr lang="en-US" sz="2000" dirty="0" err="1">
                  <a:solidFill>
                    <a:srgbClr val="001431"/>
                  </a:solidFill>
                  <a:latin typeface="Cardo Bold"/>
                </a:rPr>
                <a:t>Unissula</a:t>
              </a:r>
              <a:endParaRPr lang="en-US" sz="2000" dirty="0">
                <a:solidFill>
                  <a:srgbClr val="001431"/>
                </a:solidFill>
                <a:latin typeface="Cardo Bold"/>
              </a:endParaRPr>
            </a:p>
            <a:p>
              <a:pPr algn="ctr"/>
              <a:r>
                <a:rPr lang="en-US" sz="2000" dirty="0">
                  <a:solidFill>
                    <a:srgbClr val="001431"/>
                  </a:solidFill>
                  <a:latin typeface="Cardo Bold"/>
                </a:rPr>
                <a:t>25 </a:t>
              </a:r>
              <a:r>
                <a:rPr lang="en-US" sz="2000" dirty="0" err="1">
                  <a:solidFill>
                    <a:srgbClr val="001431"/>
                  </a:solidFill>
                  <a:latin typeface="Cardo Bold"/>
                </a:rPr>
                <a:t>Juni</a:t>
              </a:r>
              <a:r>
                <a:rPr lang="en-US" sz="2000" dirty="0">
                  <a:solidFill>
                    <a:srgbClr val="001431"/>
                  </a:solidFill>
                  <a:latin typeface="Cardo Bold"/>
                </a:rPr>
                <a:t> 2023</a:t>
              </a:r>
            </a:p>
          </p:txBody>
        </p:sp>
        <p:grpSp>
          <p:nvGrpSpPr>
            <p:cNvPr id="9" name="Group 8">
              <a:extLst>
                <a:ext uri="{FF2B5EF4-FFF2-40B4-BE49-F238E27FC236}">
                  <a16:creationId xmlns:a16="http://schemas.microsoft.com/office/drawing/2014/main" id="{64A28F7E-C7EF-5A7A-D4FB-A5974675AE25}"/>
                </a:ext>
              </a:extLst>
            </p:cNvPr>
            <p:cNvGrpSpPr/>
            <p:nvPr/>
          </p:nvGrpSpPr>
          <p:grpSpPr>
            <a:xfrm>
              <a:off x="176463" y="6819900"/>
              <a:ext cx="4394950" cy="1981200"/>
              <a:chOff x="229059" y="3446707"/>
              <a:chExt cx="5494475" cy="2594608"/>
            </a:xfrm>
          </p:grpSpPr>
          <p:pic>
            <p:nvPicPr>
              <p:cNvPr id="3" name="Picture 2">
                <a:extLst>
                  <a:ext uri="{FF2B5EF4-FFF2-40B4-BE49-F238E27FC236}">
                    <a16:creationId xmlns:a16="http://schemas.microsoft.com/office/drawing/2014/main" id="{6873C355-B344-C629-DF43-B39DB1B5C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926" y="3446707"/>
                <a:ext cx="2594608" cy="2594608"/>
              </a:xfrm>
              <a:prstGeom prst="rect">
                <a:avLst/>
              </a:prstGeom>
            </p:spPr>
          </p:pic>
          <p:pic>
            <p:nvPicPr>
              <p:cNvPr id="5" name="Picture 4">
                <a:extLst>
                  <a:ext uri="{FF2B5EF4-FFF2-40B4-BE49-F238E27FC236}">
                    <a16:creationId xmlns:a16="http://schemas.microsoft.com/office/drawing/2014/main" id="{F83D1F59-8506-0A13-27F0-92409A9E1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59" y="3446707"/>
                <a:ext cx="2594608" cy="2594608"/>
              </a:xfrm>
              <a:prstGeom prst="rect">
                <a:avLst/>
              </a:prstGeom>
            </p:spPr>
          </p:pic>
        </p:grpSp>
      </p:grpSp>
      <p:pic>
        <p:nvPicPr>
          <p:cNvPr id="8" name="Picture 7">
            <a:extLst>
              <a:ext uri="{FF2B5EF4-FFF2-40B4-BE49-F238E27FC236}">
                <a16:creationId xmlns:a16="http://schemas.microsoft.com/office/drawing/2014/main" id="{977662BD-59CA-77EE-390D-438139CCCC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110" y="1497095"/>
            <a:ext cx="11239090" cy="7843451"/>
          </a:xfrm>
          <a:prstGeom prst="rect">
            <a:avLst/>
          </a:prstGeom>
        </p:spPr>
      </p:pic>
    </p:spTree>
    <p:extLst>
      <p:ext uri="{BB962C8B-B14F-4D97-AF65-F5344CB8AC3E}">
        <p14:creationId xmlns:p14="http://schemas.microsoft.com/office/powerpoint/2010/main" val="170493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6" name="TextBox 16"/>
          <p:cNvSpPr txBox="1"/>
          <p:nvPr/>
        </p:nvSpPr>
        <p:spPr>
          <a:xfrm>
            <a:off x="5208959" y="2062758"/>
            <a:ext cx="12161390" cy="3385542"/>
          </a:xfrm>
          <a:prstGeom prst="rect">
            <a:avLst/>
          </a:prstGeom>
        </p:spPr>
        <p:txBody>
          <a:bodyPr wrap="square" lIns="0" tIns="0" rIns="0" bIns="0" rtlCol="0" anchor="t">
            <a:spAutoFit/>
          </a:bodyPr>
          <a:lstStyle/>
          <a:p>
            <a:r>
              <a:rPr lang="en-ID" sz="4400" b="1" i="1" dirty="0">
                <a:solidFill>
                  <a:schemeClr val="bg1"/>
                </a:solidFill>
                <a:effectLst/>
              </a:rPr>
              <a:t>participation in Student Organizations is increasingly important and should be valued by employers, given their ability to further develop than the teaching model of higher education, the skills required by the </a:t>
            </a:r>
            <a:r>
              <a:rPr lang="en-ID" sz="4400" b="1" i="1" dirty="0" err="1">
                <a:solidFill>
                  <a:schemeClr val="bg1"/>
                </a:solidFill>
                <a:effectLst/>
              </a:rPr>
              <a:t>labor</a:t>
            </a:r>
            <a:r>
              <a:rPr lang="en-ID" sz="4400" b="1" i="1" dirty="0">
                <a:solidFill>
                  <a:schemeClr val="bg1"/>
                </a:solidFill>
                <a:effectLst/>
              </a:rPr>
              <a:t> market.</a:t>
            </a:r>
            <a:endParaRPr lang="en-ID" sz="4400" i="1" dirty="0">
              <a:solidFill>
                <a:schemeClr val="bg1"/>
              </a:solidFill>
              <a:effectLst/>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646331"/>
          </a:xfrm>
          <a:prstGeom prst="rect">
            <a:avLst/>
          </a:prstGeom>
          <a:noFill/>
        </p:spPr>
        <p:txBody>
          <a:bodyPr wrap="square" rtlCol="0">
            <a:spAutoFit/>
          </a:bodyPr>
          <a:lstStyle/>
          <a:p>
            <a:r>
              <a:rPr lang="en-ID" dirty="0">
                <a:solidFill>
                  <a:schemeClr val="bg1"/>
                </a:solidFill>
                <a:effectLst/>
              </a:rPr>
              <a:t>Vieira, Francisco Machado Silva </a:t>
            </a:r>
            <a:r>
              <a:rPr lang="en-ID" dirty="0" err="1">
                <a:solidFill>
                  <a:schemeClr val="bg1"/>
                </a:solidFill>
                <a:effectLst/>
              </a:rPr>
              <a:t>Passos</a:t>
            </a:r>
            <a:r>
              <a:rPr lang="en-ID" dirty="0">
                <a:solidFill>
                  <a:schemeClr val="bg1"/>
                </a:solidFill>
                <a:effectLst/>
              </a:rPr>
              <a:t>. “The Importance of Participation in Student Organizations for Soft Skills Development.” Instituto Universitario de </a:t>
            </a:r>
            <a:r>
              <a:rPr lang="en-ID" dirty="0" err="1">
                <a:solidFill>
                  <a:schemeClr val="bg1"/>
                </a:solidFill>
                <a:effectLst/>
              </a:rPr>
              <a:t>Lisboa</a:t>
            </a:r>
            <a:r>
              <a:rPr lang="en-ID" dirty="0">
                <a:solidFill>
                  <a:schemeClr val="bg1"/>
                </a:solidFill>
                <a:effectLst/>
              </a:rPr>
              <a:t>, 2019.</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Tree>
    <p:extLst>
      <p:ext uri="{BB962C8B-B14F-4D97-AF65-F5344CB8AC3E}">
        <p14:creationId xmlns:p14="http://schemas.microsoft.com/office/powerpoint/2010/main" val="98956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70026" y="9603168"/>
            <a:ext cx="382271" cy="272455"/>
          </a:xfrm>
          <a:prstGeom prst="rect">
            <a:avLst/>
          </a:prstGeom>
        </p:spPr>
      </p:pic>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grpSp>
        <p:nvGrpSpPr>
          <p:cNvPr id="11" name="Group 10">
            <a:extLst>
              <a:ext uri="{FF2B5EF4-FFF2-40B4-BE49-F238E27FC236}">
                <a16:creationId xmlns:a16="http://schemas.microsoft.com/office/drawing/2014/main" id="{8B50D21E-99F1-A5DE-3C32-A63F1DD2A1AA}"/>
              </a:ext>
            </a:extLst>
          </p:cNvPr>
          <p:cNvGrpSpPr/>
          <p:nvPr/>
        </p:nvGrpSpPr>
        <p:grpSpPr>
          <a:xfrm>
            <a:off x="76200" y="7895065"/>
            <a:ext cx="4572000" cy="2125235"/>
            <a:chOff x="76200" y="7895065"/>
            <a:chExt cx="4572000" cy="2125235"/>
          </a:xfrm>
        </p:grpSpPr>
        <p:sp>
          <p:nvSpPr>
            <p:cNvPr id="13" name="TextBox 13"/>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4" name="Group 3">
              <a:extLst>
                <a:ext uri="{FF2B5EF4-FFF2-40B4-BE49-F238E27FC236}">
                  <a16:creationId xmlns:a16="http://schemas.microsoft.com/office/drawing/2014/main" id="{34B33F94-011B-6C8B-AA59-47263264DA7E}"/>
                </a:ext>
              </a:extLst>
            </p:cNvPr>
            <p:cNvGrpSpPr/>
            <p:nvPr/>
          </p:nvGrpSpPr>
          <p:grpSpPr>
            <a:xfrm>
              <a:off x="152400" y="7895065"/>
              <a:ext cx="4419600" cy="1210835"/>
              <a:chOff x="594741" y="2705100"/>
              <a:chExt cx="5655434" cy="1600200"/>
            </a:xfrm>
          </p:grpSpPr>
          <p:sp>
            <p:nvSpPr>
              <p:cNvPr id="7" name="Rectangle 6">
                <a:extLst>
                  <a:ext uri="{FF2B5EF4-FFF2-40B4-BE49-F238E27FC236}">
                    <a16:creationId xmlns:a16="http://schemas.microsoft.com/office/drawing/2014/main" id="{83178503-85E8-FED9-78CF-31883CF76529}"/>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A82558-2291-C4CF-8BD7-74756B0AB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grpSp>
        <p:nvGrpSpPr>
          <p:cNvPr id="16" name="Group 15">
            <a:extLst>
              <a:ext uri="{FF2B5EF4-FFF2-40B4-BE49-F238E27FC236}">
                <a16:creationId xmlns:a16="http://schemas.microsoft.com/office/drawing/2014/main" id="{8E9DEDA0-B3BB-BF30-CFCE-BC3847B904EE}"/>
              </a:ext>
            </a:extLst>
          </p:cNvPr>
          <p:cNvGrpSpPr/>
          <p:nvPr/>
        </p:nvGrpSpPr>
        <p:grpSpPr>
          <a:xfrm>
            <a:off x="459255" y="494920"/>
            <a:ext cx="17369490" cy="7297187"/>
            <a:chOff x="459255" y="494920"/>
            <a:chExt cx="17369490" cy="7297187"/>
          </a:xfrm>
        </p:grpSpPr>
        <p:sp>
          <p:nvSpPr>
            <p:cNvPr id="15" name="Rectangle 14">
              <a:extLst>
                <a:ext uri="{FF2B5EF4-FFF2-40B4-BE49-F238E27FC236}">
                  <a16:creationId xmlns:a16="http://schemas.microsoft.com/office/drawing/2014/main" id="{32277732-44B5-AFC3-453C-C315851C467F}"/>
                </a:ext>
              </a:extLst>
            </p:cNvPr>
            <p:cNvSpPr/>
            <p:nvPr/>
          </p:nvSpPr>
          <p:spPr>
            <a:xfrm>
              <a:off x="459255" y="494920"/>
              <a:ext cx="17369490" cy="72971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137;p4">
              <a:extLst>
                <a:ext uri="{FF2B5EF4-FFF2-40B4-BE49-F238E27FC236}">
                  <a16:creationId xmlns:a16="http://schemas.microsoft.com/office/drawing/2014/main" id="{BE0E8AC7-3E57-F084-4887-ADCCA903B3BA}"/>
                </a:ext>
              </a:extLst>
            </p:cNvPr>
            <p:cNvPicPr preferRelativeResize="0"/>
            <p:nvPr/>
          </p:nvPicPr>
          <p:blipFill rotWithShape="1">
            <a:blip r:embed="rId6">
              <a:alphaModFix/>
            </a:blip>
            <a:srcRect/>
            <a:stretch/>
          </p:blipFill>
          <p:spPr>
            <a:xfrm>
              <a:off x="459255" y="494920"/>
              <a:ext cx="17369490" cy="7297187"/>
            </a:xfrm>
            <a:prstGeom prst="rect">
              <a:avLst/>
            </a:prstGeom>
            <a:noFill/>
            <a:ln>
              <a:noFill/>
            </a:ln>
          </p:spPr>
        </p:pic>
      </p:grpSp>
      <p:sp>
        <p:nvSpPr>
          <p:cNvPr id="18" name="Oval 17">
            <a:extLst>
              <a:ext uri="{FF2B5EF4-FFF2-40B4-BE49-F238E27FC236}">
                <a16:creationId xmlns:a16="http://schemas.microsoft.com/office/drawing/2014/main" id="{67A06745-BC2E-2658-FC43-9A03F614D91A}"/>
              </a:ext>
            </a:extLst>
          </p:cNvPr>
          <p:cNvSpPr/>
          <p:nvPr/>
        </p:nvSpPr>
        <p:spPr>
          <a:xfrm>
            <a:off x="6934200" y="2857500"/>
            <a:ext cx="1066800" cy="457200"/>
          </a:xfrm>
          <a:prstGeom prst="ellipse">
            <a:avLst/>
          </a:prstGeom>
          <a:noFill/>
          <a:ln w="76200">
            <a:solidFill>
              <a:srgbClr val="DAA2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D625B7-025A-00BD-FABF-8B0A2FA0EF1D}"/>
              </a:ext>
            </a:extLst>
          </p:cNvPr>
          <p:cNvSpPr/>
          <p:nvPr/>
        </p:nvSpPr>
        <p:spPr>
          <a:xfrm>
            <a:off x="7162800" y="494920"/>
            <a:ext cx="3048000" cy="762380"/>
          </a:xfrm>
          <a:prstGeom prst="ellipse">
            <a:avLst/>
          </a:prstGeom>
          <a:noFill/>
          <a:ln w="76200">
            <a:solidFill>
              <a:srgbClr val="DAA2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870E682-8B97-0A2C-6DD3-07675EE2606C}"/>
              </a:ext>
            </a:extLst>
          </p:cNvPr>
          <p:cNvSpPr txBox="1"/>
          <p:nvPr/>
        </p:nvSpPr>
        <p:spPr>
          <a:xfrm>
            <a:off x="4824077" y="9727168"/>
            <a:ext cx="10796922" cy="369332"/>
          </a:xfrm>
          <a:prstGeom prst="rect">
            <a:avLst/>
          </a:prstGeom>
          <a:noFill/>
        </p:spPr>
        <p:txBody>
          <a:bodyPr wrap="square" rtlCol="0">
            <a:spAutoFit/>
          </a:bodyPr>
          <a:lstStyle/>
          <a:p>
            <a:r>
              <a:rPr lang="en-ID" dirty="0">
                <a:solidFill>
                  <a:schemeClr val="bg1"/>
                </a:solidFill>
                <a:effectLst/>
              </a:rPr>
              <a:t>Lembaga </a:t>
            </a:r>
            <a:r>
              <a:rPr lang="en-ID" dirty="0" err="1">
                <a:solidFill>
                  <a:schemeClr val="bg1"/>
                </a:solidFill>
                <a:effectLst/>
              </a:rPr>
              <a:t>Pengembangan</a:t>
            </a:r>
            <a:r>
              <a:rPr lang="en-ID" dirty="0">
                <a:solidFill>
                  <a:schemeClr val="bg1"/>
                </a:solidFill>
                <a:effectLst/>
              </a:rPr>
              <a:t> </a:t>
            </a:r>
            <a:r>
              <a:rPr lang="en-ID" dirty="0" err="1">
                <a:solidFill>
                  <a:schemeClr val="bg1"/>
                </a:solidFill>
                <a:effectLst/>
              </a:rPr>
              <a:t>Mahasiswa</a:t>
            </a:r>
            <a:r>
              <a:rPr lang="en-ID" dirty="0">
                <a:solidFill>
                  <a:schemeClr val="bg1"/>
                </a:solidFill>
                <a:effectLst/>
              </a:rPr>
              <a:t> dan Alumni. “ATGW.” Universitas </a:t>
            </a:r>
            <a:r>
              <a:rPr lang="en-ID" dirty="0" err="1">
                <a:solidFill>
                  <a:schemeClr val="bg1"/>
                </a:solidFill>
                <a:effectLst/>
              </a:rPr>
              <a:t>Katolik</a:t>
            </a:r>
            <a:r>
              <a:rPr lang="en-ID" dirty="0">
                <a:solidFill>
                  <a:schemeClr val="bg1"/>
                </a:solidFill>
                <a:effectLst/>
              </a:rPr>
              <a:t> </a:t>
            </a:r>
            <a:r>
              <a:rPr lang="en-ID" dirty="0" err="1">
                <a:solidFill>
                  <a:schemeClr val="bg1"/>
                </a:solidFill>
                <a:effectLst/>
              </a:rPr>
              <a:t>Soegijapranata</a:t>
            </a:r>
            <a:r>
              <a:rPr lang="en-ID" dirty="0">
                <a:solidFill>
                  <a:schemeClr val="bg1"/>
                </a:solidFill>
                <a:effectLst/>
              </a:rPr>
              <a:t>, 2022.</a:t>
            </a:r>
          </a:p>
        </p:txBody>
      </p:sp>
    </p:spTree>
    <p:extLst>
      <p:ext uri="{BB962C8B-B14F-4D97-AF65-F5344CB8AC3E}">
        <p14:creationId xmlns:p14="http://schemas.microsoft.com/office/powerpoint/2010/main" val="21448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Terminologi</a:t>
            </a:r>
            <a:endParaRPr lang="en-US" sz="4800" b="1" dirty="0">
              <a:solidFill>
                <a:srgbClr val="FFFFFF"/>
              </a:solidFill>
              <a:latin typeface="Calibri" panose="020F0502020204030204" pitchFamily="34" charset="0"/>
              <a:cs typeface="Calibri" panose="020F0502020204030204" pitchFamily="34" charset="0"/>
            </a:endParaRPr>
          </a:p>
        </p:txBody>
      </p:sp>
      <p:sp>
        <p:nvSpPr>
          <p:cNvPr id="16" name="TextBox 16"/>
          <p:cNvSpPr txBox="1"/>
          <p:nvPr/>
        </p:nvSpPr>
        <p:spPr>
          <a:xfrm>
            <a:off x="5208959" y="1638300"/>
            <a:ext cx="12161390" cy="443198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ID" sz="3600" b="1" i="0" dirty="0" err="1">
                <a:solidFill>
                  <a:schemeClr val="bg1"/>
                </a:solidFill>
                <a:effectLst/>
              </a:rPr>
              <a:t>organisasi</a:t>
            </a:r>
            <a:r>
              <a:rPr lang="en-ID" sz="3600" b="0" i="1" dirty="0">
                <a:solidFill>
                  <a:schemeClr val="bg1"/>
                </a:solidFill>
                <a:effectLst/>
              </a:rPr>
              <a:t>/</a:t>
            </a:r>
            <a:r>
              <a:rPr lang="en-ID" sz="3600" b="0" i="1" dirty="0" err="1">
                <a:solidFill>
                  <a:schemeClr val="bg1"/>
                </a:solidFill>
                <a:effectLst/>
              </a:rPr>
              <a:t>or·ga·ni·sa·si</a:t>
            </a:r>
            <a:r>
              <a:rPr lang="en-ID" sz="3600" b="0" i="1" dirty="0">
                <a:solidFill>
                  <a:schemeClr val="bg1"/>
                </a:solidFill>
                <a:effectLst/>
              </a:rPr>
              <a:t>/</a:t>
            </a:r>
            <a:r>
              <a:rPr lang="en-ID" sz="3600" b="0" i="0" dirty="0">
                <a:solidFill>
                  <a:schemeClr val="bg1"/>
                </a:solidFill>
                <a:effectLst/>
              </a:rPr>
              <a:t> </a:t>
            </a:r>
            <a:r>
              <a:rPr lang="en-ID" sz="3600" b="0" i="1" dirty="0">
                <a:solidFill>
                  <a:schemeClr val="bg1"/>
                </a:solidFill>
                <a:effectLst/>
              </a:rPr>
              <a:t>n</a:t>
            </a:r>
            <a:r>
              <a:rPr lang="en-ID" sz="3600" b="0" i="0" dirty="0">
                <a:solidFill>
                  <a:schemeClr val="bg1"/>
                </a:solidFill>
                <a:effectLst/>
              </a:rPr>
              <a:t> </a:t>
            </a:r>
            <a:r>
              <a:rPr lang="en-ID" sz="3600" b="1" i="0" dirty="0">
                <a:solidFill>
                  <a:schemeClr val="bg1"/>
                </a:solidFill>
                <a:effectLst/>
              </a:rPr>
              <a:t>1</a:t>
            </a:r>
            <a:r>
              <a:rPr lang="en-ID" sz="3600" b="0" i="0" dirty="0">
                <a:solidFill>
                  <a:schemeClr val="bg1"/>
                </a:solidFill>
                <a:effectLst/>
              </a:rPr>
              <a:t> </a:t>
            </a:r>
            <a:r>
              <a:rPr lang="en-ID" sz="3600" b="0" i="0" dirty="0" err="1">
                <a:solidFill>
                  <a:srgbClr val="DAA20C"/>
                </a:solidFill>
                <a:effectLst/>
              </a:rPr>
              <a:t>kesatuan</a:t>
            </a:r>
            <a:r>
              <a:rPr lang="en-ID" sz="3600" b="0" i="0" dirty="0">
                <a:solidFill>
                  <a:schemeClr val="bg1"/>
                </a:solidFill>
                <a:effectLst/>
              </a:rPr>
              <a:t> (</a:t>
            </a:r>
            <a:r>
              <a:rPr lang="en-ID" sz="3600" b="0" i="0" dirty="0" err="1">
                <a:solidFill>
                  <a:schemeClr val="bg1"/>
                </a:solidFill>
                <a:effectLst/>
              </a:rPr>
              <a:t>susunan</a:t>
            </a:r>
            <a:r>
              <a:rPr lang="en-ID" sz="3600" b="0" i="0" dirty="0">
                <a:solidFill>
                  <a:schemeClr val="bg1"/>
                </a:solidFill>
                <a:effectLst/>
              </a:rPr>
              <a:t> dan </a:t>
            </a:r>
            <a:r>
              <a:rPr lang="en-ID" sz="3600" b="0" i="0" dirty="0" err="1">
                <a:solidFill>
                  <a:schemeClr val="bg1"/>
                </a:solidFill>
                <a:effectLst/>
              </a:rPr>
              <a:t>sebagainya</a:t>
            </a:r>
            <a:r>
              <a:rPr lang="en-ID" sz="3600" b="0" i="0" dirty="0">
                <a:solidFill>
                  <a:schemeClr val="bg1"/>
                </a:solidFill>
                <a:effectLst/>
              </a:rPr>
              <a:t>) yang </a:t>
            </a:r>
            <a:r>
              <a:rPr lang="en-ID" sz="3600" b="0" i="0" dirty="0" err="1">
                <a:solidFill>
                  <a:srgbClr val="DAA20C"/>
                </a:solidFill>
                <a:effectLst/>
              </a:rPr>
              <a:t>terdiri</a:t>
            </a:r>
            <a:r>
              <a:rPr lang="en-ID" sz="3600" b="0" i="0" dirty="0">
                <a:solidFill>
                  <a:srgbClr val="DAA20C"/>
                </a:solidFill>
                <a:effectLst/>
              </a:rPr>
              <a:t> </a:t>
            </a:r>
            <a:r>
              <a:rPr lang="en-ID" sz="3600" b="0" i="0" dirty="0" err="1">
                <a:solidFill>
                  <a:srgbClr val="DAA20C"/>
                </a:solidFill>
                <a:effectLst/>
              </a:rPr>
              <a:t>atas</a:t>
            </a:r>
            <a:r>
              <a:rPr lang="en-ID" sz="3600" b="0" i="0" dirty="0">
                <a:solidFill>
                  <a:srgbClr val="DAA20C"/>
                </a:solidFill>
                <a:effectLst/>
              </a:rPr>
              <a:t> </a:t>
            </a:r>
            <a:r>
              <a:rPr lang="en-ID" sz="3600" b="0" i="0" dirty="0" err="1">
                <a:solidFill>
                  <a:srgbClr val="DAA20C"/>
                </a:solidFill>
                <a:effectLst/>
              </a:rPr>
              <a:t>bagian-bagian</a:t>
            </a:r>
            <a:r>
              <a:rPr lang="en-ID" sz="3600" b="0" i="0" dirty="0">
                <a:solidFill>
                  <a:srgbClr val="DAA20C"/>
                </a:solidFill>
                <a:effectLst/>
              </a:rPr>
              <a:t> </a:t>
            </a:r>
            <a:r>
              <a:rPr lang="en-ID" sz="3600" b="0" i="0" dirty="0">
                <a:solidFill>
                  <a:schemeClr val="bg1"/>
                </a:solidFill>
                <a:effectLst/>
              </a:rPr>
              <a:t>(orang dan </a:t>
            </a:r>
            <a:r>
              <a:rPr lang="en-ID" sz="3600" b="0" i="0" dirty="0" err="1">
                <a:solidFill>
                  <a:schemeClr val="bg1"/>
                </a:solidFill>
                <a:effectLst/>
              </a:rPr>
              <a:t>sebagainya</a:t>
            </a:r>
            <a:r>
              <a:rPr lang="en-ID" sz="3600" b="0" i="0" dirty="0">
                <a:solidFill>
                  <a:schemeClr val="bg1"/>
                </a:solidFill>
                <a:effectLst/>
              </a:rPr>
              <a:t>) </a:t>
            </a:r>
            <a:r>
              <a:rPr lang="en-ID" sz="3600" b="0" i="0" dirty="0" err="1">
                <a:solidFill>
                  <a:schemeClr val="bg1"/>
                </a:solidFill>
                <a:effectLst/>
              </a:rPr>
              <a:t>dalam</a:t>
            </a:r>
            <a:r>
              <a:rPr lang="en-ID" sz="3600" b="0" i="0" dirty="0">
                <a:solidFill>
                  <a:schemeClr val="bg1"/>
                </a:solidFill>
                <a:effectLst/>
              </a:rPr>
              <a:t> </a:t>
            </a:r>
            <a:r>
              <a:rPr lang="en-ID" sz="3600" b="0" i="0" dirty="0" err="1">
                <a:solidFill>
                  <a:schemeClr val="bg1"/>
                </a:solidFill>
                <a:effectLst/>
              </a:rPr>
              <a:t>perkumpulan</a:t>
            </a:r>
            <a:r>
              <a:rPr lang="en-ID" sz="3600" b="0" i="0" dirty="0">
                <a:solidFill>
                  <a:schemeClr val="bg1"/>
                </a:solidFill>
                <a:effectLst/>
              </a:rPr>
              <a:t> dan </a:t>
            </a:r>
            <a:r>
              <a:rPr lang="en-ID" sz="3600" b="0" i="0" dirty="0" err="1">
                <a:solidFill>
                  <a:schemeClr val="bg1"/>
                </a:solidFill>
                <a:effectLst/>
              </a:rPr>
              <a:t>sebagainya</a:t>
            </a:r>
            <a:r>
              <a:rPr lang="en-ID" sz="3600" b="0" i="0" dirty="0">
                <a:solidFill>
                  <a:schemeClr val="bg1"/>
                </a:solidFill>
                <a:effectLst/>
              </a:rPr>
              <a:t> </a:t>
            </a:r>
            <a:r>
              <a:rPr lang="en-ID" sz="3600" b="0" i="0" dirty="0" err="1">
                <a:solidFill>
                  <a:srgbClr val="DAA20C"/>
                </a:solidFill>
                <a:effectLst/>
              </a:rPr>
              <a:t>untuk</a:t>
            </a:r>
            <a:r>
              <a:rPr lang="en-ID" sz="3600" b="0" i="0" dirty="0">
                <a:solidFill>
                  <a:srgbClr val="DAA20C"/>
                </a:solidFill>
                <a:effectLst/>
              </a:rPr>
              <a:t> </a:t>
            </a:r>
            <a:r>
              <a:rPr lang="en-ID" sz="3600" b="0" i="0" dirty="0" err="1">
                <a:solidFill>
                  <a:srgbClr val="DAA20C"/>
                </a:solidFill>
                <a:effectLst/>
              </a:rPr>
              <a:t>tujuan</a:t>
            </a:r>
            <a:r>
              <a:rPr lang="en-ID" sz="3600" b="0" i="0" dirty="0">
                <a:solidFill>
                  <a:srgbClr val="DAA20C"/>
                </a:solidFill>
                <a:effectLst/>
              </a:rPr>
              <a:t> </a:t>
            </a:r>
            <a:r>
              <a:rPr lang="en-ID" sz="3600" b="0" i="0" dirty="0" err="1">
                <a:solidFill>
                  <a:srgbClr val="DAA20C"/>
                </a:solidFill>
                <a:effectLst/>
              </a:rPr>
              <a:t>tertentu</a:t>
            </a:r>
            <a:r>
              <a:rPr lang="en-ID" sz="3600" b="0" i="0" dirty="0">
                <a:solidFill>
                  <a:schemeClr val="bg1"/>
                </a:solidFill>
                <a:effectLst/>
              </a:rPr>
              <a:t>; </a:t>
            </a:r>
            <a:r>
              <a:rPr lang="en-ID" sz="3600" b="1" i="0" dirty="0">
                <a:solidFill>
                  <a:schemeClr val="bg1"/>
                </a:solidFill>
                <a:effectLst/>
              </a:rPr>
              <a:t>2</a:t>
            </a:r>
            <a:r>
              <a:rPr lang="en-ID" sz="3600" b="0" i="0" dirty="0">
                <a:solidFill>
                  <a:schemeClr val="bg1"/>
                </a:solidFill>
                <a:effectLst/>
              </a:rPr>
              <a:t> </a:t>
            </a:r>
            <a:r>
              <a:rPr lang="en-ID" sz="3600" b="0" i="0" dirty="0" err="1">
                <a:solidFill>
                  <a:srgbClr val="DAA20C"/>
                </a:solidFill>
                <a:effectLst/>
              </a:rPr>
              <a:t>kelompok</a:t>
            </a:r>
            <a:r>
              <a:rPr lang="en-ID" sz="3600" b="0" i="0" dirty="0">
                <a:solidFill>
                  <a:srgbClr val="DAA20C"/>
                </a:solidFill>
                <a:effectLst/>
              </a:rPr>
              <a:t> </a:t>
            </a:r>
            <a:r>
              <a:rPr lang="en-ID" sz="3600" b="0" i="0" dirty="0" err="1">
                <a:solidFill>
                  <a:srgbClr val="DAA20C"/>
                </a:solidFill>
                <a:effectLst/>
              </a:rPr>
              <a:t>kerja</a:t>
            </a:r>
            <a:r>
              <a:rPr lang="en-ID" sz="3600" b="0" i="0" dirty="0">
                <a:solidFill>
                  <a:srgbClr val="DAA20C"/>
                </a:solidFill>
                <a:effectLst/>
              </a:rPr>
              <a:t> </a:t>
            </a:r>
            <a:r>
              <a:rPr lang="en-ID" sz="3600" b="0" i="0" dirty="0" err="1">
                <a:solidFill>
                  <a:srgbClr val="DAA20C"/>
                </a:solidFill>
                <a:effectLst/>
              </a:rPr>
              <a:t>sama</a:t>
            </a:r>
            <a:r>
              <a:rPr lang="en-ID" sz="3600" b="0" i="0" dirty="0">
                <a:solidFill>
                  <a:srgbClr val="DAA20C"/>
                </a:solidFill>
                <a:effectLst/>
              </a:rPr>
              <a:t> </a:t>
            </a:r>
            <a:r>
              <a:rPr lang="en-ID" sz="3600" b="0" i="0" dirty="0" err="1">
                <a:solidFill>
                  <a:schemeClr val="bg1"/>
                </a:solidFill>
                <a:effectLst/>
              </a:rPr>
              <a:t>antara</a:t>
            </a:r>
            <a:r>
              <a:rPr lang="en-ID" sz="3600" b="0" i="0" dirty="0">
                <a:solidFill>
                  <a:schemeClr val="bg1"/>
                </a:solidFill>
                <a:effectLst/>
              </a:rPr>
              <a:t> orang-orang yang </a:t>
            </a:r>
            <a:r>
              <a:rPr lang="en-ID" sz="3600" b="0" i="0" dirty="0" err="1">
                <a:solidFill>
                  <a:schemeClr val="bg1"/>
                </a:solidFill>
                <a:effectLst/>
              </a:rPr>
              <a:t>diadakan</a:t>
            </a:r>
            <a:r>
              <a:rPr lang="en-ID" sz="3600" b="0" i="0" dirty="0">
                <a:solidFill>
                  <a:schemeClr val="bg1"/>
                </a:solidFill>
                <a:effectLst/>
              </a:rPr>
              <a:t> </a:t>
            </a:r>
            <a:r>
              <a:rPr lang="en-ID" sz="3600" b="0" i="0" dirty="0" err="1">
                <a:solidFill>
                  <a:schemeClr val="bg1"/>
                </a:solidFill>
                <a:effectLst/>
              </a:rPr>
              <a:t>untuk</a:t>
            </a:r>
            <a:r>
              <a:rPr lang="en-ID" sz="3600" b="0" i="0" dirty="0">
                <a:solidFill>
                  <a:schemeClr val="bg1"/>
                </a:solidFill>
                <a:effectLst/>
              </a:rPr>
              <a:t> </a:t>
            </a:r>
            <a:r>
              <a:rPr lang="en-ID" sz="3600" b="0" i="0" dirty="0" err="1">
                <a:solidFill>
                  <a:srgbClr val="DAA20C"/>
                </a:solidFill>
                <a:effectLst/>
              </a:rPr>
              <a:t>mencapai</a:t>
            </a:r>
            <a:r>
              <a:rPr lang="en-ID" sz="3600" b="0" i="0" dirty="0">
                <a:solidFill>
                  <a:srgbClr val="DAA20C"/>
                </a:solidFill>
                <a:effectLst/>
              </a:rPr>
              <a:t> </a:t>
            </a:r>
            <a:r>
              <a:rPr lang="en-ID" sz="3600" b="0" i="0" dirty="0" err="1">
                <a:solidFill>
                  <a:srgbClr val="DAA20C"/>
                </a:solidFill>
                <a:effectLst/>
              </a:rPr>
              <a:t>tujuan</a:t>
            </a:r>
            <a:r>
              <a:rPr lang="en-ID" sz="3600" b="0" i="0" dirty="0">
                <a:solidFill>
                  <a:srgbClr val="DAA20C"/>
                </a:solidFill>
                <a:effectLst/>
              </a:rPr>
              <a:t> </a:t>
            </a:r>
            <a:r>
              <a:rPr lang="en-ID" sz="3600" b="0" i="0" dirty="0" err="1">
                <a:solidFill>
                  <a:srgbClr val="DAA20C"/>
                </a:solidFill>
                <a:effectLst/>
              </a:rPr>
              <a:t>bersama</a:t>
            </a:r>
            <a:endParaRPr lang="en-ID" sz="3600" b="0" i="0" dirty="0">
              <a:solidFill>
                <a:srgbClr val="DAA20C"/>
              </a:solidFill>
              <a:effectLst/>
            </a:endParaRPr>
          </a:p>
          <a:p>
            <a:pPr marL="457200" indent="-457200">
              <a:buFont typeface="Arial" panose="020B0604020202020204" pitchFamily="34" charset="0"/>
              <a:buChar char="•"/>
            </a:pPr>
            <a:endParaRPr lang="en-ID" sz="3600" b="0" i="0" dirty="0">
              <a:solidFill>
                <a:schemeClr val="bg1"/>
              </a:solidFill>
              <a:effectLst/>
            </a:endParaRPr>
          </a:p>
          <a:p>
            <a:pPr marL="457200" indent="-457200">
              <a:buFont typeface="Arial" panose="020B0604020202020204" pitchFamily="34" charset="0"/>
              <a:buChar char="•"/>
            </a:pPr>
            <a:r>
              <a:rPr lang="en-ID" sz="3600" b="1" i="0" dirty="0" err="1">
                <a:solidFill>
                  <a:schemeClr val="bg1"/>
                </a:solidFill>
                <a:effectLst/>
              </a:rPr>
              <a:t>keorganisasian</a:t>
            </a:r>
            <a:r>
              <a:rPr lang="en-ID" sz="3600" b="0" i="1" dirty="0">
                <a:solidFill>
                  <a:schemeClr val="bg1"/>
                </a:solidFill>
                <a:effectLst/>
              </a:rPr>
              <a:t>/</a:t>
            </a:r>
            <a:r>
              <a:rPr lang="en-ID" sz="3600" b="0" i="1" dirty="0" err="1">
                <a:solidFill>
                  <a:schemeClr val="bg1"/>
                </a:solidFill>
                <a:effectLst/>
              </a:rPr>
              <a:t>ke·or·ga·ni·sa·si·an</a:t>
            </a:r>
            <a:r>
              <a:rPr lang="en-ID" sz="3600" b="0" i="1" dirty="0">
                <a:solidFill>
                  <a:schemeClr val="bg1"/>
                </a:solidFill>
                <a:effectLst/>
              </a:rPr>
              <a:t>/</a:t>
            </a:r>
            <a:r>
              <a:rPr lang="en-ID" sz="3600" b="0" i="0" dirty="0">
                <a:solidFill>
                  <a:schemeClr val="bg1"/>
                </a:solidFill>
                <a:effectLst/>
              </a:rPr>
              <a:t> </a:t>
            </a:r>
            <a:r>
              <a:rPr lang="en-ID" sz="3600" b="0" i="1" dirty="0">
                <a:solidFill>
                  <a:schemeClr val="bg1"/>
                </a:solidFill>
                <a:effectLst/>
              </a:rPr>
              <a:t>a</a:t>
            </a:r>
            <a:r>
              <a:rPr lang="en-ID" sz="3600" b="0" i="0" dirty="0">
                <a:solidFill>
                  <a:schemeClr val="bg1"/>
                </a:solidFill>
                <a:effectLst/>
              </a:rPr>
              <a:t> </a:t>
            </a:r>
            <a:r>
              <a:rPr lang="en-ID" sz="3600" b="0" i="0" dirty="0" err="1">
                <a:solidFill>
                  <a:schemeClr val="bg1"/>
                </a:solidFill>
                <a:effectLst/>
              </a:rPr>
              <a:t>perihal</a:t>
            </a:r>
            <a:r>
              <a:rPr lang="en-ID" sz="3600" b="0" i="0" dirty="0">
                <a:solidFill>
                  <a:schemeClr val="bg1"/>
                </a:solidFill>
                <a:effectLst/>
              </a:rPr>
              <a:t> (</a:t>
            </a:r>
            <a:r>
              <a:rPr lang="en-ID" sz="3600" b="0" i="0" dirty="0" err="1">
                <a:solidFill>
                  <a:schemeClr val="bg1"/>
                </a:solidFill>
                <a:effectLst/>
              </a:rPr>
              <a:t>tentang</a:t>
            </a:r>
            <a:r>
              <a:rPr lang="en-ID" sz="3600" b="0" i="0" dirty="0">
                <a:solidFill>
                  <a:schemeClr val="bg1"/>
                </a:solidFill>
                <a:effectLst/>
              </a:rPr>
              <a:t>) </a:t>
            </a:r>
            <a:r>
              <a:rPr lang="en-ID" sz="3600" b="0" i="0" dirty="0" err="1">
                <a:solidFill>
                  <a:schemeClr val="bg1"/>
                </a:solidFill>
                <a:effectLst/>
              </a:rPr>
              <a:t>organisasi</a:t>
            </a:r>
            <a:endParaRPr lang="en-ID" sz="3600" dirty="0">
              <a:solidFill>
                <a:schemeClr val="bg1"/>
              </a:solidFill>
              <a:effectLst/>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646331"/>
          </a:xfrm>
          <a:prstGeom prst="rect">
            <a:avLst/>
          </a:prstGeom>
          <a:noFill/>
        </p:spPr>
        <p:txBody>
          <a:bodyPr wrap="square" rtlCol="0">
            <a:spAutoFit/>
          </a:bodyPr>
          <a:lstStyle/>
          <a:p>
            <a:r>
              <a:rPr lang="en-ID" dirty="0">
                <a:solidFill>
                  <a:schemeClr val="bg1"/>
                </a:solidFill>
                <a:effectLst/>
              </a:rPr>
              <a:t>“Arti kata </a:t>
            </a:r>
            <a:r>
              <a:rPr lang="en-ID" dirty="0" err="1">
                <a:solidFill>
                  <a:schemeClr val="bg1"/>
                </a:solidFill>
                <a:effectLst/>
              </a:rPr>
              <a:t>organisasi</a:t>
            </a:r>
            <a:r>
              <a:rPr lang="en-ID" dirty="0">
                <a:solidFill>
                  <a:schemeClr val="bg1"/>
                </a:solidFill>
                <a:effectLst/>
              </a:rPr>
              <a:t> - </a:t>
            </a:r>
            <a:r>
              <a:rPr lang="en-ID" dirty="0" err="1">
                <a:solidFill>
                  <a:schemeClr val="bg1"/>
                </a:solidFill>
                <a:effectLst/>
              </a:rPr>
              <a:t>Kamus</a:t>
            </a:r>
            <a:r>
              <a:rPr lang="en-ID" dirty="0">
                <a:solidFill>
                  <a:schemeClr val="bg1"/>
                </a:solidFill>
                <a:effectLst/>
              </a:rPr>
              <a:t> </a:t>
            </a:r>
            <a:r>
              <a:rPr lang="en-ID" dirty="0" err="1">
                <a:solidFill>
                  <a:schemeClr val="bg1"/>
                </a:solidFill>
                <a:effectLst/>
              </a:rPr>
              <a:t>Besar</a:t>
            </a:r>
            <a:r>
              <a:rPr lang="en-ID" dirty="0">
                <a:solidFill>
                  <a:schemeClr val="bg1"/>
                </a:solidFill>
                <a:effectLst/>
              </a:rPr>
              <a:t> Bahasa Indonesia (KBBI) Online.” </a:t>
            </a:r>
            <a:r>
              <a:rPr lang="en-ID" dirty="0" err="1">
                <a:solidFill>
                  <a:schemeClr val="bg1"/>
                </a:solidFill>
                <a:effectLst/>
              </a:rPr>
              <a:t>Diakses</a:t>
            </a:r>
            <a:r>
              <a:rPr lang="en-ID" dirty="0">
                <a:solidFill>
                  <a:schemeClr val="bg1"/>
                </a:solidFill>
                <a:effectLst/>
              </a:rPr>
              <a:t> 5 </a:t>
            </a:r>
            <a:r>
              <a:rPr lang="en-ID" dirty="0" err="1">
                <a:solidFill>
                  <a:schemeClr val="bg1"/>
                </a:solidFill>
                <a:effectLst/>
              </a:rPr>
              <a:t>Juli</a:t>
            </a:r>
            <a:r>
              <a:rPr lang="en-ID" dirty="0">
                <a:solidFill>
                  <a:schemeClr val="bg1"/>
                </a:solidFill>
                <a:effectLst/>
              </a:rPr>
              <a:t> 2023. </a:t>
            </a:r>
            <a:r>
              <a:rPr lang="en-ID" dirty="0">
                <a:solidFill>
                  <a:schemeClr val="bg1"/>
                </a:solidFill>
                <a:effectLst/>
                <a:hlinkClick r:id="rId4">
                  <a:extLst>
                    <a:ext uri="{A12FA001-AC4F-418D-AE19-62706E023703}">
                      <ahyp:hlinkClr xmlns:ahyp="http://schemas.microsoft.com/office/drawing/2018/hyperlinkcolor" val="tx"/>
                    </a:ext>
                  </a:extLst>
                </a:hlinkClick>
              </a:rPr>
              <a:t>https://kbbi.web.id/organisasi</a:t>
            </a:r>
            <a:r>
              <a:rPr lang="en-ID" dirty="0">
                <a:solidFill>
                  <a:schemeClr val="bg1"/>
                </a:solidFill>
                <a:effectLst/>
              </a:rPr>
              <a:t>.</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Tree>
    <p:extLst>
      <p:ext uri="{BB962C8B-B14F-4D97-AF65-F5344CB8AC3E}">
        <p14:creationId xmlns:p14="http://schemas.microsoft.com/office/powerpoint/2010/main" val="245265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431"/>
        </a:solidFill>
        <a:effectLst/>
      </p:bgPr>
    </p:bg>
    <p:spTree>
      <p:nvGrpSpPr>
        <p:cNvPr id="1" name=""/>
        <p:cNvGrpSpPr/>
        <p:nvPr/>
      </p:nvGrpSpPr>
      <p:grpSpPr>
        <a:xfrm>
          <a:off x="0" y="0"/>
          <a:ext cx="0" cy="0"/>
          <a:chOff x="0" y="0"/>
          <a:chExt cx="0" cy="0"/>
        </a:xfrm>
      </p:grpSpPr>
      <p:sp>
        <p:nvSpPr>
          <p:cNvPr id="2" name="AutoShape 2"/>
          <p:cNvSpPr/>
          <p:nvPr/>
        </p:nvSpPr>
        <p:spPr>
          <a:xfrm>
            <a:off x="0" y="0"/>
            <a:ext cx="4747877" cy="10287000"/>
          </a:xfrm>
          <a:prstGeom prst="rect">
            <a:avLst/>
          </a:prstGeom>
          <a:solidFill>
            <a:srgbClr val="DAA20C"/>
          </a:solidFill>
        </p:spPr>
        <p:txBody>
          <a:bodyPr/>
          <a:lstStyle/>
          <a:p>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70026" y="9603168"/>
            <a:ext cx="382271" cy="272455"/>
          </a:xfrm>
          <a:prstGeom prst="rect">
            <a:avLst/>
          </a:prstGeom>
        </p:spPr>
      </p:pic>
      <p:sp>
        <p:nvSpPr>
          <p:cNvPr id="7" name="AutoShape 7"/>
          <p:cNvSpPr/>
          <p:nvPr/>
        </p:nvSpPr>
        <p:spPr>
          <a:xfrm>
            <a:off x="5208959" y="1257300"/>
            <a:ext cx="1170379" cy="0"/>
          </a:xfrm>
          <a:prstGeom prst="line">
            <a:avLst/>
          </a:prstGeom>
          <a:ln w="47625" cap="flat">
            <a:solidFill>
              <a:srgbClr val="C49603"/>
            </a:solidFill>
            <a:prstDash val="solid"/>
            <a:headEnd type="none" w="sm" len="sm"/>
            <a:tailEnd type="none" w="sm" len="sm"/>
          </a:ln>
        </p:spPr>
      </p:sp>
      <p:sp>
        <p:nvSpPr>
          <p:cNvPr id="14" name="TextBox 14"/>
          <p:cNvSpPr txBox="1"/>
          <p:nvPr/>
        </p:nvSpPr>
        <p:spPr>
          <a:xfrm>
            <a:off x="15621000" y="9565068"/>
            <a:ext cx="1849027" cy="372745"/>
          </a:xfrm>
          <a:prstGeom prst="rect">
            <a:avLst/>
          </a:prstGeom>
        </p:spPr>
        <p:txBody>
          <a:bodyPr lIns="0" tIns="0" rIns="0" bIns="0" rtlCol="0" anchor="t">
            <a:spAutoFit/>
          </a:bodyPr>
          <a:lstStyle/>
          <a:p>
            <a:pPr algn="ctr">
              <a:lnSpc>
                <a:spcPts val="3080"/>
              </a:lnSpc>
            </a:pPr>
            <a:r>
              <a:rPr lang="en-US" sz="2200" dirty="0">
                <a:solidFill>
                  <a:srgbClr val="FFFFFF"/>
                </a:solidFill>
                <a:latin typeface="Cardo"/>
              </a:rPr>
              <a:t>Next Page</a:t>
            </a:r>
          </a:p>
        </p:txBody>
      </p:sp>
      <p:sp>
        <p:nvSpPr>
          <p:cNvPr id="15" name="TextBox 15"/>
          <p:cNvSpPr txBox="1"/>
          <p:nvPr/>
        </p:nvSpPr>
        <p:spPr>
          <a:xfrm>
            <a:off x="5208959" y="369183"/>
            <a:ext cx="12850441" cy="730969"/>
          </a:xfrm>
          <a:prstGeom prst="rect">
            <a:avLst/>
          </a:prstGeom>
        </p:spPr>
        <p:txBody>
          <a:bodyPr wrap="square" lIns="0" tIns="0" rIns="0" bIns="0" rtlCol="0" anchor="t">
            <a:spAutoFit/>
          </a:bodyPr>
          <a:lstStyle/>
          <a:p>
            <a:pPr>
              <a:lnSpc>
                <a:spcPts val="5650"/>
              </a:lnSpc>
            </a:pPr>
            <a:r>
              <a:rPr lang="en-US" sz="4800" b="1" dirty="0" err="1">
                <a:solidFill>
                  <a:srgbClr val="FFFFFF"/>
                </a:solidFill>
                <a:latin typeface="Calibri" panose="020F0502020204030204" pitchFamily="34" charset="0"/>
                <a:cs typeface="Calibri" panose="020F0502020204030204" pitchFamily="34" charset="0"/>
              </a:rPr>
              <a:t>Unsur</a:t>
            </a:r>
            <a:r>
              <a:rPr lang="en-US" sz="4800" b="1" dirty="0">
                <a:solidFill>
                  <a:srgbClr val="FFFFFF"/>
                </a:solidFill>
                <a:latin typeface="Calibri" panose="020F0502020204030204" pitchFamily="34" charset="0"/>
                <a:cs typeface="Calibri" panose="020F0502020204030204" pitchFamily="34" charset="0"/>
              </a:rPr>
              <a:t> </a:t>
            </a:r>
            <a:r>
              <a:rPr lang="en-US" sz="4800" b="1" dirty="0" err="1">
                <a:solidFill>
                  <a:srgbClr val="FFFFFF"/>
                </a:solidFill>
                <a:latin typeface="Calibri" panose="020F0502020204030204" pitchFamily="34" charset="0"/>
                <a:cs typeface="Calibri" panose="020F0502020204030204" pitchFamily="34" charset="0"/>
              </a:rPr>
              <a:t>Organisasi</a:t>
            </a:r>
            <a:endParaRPr lang="en-US" sz="4800" b="1" dirty="0">
              <a:solidFill>
                <a:srgbClr val="FFFFFF"/>
              </a:solidFill>
              <a:latin typeface="Calibri" panose="020F0502020204030204" pitchFamily="34" charset="0"/>
              <a:cs typeface="Calibri" panose="020F0502020204030204" pitchFamily="34" charset="0"/>
            </a:endParaRPr>
          </a:p>
        </p:txBody>
      </p:sp>
      <p:sp>
        <p:nvSpPr>
          <p:cNvPr id="16" name="TextBox 16"/>
          <p:cNvSpPr txBox="1"/>
          <p:nvPr/>
        </p:nvSpPr>
        <p:spPr>
          <a:xfrm>
            <a:off x="5208959" y="1638300"/>
            <a:ext cx="12161390" cy="3323987"/>
          </a:xfrm>
          <a:prstGeom prst="rect">
            <a:avLst/>
          </a:prstGeom>
        </p:spPr>
        <p:txBody>
          <a:bodyPr wrap="square" lIns="0" tIns="0" rIns="0" bIns="0" rtlCol="0" anchor="t">
            <a:spAutoFit/>
          </a:bodyPr>
          <a:lstStyle/>
          <a:p>
            <a:pPr marL="742950" indent="-742950">
              <a:buFont typeface="+mj-lt"/>
              <a:buAutoNum type="arabicPeriod"/>
            </a:pPr>
            <a:r>
              <a:rPr lang="en-ID" sz="3600" i="0" dirty="0" err="1">
                <a:solidFill>
                  <a:schemeClr val="bg1"/>
                </a:solidFill>
                <a:effectLst/>
              </a:rPr>
              <a:t>Tujuan</a:t>
            </a:r>
            <a:endParaRPr lang="en-ID" sz="3600" i="0" dirty="0">
              <a:solidFill>
                <a:schemeClr val="bg1"/>
              </a:solidFill>
              <a:effectLst/>
            </a:endParaRPr>
          </a:p>
          <a:p>
            <a:pPr marL="742950" indent="-742950">
              <a:buFont typeface="+mj-lt"/>
              <a:buAutoNum type="arabicPeriod"/>
            </a:pPr>
            <a:endParaRPr lang="en-ID" sz="3600" i="0" dirty="0">
              <a:solidFill>
                <a:schemeClr val="bg1"/>
              </a:solidFill>
              <a:effectLst/>
            </a:endParaRPr>
          </a:p>
          <a:p>
            <a:pPr marL="742950" indent="-742950">
              <a:buFont typeface="+mj-lt"/>
              <a:buAutoNum type="arabicPeriod"/>
            </a:pPr>
            <a:r>
              <a:rPr lang="en-ID" sz="3600" dirty="0" err="1">
                <a:solidFill>
                  <a:schemeClr val="bg1"/>
                </a:solidFill>
              </a:rPr>
              <a:t>Pembagian</a:t>
            </a:r>
            <a:r>
              <a:rPr lang="en-ID" sz="3600" dirty="0">
                <a:solidFill>
                  <a:schemeClr val="bg1"/>
                </a:solidFill>
              </a:rPr>
              <a:t> </a:t>
            </a:r>
            <a:r>
              <a:rPr lang="en-ID" sz="3600" dirty="0" err="1">
                <a:solidFill>
                  <a:schemeClr val="bg1"/>
                </a:solidFill>
              </a:rPr>
              <a:t>Kerja</a:t>
            </a:r>
            <a:endParaRPr lang="en-ID" sz="3600" dirty="0">
              <a:solidFill>
                <a:schemeClr val="bg1"/>
              </a:solidFill>
            </a:endParaRPr>
          </a:p>
          <a:p>
            <a:pPr marL="742950" indent="-742950">
              <a:buFont typeface="+mj-lt"/>
              <a:buAutoNum type="arabicPeriod"/>
            </a:pPr>
            <a:endParaRPr lang="en-ID" sz="3600" dirty="0">
              <a:solidFill>
                <a:schemeClr val="bg1"/>
              </a:solidFill>
            </a:endParaRPr>
          </a:p>
          <a:p>
            <a:pPr marL="742950" indent="-742950">
              <a:buFont typeface="+mj-lt"/>
              <a:buAutoNum type="arabicPeriod"/>
            </a:pPr>
            <a:r>
              <a:rPr lang="en-ID" sz="3600" dirty="0" err="1">
                <a:solidFill>
                  <a:schemeClr val="bg1"/>
                </a:solidFill>
                <a:effectLst/>
              </a:rPr>
              <a:t>Hierarki</a:t>
            </a:r>
            <a:r>
              <a:rPr lang="en-ID" sz="3600" dirty="0">
                <a:solidFill>
                  <a:schemeClr val="bg1"/>
                </a:solidFill>
                <a:effectLst/>
              </a:rPr>
              <a:t> </a:t>
            </a:r>
            <a:r>
              <a:rPr lang="en-ID" sz="3600" dirty="0" err="1">
                <a:solidFill>
                  <a:schemeClr val="bg1"/>
                </a:solidFill>
                <a:effectLst/>
              </a:rPr>
              <a:t>Kewenangan</a:t>
            </a:r>
            <a:endParaRPr lang="en-ID" sz="3600" dirty="0">
              <a:solidFill>
                <a:schemeClr val="bg1"/>
              </a:solidFill>
              <a:effectLst/>
            </a:endParaRPr>
          </a:p>
          <a:p>
            <a:pPr marL="742950" indent="-742950">
              <a:buFont typeface="+mj-lt"/>
              <a:buAutoNum type="arabicPeriod"/>
            </a:pPr>
            <a:endParaRPr lang="en-ID" sz="3600" dirty="0">
              <a:solidFill>
                <a:schemeClr val="bg1"/>
              </a:solidFill>
              <a:effectLst/>
            </a:endParaRPr>
          </a:p>
        </p:txBody>
      </p:sp>
      <p:sp>
        <p:nvSpPr>
          <p:cNvPr id="4" name="TextBox 3">
            <a:extLst>
              <a:ext uri="{FF2B5EF4-FFF2-40B4-BE49-F238E27FC236}">
                <a16:creationId xmlns:a16="http://schemas.microsoft.com/office/drawing/2014/main" id="{6D6FFEFC-DA4F-26EB-819A-34CB3E292027}"/>
              </a:ext>
            </a:extLst>
          </p:cNvPr>
          <p:cNvSpPr txBox="1"/>
          <p:nvPr/>
        </p:nvSpPr>
        <p:spPr>
          <a:xfrm>
            <a:off x="4824077" y="9486900"/>
            <a:ext cx="10796922" cy="369332"/>
          </a:xfrm>
          <a:prstGeom prst="rect">
            <a:avLst/>
          </a:prstGeom>
          <a:noFill/>
        </p:spPr>
        <p:txBody>
          <a:bodyPr wrap="square" rtlCol="0">
            <a:spAutoFit/>
          </a:bodyPr>
          <a:lstStyle/>
          <a:p>
            <a:r>
              <a:rPr lang="en-ID" dirty="0" err="1">
                <a:solidFill>
                  <a:schemeClr val="bg1"/>
                </a:solidFill>
                <a:effectLst/>
              </a:rPr>
              <a:t>Rifa’i</a:t>
            </a:r>
            <a:r>
              <a:rPr lang="en-ID" dirty="0">
                <a:solidFill>
                  <a:schemeClr val="bg1"/>
                </a:solidFill>
                <a:effectLst/>
              </a:rPr>
              <a:t>, H Muhammad, dan Muhammad Fadhli. </a:t>
            </a:r>
            <a:r>
              <a:rPr lang="en-ID" i="1" dirty="0" err="1">
                <a:solidFill>
                  <a:schemeClr val="bg1"/>
                </a:solidFill>
                <a:effectLst/>
              </a:rPr>
              <a:t>Manajemen</a:t>
            </a:r>
            <a:r>
              <a:rPr lang="en-ID" i="1" dirty="0">
                <a:solidFill>
                  <a:schemeClr val="bg1"/>
                </a:solidFill>
                <a:effectLst/>
              </a:rPr>
              <a:t> </a:t>
            </a:r>
            <a:r>
              <a:rPr lang="en-ID" i="1" dirty="0" err="1">
                <a:solidFill>
                  <a:schemeClr val="bg1"/>
                </a:solidFill>
                <a:effectLst/>
              </a:rPr>
              <a:t>Organisasi</a:t>
            </a:r>
            <a:r>
              <a:rPr lang="en-ID" dirty="0">
                <a:solidFill>
                  <a:schemeClr val="bg1"/>
                </a:solidFill>
                <a:effectLst/>
              </a:rPr>
              <a:t>. Bandung: </a:t>
            </a:r>
            <a:r>
              <a:rPr lang="en-ID" dirty="0" err="1">
                <a:solidFill>
                  <a:schemeClr val="bg1"/>
                </a:solidFill>
                <a:effectLst/>
              </a:rPr>
              <a:t>Citapustaka</a:t>
            </a:r>
            <a:r>
              <a:rPr lang="en-ID" dirty="0">
                <a:solidFill>
                  <a:schemeClr val="bg1"/>
                </a:solidFill>
                <a:effectLst/>
              </a:rPr>
              <a:t> Media </a:t>
            </a:r>
            <a:r>
              <a:rPr lang="en-ID" dirty="0" err="1">
                <a:solidFill>
                  <a:schemeClr val="bg1"/>
                </a:solidFill>
                <a:effectLst/>
              </a:rPr>
              <a:t>Perintis</a:t>
            </a:r>
            <a:r>
              <a:rPr lang="en-ID" dirty="0">
                <a:solidFill>
                  <a:schemeClr val="bg1"/>
                </a:solidFill>
                <a:effectLst/>
              </a:rPr>
              <a:t>, 2013.</a:t>
            </a:r>
          </a:p>
        </p:txBody>
      </p:sp>
      <p:grpSp>
        <p:nvGrpSpPr>
          <p:cNvPr id="8" name="Group 7">
            <a:extLst>
              <a:ext uri="{FF2B5EF4-FFF2-40B4-BE49-F238E27FC236}">
                <a16:creationId xmlns:a16="http://schemas.microsoft.com/office/drawing/2014/main" id="{447D7CE2-2620-393E-E38F-046CF1626ACA}"/>
              </a:ext>
            </a:extLst>
          </p:cNvPr>
          <p:cNvGrpSpPr/>
          <p:nvPr/>
        </p:nvGrpSpPr>
        <p:grpSpPr>
          <a:xfrm>
            <a:off x="76200" y="7895065"/>
            <a:ext cx="4572000" cy="2125235"/>
            <a:chOff x="76200" y="7895065"/>
            <a:chExt cx="4572000" cy="2125235"/>
          </a:xfrm>
        </p:grpSpPr>
        <p:sp>
          <p:nvSpPr>
            <p:cNvPr id="10" name="TextBox 13">
              <a:extLst>
                <a:ext uri="{FF2B5EF4-FFF2-40B4-BE49-F238E27FC236}">
                  <a16:creationId xmlns:a16="http://schemas.microsoft.com/office/drawing/2014/main" id="{BCE46AE6-FF53-2A7F-7987-2BB22298C392}"/>
                </a:ext>
              </a:extLst>
            </p:cNvPr>
            <p:cNvSpPr txBox="1"/>
            <p:nvPr/>
          </p:nvSpPr>
          <p:spPr>
            <a:xfrm>
              <a:off x="76200" y="9404747"/>
              <a:ext cx="4572000" cy="615553"/>
            </a:xfrm>
            <a:prstGeom prst="rect">
              <a:avLst/>
            </a:prstGeom>
          </p:spPr>
          <p:txBody>
            <a:bodyPr wrap="square" lIns="0" tIns="0" rIns="0" bIns="0" rtlCol="0" anchor="t">
              <a:spAutoFit/>
            </a:bodyPr>
            <a:lstStyle/>
            <a:p>
              <a:pPr algn="ctr"/>
              <a:r>
                <a:rPr lang="en-US" sz="2000" dirty="0">
                  <a:solidFill>
                    <a:srgbClr val="001431"/>
                  </a:solidFill>
                  <a:latin typeface="Cardo Bold"/>
                </a:rPr>
                <a:t>Latihan </a:t>
              </a:r>
              <a:r>
                <a:rPr lang="en-US" sz="2000" dirty="0" err="1">
                  <a:solidFill>
                    <a:srgbClr val="001431"/>
                  </a:solidFill>
                  <a:latin typeface="Cardo Bold"/>
                </a:rPr>
                <a:t>Kepemimpinan</a:t>
              </a:r>
              <a:r>
                <a:rPr lang="en-US" sz="2000" dirty="0">
                  <a:solidFill>
                    <a:srgbClr val="001431"/>
                  </a:solidFill>
                  <a:latin typeface="Cardo Bold"/>
                </a:rPr>
                <a:t> Tingkat </a:t>
              </a:r>
              <a:r>
                <a:rPr lang="en-US" sz="2000" dirty="0" err="1">
                  <a:solidFill>
                    <a:srgbClr val="001431"/>
                  </a:solidFill>
                  <a:latin typeface="Cardo Bold"/>
                </a:rPr>
                <a:t>Lanjut</a:t>
              </a:r>
              <a:endParaRPr lang="en-US" sz="2000" dirty="0">
                <a:solidFill>
                  <a:srgbClr val="001431"/>
                </a:solidFill>
                <a:latin typeface="Cardo Bold"/>
              </a:endParaRPr>
            </a:p>
            <a:p>
              <a:pPr algn="ctr"/>
              <a:r>
                <a:rPr lang="en-US" sz="2000" dirty="0">
                  <a:solidFill>
                    <a:srgbClr val="001431"/>
                  </a:solidFill>
                  <a:latin typeface="Cardo Bold"/>
                </a:rPr>
                <a:t>07 </a:t>
              </a:r>
              <a:r>
                <a:rPr lang="en-US" sz="2000" dirty="0" err="1">
                  <a:solidFill>
                    <a:srgbClr val="001431"/>
                  </a:solidFill>
                  <a:latin typeface="Cardo Bold"/>
                </a:rPr>
                <a:t>Juli</a:t>
              </a:r>
              <a:r>
                <a:rPr lang="en-US" sz="2000" dirty="0">
                  <a:solidFill>
                    <a:srgbClr val="001431"/>
                  </a:solidFill>
                  <a:latin typeface="Cardo Bold"/>
                </a:rPr>
                <a:t> 2023</a:t>
              </a:r>
            </a:p>
          </p:txBody>
        </p:sp>
        <p:grpSp>
          <p:nvGrpSpPr>
            <p:cNvPr id="11" name="Group 10">
              <a:extLst>
                <a:ext uri="{FF2B5EF4-FFF2-40B4-BE49-F238E27FC236}">
                  <a16:creationId xmlns:a16="http://schemas.microsoft.com/office/drawing/2014/main" id="{FD1396E7-A215-53F0-4E97-4F973B478E00}"/>
                </a:ext>
              </a:extLst>
            </p:cNvPr>
            <p:cNvGrpSpPr/>
            <p:nvPr/>
          </p:nvGrpSpPr>
          <p:grpSpPr>
            <a:xfrm>
              <a:off x="152400" y="7895065"/>
              <a:ext cx="4419600" cy="1210835"/>
              <a:chOff x="594741" y="2705100"/>
              <a:chExt cx="5655434" cy="1600200"/>
            </a:xfrm>
          </p:grpSpPr>
          <p:sp>
            <p:nvSpPr>
              <p:cNvPr id="12" name="Rectangle 11">
                <a:extLst>
                  <a:ext uri="{FF2B5EF4-FFF2-40B4-BE49-F238E27FC236}">
                    <a16:creationId xmlns:a16="http://schemas.microsoft.com/office/drawing/2014/main" id="{16AA9235-A684-6B96-E470-164C3BA87528}"/>
                  </a:ext>
                </a:extLst>
              </p:cNvPr>
              <p:cNvSpPr/>
              <p:nvPr/>
            </p:nvSpPr>
            <p:spPr>
              <a:xfrm>
                <a:off x="594741" y="2705100"/>
                <a:ext cx="5655434"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FCC9B92-283E-6A13-3F18-7CF107ED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59" y="2766508"/>
                <a:ext cx="5486399" cy="1477383"/>
              </a:xfrm>
              <a:prstGeom prst="rect">
                <a:avLst/>
              </a:prstGeom>
            </p:spPr>
          </p:pic>
        </p:grpSp>
      </p:grpSp>
    </p:spTree>
    <p:extLst>
      <p:ext uri="{BB962C8B-B14F-4D97-AF65-F5344CB8AC3E}">
        <p14:creationId xmlns:p14="http://schemas.microsoft.com/office/powerpoint/2010/main" val="14662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blinds(horizontal)">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blinds(horizontal)">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4362</TotalTime>
  <Words>1959</Words>
  <Application>Microsoft Macintosh PowerPoint</Application>
  <PresentationFormat>Custom</PresentationFormat>
  <Paragraphs>264</Paragraphs>
  <Slides>32</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Cardo Bold</vt:lpstr>
      <vt:lpstr>Calibri</vt:lpstr>
      <vt:lpstr>Verdana</vt:lpstr>
      <vt:lpstr>Cardo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Law Firm Company Presentation</dc:title>
  <cp:lastModifiedBy>Gregorius Yoga Panji Asmara</cp:lastModifiedBy>
  <cp:revision>84</cp:revision>
  <cp:lastPrinted>2023-05-12T19:13:14Z</cp:lastPrinted>
  <dcterms:created xsi:type="dcterms:W3CDTF">2006-08-16T00:00:00Z</dcterms:created>
  <dcterms:modified xsi:type="dcterms:W3CDTF">2023-07-07T12:44:49Z</dcterms:modified>
  <dc:identifier>DAFGez5Hrt0</dc:identifier>
</cp:coreProperties>
</file>