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350" r:id="rId3"/>
    <p:sldId id="360" r:id="rId4"/>
    <p:sldId id="361" r:id="rId5"/>
    <p:sldId id="368" r:id="rId6"/>
    <p:sldId id="359" r:id="rId7"/>
    <p:sldId id="370" r:id="rId8"/>
    <p:sldId id="369" r:id="rId9"/>
    <p:sldId id="371" r:id="rId10"/>
    <p:sldId id="362" r:id="rId11"/>
    <p:sldId id="376" r:id="rId12"/>
    <p:sldId id="377" r:id="rId13"/>
    <p:sldId id="378" r:id="rId14"/>
    <p:sldId id="379" r:id="rId15"/>
    <p:sldId id="380" r:id="rId16"/>
    <p:sldId id="382" r:id="rId17"/>
    <p:sldId id="383" r:id="rId18"/>
    <p:sldId id="374" r:id="rId19"/>
    <p:sldId id="384" r:id="rId20"/>
    <p:sldId id="372" r:id="rId21"/>
    <p:sldId id="373" r:id="rId22"/>
    <p:sldId id="386" r:id="rId23"/>
    <p:sldId id="387" r:id="rId24"/>
    <p:sldId id="388" r:id="rId25"/>
    <p:sldId id="389" r:id="rId26"/>
    <p:sldId id="391" r:id="rId27"/>
    <p:sldId id="390" r:id="rId28"/>
    <p:sldId id="385" r:id="rId29"/>
    <p:sldId id="394" r:id="rId30"/>
    <p:sldId id="392" r:id="rId31"/>
    <p:sldId id="397" r:id="rId32"/>
    <p:sldId id="395" r:id="rId33"/>
    <p:sldId id="396" r:id="rId34"/>
    <p:sldId id="393" r:id="rId35"/>
    <p:sldId id="349" r:id="rId36"/>
    <p:sldId id="296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rdo" panose="020B0603020202020204" pitchFamily="34" charset="0"/>
      <p:regular r:id="rId43"/>
      <p:bold r:id="rId44"/>
    </p:embeddedFont>
    <p:embeddedFont>
      <p:font typeface="Cardo Bold" panose="020F07020304040A0204" pitchFamily="34" charset="0"/>
      <p:regular r:id="rId43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20C"/>
    <a:srgbClr val="E29E16"/>
    <a:srgbClr val="C49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18" autoAdjust="0"/>
    <p:restoredTop sz="95909" autoAdjust="0"/>
  </p:normalViewPr>
  <p:slideViewPr>
    <p:cSldViewPr>
      <p:cViewPr>
        <p:scale>
          <a:sx n="54" d="100"/>
          <a:sy n="54" d="100"/>
        </p:scale>
        <p:origin x="1048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8F706-C412-C643-B932-0EEE59088E7A}" type="doc">
      <dgm:prSet loTypeId="urn:microsoft.com/office/officeart/2005/8/layout/cycle6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4F8457-5C31-844F-832E-15FF8764EC42}">
      <dgm:prSet phldrT="[Text]"/>
      <dgm:spPr/>
      <dgm:t>
        <a:bodyPr/>
        <a:lstStyle/>
        <a:p>
          <a:r>
            <a:rPr lang="en-US" dirty="0" err="1"/>
            <a:t>Etik</a:t>
          </a:r>
          <a:endParaRPr lang="en-US" dirty="0"/>
        </a:p>
      </dgm:t>
    </dgm:pt>
    <dgm:pt modelId="{5083E1E7-23A3-1242-A9FC-FC673A837C8A}" type="parTrans" cxnId="{B8C30F21-652A-8847-974E-4A1BD174BD8C}">
      <dgm:prSet/>
      <dgm:spPr/>
      <dgm:t>
        <a:bodyPr/>
        <a:lstStyle/>
        <a:p>
          <a:endParaRPr lang="en-US"/>
        </a:p>
      </dgm:t>
    </dgm:pt>
    <dgm:pt modelId="{6A013BBA-417D-1341-B562-17EE75367A36}" type="sibTrans" cxnId="{B8C30F21-652A-8847-974E-4A1BD174BD8C}">
      <dgm:prSet/>
      <dgm:spPr/>
      <dgm:t>
        <a:bodyPr/>
        <a:lstStyle/>
        <a:p>
          <a:endParaRPr lang="en-US"/>
        </a:p>
      </dgm:t>
    </dgm:pt>
    <dgm:pt modelId="{A7B4046E-1C6D-A342-B6FF-D0B0508CCEBE}">
      <dgm:prSet phldrT="[Text]"/>
      <dgm:spPr/>
      <dgm:t>
        <a:bodyPr/>
        <a:lstStyle/>
        <a:p>
          <a:r>
            <a:rPr lang="en-US" dirty="0" err="1"/>
            <a:t>Disiplin</a:t>
          </a:r>
          <a:endParaRPr lang="en-US" dirty="0"/>
        </a:p>
      </dgm:t>
    </dgm:pt>
    <dgm:pt modelId="{DCC3FCEC-0044-FD49-ADCD-C475B783AA32}" type="parTrans" cxnId="{28999617-02C9-F447-AC83-3A88B4BCFBBB}">
      <dgm:prSet/>
      <dgm:spPr/>
      <dgm:t>
        <a:bodyPr/>
        <a:lstStyle/>
        <a:p>
          <a:endParaRPr lang="en-US"/>
        </a:p>
      </dgm:t>
    </dgm:pt>
    <dgm:pt modelId="{D26D846A-2F06-7F43-9113-0CBC01B6CEC9}" type="sibTrans" cxnId="{28999617-02C9-F447-AC83-3A88B4BCFBBB}">
      <dgm:prSet/>
      <dgm:spPr/>
      <dgm:t>
        <a:bodyPr/>
        <a:lstStyle/>
        <a:p>
          <a:endParaRPr lang="en-US"/>
        </a:p>
      </dgm:t>
    </dgm:pt>
    <dgm:pt modelId="{F9AEA718-1868-2248-9C97-432CDD3E664B}">
      <dgm:prSet phldrT="[Text]"/>
      <dgm:spPr/>
      <dgm:t>
        <a:bodyPr/>
        <a:lstStyle/>
        <a:p>
          <a:r>
            <a:rPr lang="en-US" dirty="0"/>
            <a:t>Hukum</a:t>
          </a:r>
        </a:p>
      </dgm:t>
    </dgm:pt>
    <dgm:pt modelId="{77C4C015-D11E-A54C-BD30-F1425028C00A}" type="parTrans" cxnId="{BAF77A3B-A3E9-204D-8F71-968D3C438729}">
      <dgm:prSet/>
      <dgm:spPr/>
      <dgm:t>
        <a:bodyPr/>
        <a:lstStyle/>
        <a:p>
          <a:endParaRPr lang="en-US"/>
        </a:p>
      </dgm:t>
    </dgm:pt>
    <dgm:pt modelId="{64D1DEDF-3A07-724C-9C1F-7DB168C9C4FC}" type="sibTrans" cxnId="{BAF77A3B-A3E9-204D-8F71-968D3C438729}">
      <dgm:prSet/>
      <dgm:spPr/>
      <dgm:t>
        <a:bodyPr/>
        <a:lstStyle/>
        <a:p>
          <a:endParaRPr lang="en-US"/>
        </a:p>
      </dgm:t>
    </dgm:pt>
    <dgm:pt modelId="{EE43158F-2B09-654B-BAF2-8A75F9DB42E0}" type="pres">
      <dgm:prSet presAssocID="{4128F706-C412-C643-B932-0EEE59088E7A}" presName="cycle" presStyleCnt="0">
        <dgm:presLayoutVars>
          <dgm:dir/>
          <dgm:resizeHandles val="exact"/>
        </dgm:presLayoutVars>
      </dgm:prSet>
      <dgm:spPr/>
    </dgm:pt>
    <dgm:pt modelId="{B903E1E0-CC68-2748-B62D-949985E10270}" type="pres">
      <dgm:prSet presAssocID="{014F8457-5C31-844F-832E-15FF8764EC42}" presName="node" presStyleLbl="node1" presStyleIdx="0" presStyleCnt="3">
        <dgm:presLayoutVars>
          <dgm:bulletEnabled val="1"/>
        </dgm:presLayoutVars>
      </dgm:prSet>
      <dgm:spPr/>
    </dgm:pt>
    <dgm:pt modelId="{45B65208-6021-2748-AF95-933A02079F8D}" type="pres">
      <dgm:prSet presAssocID="{014F8457-5C31-844F-832E-15FF8764EC42}" presName="spNode" presStyleCnt="0"/>
      <dgm:spPr/>
    </dgm:pt>
    <dgm:pt modelId="{D1093795-2384-7B47-834A-C1D63A2A9CF6}" type="pres">
      <dgm:prSet presAssocID="{6A013BBA-417D-1341-B562-17EE75367A36}" presName="sibTrans" presStyleLbl="sibTrans1D1" presStyleIdx="0" presStyleCnt="3"/>
      <dgm:spPr/>
    </dgm:pt>
    <dgm:pt modelId="{4C6EDC29-39E6-8648-8A7A-469534A1CBFE}" type="pres">
      <dgm:prSet presAssocID="{A7B4046E-1C6D-A342-B6FF-D0B0508CCEBE}" presName="node" presStyleLbl="node1" presStyleIdx="1" presStyleCnt="3">
        <dgm:presLayoutVars>
          <dgm:bulletEnabled val="1"/>
        </dgm:presLayoutVars>
      </dgm:prSet>
      <dgm:spPr/>
    </dgm:pt>
    <dgm:pt modelId="{569C6192-9285-8A4D-ABD4-6C43888E0FB5}" type="pres">
      <dgm:prSet presAssocID="{A7B4046E-1C6D-A342-B6FF-D0B0508CCEBE}" presName="spNode" presStyleCnt="0"/>
      <dgm:spPr/>
    </dgm:pt>
    <dgm:pt modelId="{92010653-DCC7-C048-B366-0770970F62D2}" type="pres">
      <dgm:prSet presAssocID="{D26D846A-2F06-7F43-9113-0CBC01B6CEC9}" presName="sibTrans" presStyleLbl="sibTrans1D1" presStyleIdx="1" presStyleCnt="3"/>
      <dgm:spPr/>
    </dgm:pt>
    <dgm:pt modelId="{9DA38590-9C98-4047-9CE6-9B78FEBE26FF}" type="pres">
      <dgm:prSet presAssocID="{F9AEA718-1868-2248-9C97-432CDD3E664B}" presName="node" presStyleLbl="node1" presStyleIdx="2" presStyleCnt="3">
        <dgm:presLayoutVars>
          <dgm:bulletEnabled val="1"/>
        </dgm:presLayoutVars>
      </dgm:prSet>
      <dgm:spPr/>
    </dgm:pt>
    <dgm:pt modelId="{D1E4E35E-5BDE-7343-A1D4-D23FECAD1DAD}" type="pres">
      <dgm:prSet presAssocID="{F9AEA718-1868-2248-9C97-432CDD3E664B}" presName="spNode" presStyleCnt="0"/>
      <dgm:spPr/>
    </dgm:pt>
    <dgm:pt modelId="{9C06BC8B-5452-DB43-BFFA-57634C56190F}" type="pres">
      <dgm:prSet presAssocID="{64D1DEDF-3A07-724C-9C1F-7DB168C9C4FC}" presName="sibTrans" presStyleLbl="sibTrans1D1" presStyleIdx="2" presStyleCnt="3"/>
      <dgm:spPr/>
    </dgm:pt>
  </dgm:ptLst>
  <dgm:cxnLst>
    <dgm:cxn modelId="{28999617-02C9-F447-AC83-3A88B4BCFBBB}" srcId="{4128F706-C412-C643-B932-0EEE59088E7A}" destId="{A7B4046E-1C6D-A342-B6FF-D0B0508CCEBE}" srcOrd="1" destOrd="0" parTransId="{DCC3FCEC-0044-FD49-ADCD-C475B783AA32}" sibTransId="{D26D846A-2F06-7F43-9113-0CBC01B6CEC9}"/>
    <dgm:cxn modelId="{B8C30F21-652A-8847-974E-4A1BD174BD8C}" srcId="{4128F706-C412-C643-B932-0EEE59088E7A}" destId="{014F8457-5C31-844F-832E-15FF8764EC42}" srcOrd="0" destOrd="0" parTransId="{5083E1E7-23A3-1242-A9FC-FC673A837C8A}" sibTransId="{6A013BBA-417D-1341-B562-17EE75367A36}"/>
    <dgm:cxn modelId="{2F269F25-A6BB-CB41-A7E6-397ADE535AC2}" type="presOf" srcId="{4128F706-C412-C643-B932-0EEE59088E7A}" destId="{EE43158F-2B09-654B-BAF2-8A75F9DB42E0}" srcOrd="0" destOrd="0" presId="urn:microsoft.com/office/officeart/2005/8/layout/cycle6"/>
    <dgm:cxn modelId="{BAF77A3B-A3E9-204D-8F71-968D3C438729}" srcId="{4128F706-C412-C643-B932-0EEE59088E7A}" destId="{F9AEA718-1868-2248-9C97-432CDD3E664B}" srcOrd="2" destOrd="0" parTransId="{77C4C015-D11E-A54C-BD30-F1425028C00A}" sibTransId="{64D1DEDF-3A07-724C-9C1F-7DB168C9C4FC}"/>
    <dgm:cxn modelId="{D5B58E63-201C-B748-AC79-2988FF0D864D}" type="presOf" srcId="{A7B4046E-1C6D-A342-B6FF-D0B0508CCEBE}" destId="{4C6EDC29-39E6-8648-8A7A-469534A1CBFE}" srcOrd="0" destOrd="0" presId="urn:microsoft.com/office/officeart/2005/8/layout/cycle6"/>
    <dgm:cxn modelId="{54166F7D-E19A-2145-895A-1066CDD51892}" type="presOf" srcId="{014F8457-5C31-844F-832E-15FF8764EC42}" destId="{B903E1E0-CC68-2748-B62D-949985E10270}" srcOrd="0" destOrd="0" presId="urn:microsoft.com/office/officeart/2005/8/layout/cycle6"/>
    <dgm:cxn modelId="{177C1285-6D74-6B45-BC9D-A6CA5900D0F0}" type="presOf" srcId="{6A013BBA-417D-1341-B562-17EE75367A36}" destId="{D1093795-2384-7B47-834A-C1D63A2A9CF6}" srcOrd="0" destOrd="0" presId="urn:microsoft.com/office/officeart/2005/8/layout/cycle6"/>
    <dgm:cxn modelId="{B98E898E-FDAC-BE4A-BD6F-3D97A6251918}" type="presOf" srcId="{F9AEA718-1868-2248-9C97-432CDD3E664B}" destId="{9DA38590-9C98-4047-9CE6-9B78FEBE26FF}" srcOrd="0" destOrd="0" presId="urn:microsoft.com/office/officeart/2005/8/layout/cycle6"/>
    <dgm:cxn modelId="{637ADFBF-79F6-6B48-ACB9-584BD68E16E6}" type="presOf" srcId="{64D1DEDF-3A07-724C-9C1F-7DB168C9C4FC}" destId="{9C06BC8B-5452-DB43-BFFA-57634C56190F}" srcOrd="0" destOrd="0" presId="urn:microsoft.com/office/officeart/2005/8/layout/cycle6"/>
    <dgm:cxn modelId="{54249BD6-E8AD-C340-916E-91B6B3BC0A36}" type="presOf" srcId="{D26D846A-2F06-7F43-9113-0CBC01B6CEC9}" destId="{92010653-DCC7-C048-B366-0770970F62D2}" srcOrd="0" destOrd="0" presId="urn:microsoft.com/office/officeart/2005/8/layout/cycle6"/>
    <dgm:cxn modelId="{4DFFCCC9-5562-7D44-86CA-6C4F0A6B9541}" type="presParOf" srcId="{EE43158F-2B09-654B-BAF2-8A75F9DB42E0}" destId="{B903E1E0-CC68-2748-B62D-949985E10270}" srcOrd="0" destOrd="0" presId="urn:microsoft.com/office/officeart/2005/8/layout/cycle6"/>
    <dgm:cxn modelId="{62EB9AD1-96B7-D14E-B825-6DAE8750ED97}" type="presParOf" srcId="{EE43158F-2B09-654B-BAF2-8A75F9DB42E0}" destId="{45B65208-6021-2748-AF95-933A02079F8D}" srcOrd="1" destOrd="0" presId="urn:microsoft.com/office/officeart/2005/8/layout/cycle6"/>
    <dgm:cxn modelId="{50D76728-5412-104C-81A2-747104CF1FA7}" type="presParOf" srcId="{EE43158F-2B09-654B-BAF2-8A75F9DB42E0}" destId="{D1093795-2384-7B47-834A-C1D63A2A9CF6}" srcOrd="2" destOrd="0" presId="urn:microsoft.com/office/officeart/2005/8/layout/cycle6"/>
    <dgm:cxn modelId="{226112C0-AA40-CD4A-A461-2B71A1B94032}" type="presParOf" srcId="{EE43158F-2B09-654B-BAF2-8A75F9DB42E0}" destId="{4C6EDC29-39E6-8648-8A7A-469534A1CBFE}" srcOrd="3" destOrd="0" presId="urn:microsoft.com/office/officeart/2005/8/layout/cycle6"/>
    <dgm:cxn modelId="{1B29275E-F825-D342-8AFD-7F07724DC5E1}" type="presParOf" srcId="{EE43158F-2B09-654B-BAF2-8A75F9DB42E0}" destId="{569C6192-9285-8A4D-ABD4-6C43888E0FB5}" srcOrd="4" destOrd="0" presId="urn:microsoft.com/office/officeart/2005/8/layout/cycle6"/>
    <dgm:cxn modelId="{FBE262AE-D1A3-E54B-81BC-93BDFE00F222}" type="presParOf" srcId="{EE43158F-2B09-654B-BAF2-8A75F9DB42E0}" destId="{92010653-DCC7-C048-B366-0770970F62D2}" srcOrd="5" destOrd="0" presId="urn:microsoft.com/office/officeart/2005/8/layout/cycle6"/>
    <dgm:cxn modelId="{B257552D-EA79-6346-95B2-19F19C83688D}" type="presParOf" srcId="{EE43158F-2B09-654B-BAF2-8A75F9DB42E0}" destId="{9DA38590-9C98-4047-9CE6-9B78FEBE26FF}" srcOrd="6" destOrd="0" presId="urn:microsoft.com/office/officeart/2005/8/layout/cycle6"/>
    <dgm:cxn modelId="{8A22499B-18AC-C04C-9745-BE69C80A41F6}" type="presParOf" srcId="{EE43158F-2B09-654B-BAF2-8A75F9DB42E0}" destId="{D1E4E35E-5BDE-7343-A1D4-D23FECAD1DAD}" srcOrd="7" destOrd="0" presId="urn:microsoft.com/office/officeart/2005/8/layout/cycle6"/>
    <dgm:cxn modelId="{9E3822CB-8914-F745-9BD8-F73F2D7EFE82}" type="presParOf" srcId="{EE43158F-2B09-654B-BAF2-8A75F9DB42E0}" destId="{9C06BC8B-5452-DB43-BFFA-57634C56190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8F706-C412-C643-B932-0EEE59088E7A}" type="doc">
      <dgm:prSet loTypeId="urn:microsoft.com/office/officeart/2005/8/layout/venn1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4F8457-5C31-844F-832E-15FF8764EC42}">
      <dgm:prSet phldrT="[Text]"/>
      <dgm:spPr/>
      <dgm:t>
        <a:bodyPr/>
        <a:lstStyle/>
        <a:p>
          <a:r>
            <a:rPr lang="en-US" dirty="0" err="1"/>
            <a:t>Etik</a:t>
          </a:r>
          <a:endParaRPr lang="en-US" dirty="0"/>
        </a:p>
      </dgm:t>
    </dgm:pt>
    <dgm:pt modelId="{5083E1E7-23A3-1242-A9FC-FC673A837C8A}" type="parTrans" cxnId="{B8C30F21-652A-8847-974E-4A1BD174BD8C}">
      <dgm:prSet/>
      <dgm:spPr/>
      <dgm:t>
        <a:bodyPr/>
        <a:lstStyle/>
        <a:p>
          <a:endParaRPr lang="en-US"/>
        </a:p>
      </dgm:t>
    </dgm:pt>
    <dgm:pt modelId="{6A013BBA-417D-1341-B562-17EE75367A36}" type="sibTrans" cxnId="{B8C30F21-652A-8847-974E-4A1BD174BD8C}">
      <dgm:prSet/>
      <dgm:spPr/>
      <dgm:t>
        <a:bodyPr/>
        <a:lstStyle/>
        <a:p>
          <a:endParaRPr lang="en-US"/>
        </a:p>
      </dgm:t>
    </dgm:pt>
    <dgm:pt modelId="{A7B4046E-1C6D-A342-B6FF-D0B0508CCEBE}">
      <dgm:prSet phldrT="[Text]"/>
      <dgm:spPr/>
      <dgm:t>
        <a:bodyPr/>
        <a:lstStyle/>
        <a:p>
          <a:r>
            <a:rPr lang="en-US" dirty="0" err="1"/>
            <a:t>Disiplin</a:t>
          </a:r>
          <a:endParaRPr lang="en-US" dirty="0"/>
        </a:p>
      </dgm:t>
    </dgm:pt>
    <dgm:pt modelId="{DCC3FCEC-0044-FD49-ADCD-C475B783AA32}" type="parTrans" cxnId="{28999617-02C9-F447-AC83-3A88B4BCFBBB}">
      <dgm:prSet/>
      <dgm:spPr/>
      <dgm:t>
        <a:bodyPr/>
        <a:lstStyle/>
        <a:p>
          <a:endParaRPr lang="en-US"/>
        </a:p>
      </dgm:t>
    </dgm:pt>
    <dgm:pt modelId="{D26D846A-2F06-7F43-9113-0CBC01B6CEC9}" type="sibTrans" cxnId="{28999617-02C9-F447-AC83-3A88B4BCFBBB}">
      <dgm:prSet/>
      <dgm:spPr/>
      <dgm:t>
        <a:bodyPr/>
        <a:lstStyle/>
        <a:p>
          <a:endParaRPr lang="en-US"/>
        </a:p>
      </dgm:t>
    </dgm:pt>
    <dgm:pt modelId="{F9AEA718-1868-2248-9C97-432CDD3E664B}">
      <dgm:prSet phldrT="[Text]"/>
      <dgm:spPr/>
      <dgm:t>
        <a:bodyPr/>
        <a:lstStyle/>
        <a:p>
          <a:r>
            <a:rPr lang="en-US" dirty="0"/>
            <a:t>Hukum</a:t>
          </a:r>
        </a:p>
      </dgm:t>
    </dgm:pt>
    <dgm:pt modelId="{77C4C015-D11E-A54C-BD30-F1425028C00A}" type="parTrans" cxnId="{BAF77A3B-A3E9-204D-8F71-968D3C438729}">
      <dgm:prSet/>
      <dgm:spPr/>
      <dgm:t>
        <a:bodyPr/>
        <a:lstStyle/>
        <a:p>
          <a:endParaRPr lang="en-US"/>
        </a:p>
      </dgm:t>
    </dgm:pt>
    <dgm:pt modelId="{64D1DEDF-3A07-724C-9C1F-7DB168C9C4FC}" type="sibTrans" cxnId="{BAF77A3B-A3E9-204D-8F71-968D3C438729}">
      <dgm:prSet/>
      <dgm:spPr/>
      <dgm:t>
        <a:bodyPr/>
        <a:lstStyle/>
        <a:p>
          <a:endParaRPr lang="en-US"/>
        </a:p>
      </dgm:t>
    </dgm:pt>
    <dgm:pt modelId="{A443643E-AACC-4A4A-BE81-BE940B2A28F5}" type="pres">
      <dgm:prSet presAssocID="{4128F706-C412-C643-B932-0EEE59088E7A}" presName="compositeShape" presStyleCnt="0">
        <dgm:presLayoutVars>
          <dgm:chMax val="7"/>
          <dgm:dir/>
          <dgm:resizeHandles val="exact"/>
        </dgm:presLayoutVars>
      </dgm:prSet>
      <dgm:spPr/>
    </dgm:pt>
    <dgm:pt modelId="{440CF8FB-B6D3-E540-878F-C3CFF0294B1D}" type="pres">
      <dgm:prSet presAssocID="{014F8457-5C31-844F-832E-15FF8764EC42}" presName="circ1" presStyleLbl="vennNode1" presStyleIdx="0" presStyleCnt="3"/>
      <dgm:spPr/>
    </dgm:pt>
    <dgm:pt modelId="{00AF8E99-A96D-7844-984C-071FCC467601}" type="pres">
      <dgm:prSet presAssocID="{014F8457-5C31-844F-832E-15FF8764EC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D5C756-685E-5A4C-B27C-32BD39DFCF70}" type="pres">
      <dgm:prSet presAssocID="{A7B4046E-1C6D-A342-B6FF-D0B0508CCEBE}" presName="circ2" presStyleLbl="vennNode1" presStyleIdx="1" presStyleCnt="3"/>
      <dgm:spPr/>
    </dgm:pt>
    <dgm:pt modelId="{2967FEEB-7196-0A46-AA31-43FCCCF3A897}" type="pres">
      <dgm:prSet presAssocID="{A7B4046E-1C6D-A342-B6FF-D0B0508CCE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6A0C85-4EDC-E349-9C4B-8DCD6702FDEB}" type="pres">
      <dgm:prSet presAssocID="{F9AEA718-1868-2248-9C97-432CDD3E664B}" presName="circ3" presStyleLbl="vennNode1" presStyleIdx="2" presStyleCnt="3"/>
      <dgm:spPr/>
    </dgm:pt>
    <dgm:pt modelId="{F9013D00-6AAA-F041-AF60-AFE71F3D7468}" type="pres">
      <dgm:prSet presAssocID="{F9AEA718-1868-2248-9C97-432CDD3E66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B9D909-7848-2E4B-BF94-CB49DA775907}" type="presOf" srcId="{014F8457-5C31-844F-832E-15FF8764EC42}" destId="{440CF8FB-B6D3-E540-878F-C3CFF0294B1D}" srcOrd="0" destOrd="0" presId="urn:microsoft.com/office/officeart/2005/8/layout/venn1"/>
    <dgm:cxn modelId="{28999617-02C9-F447-AC83-3A88B4BCFBBB}" srcId="{4128F706-C412-C643-B932-0EEE59088E7A}" destId="{A7B4046E-1C6D-A342-B6FF-D0B0508CCEBE}" srcOrd="1" destOrd="0" parTransId="{DCC3FCEC-0044-FD49-ADCD-C475B783AA32}" sibTransId="{D26D846A-2F06-7F43-9113-0CBC01B6CEC9}"/>
    <dgm:cxn modelId="{B8C30F21-652A-8847-974E-4A1BD174BD8C}" srcId="{4128F706-C412-C643-B932-0EEE59088E7A}" destId="{014F8457-5C31-844F-832E-15FF8764EC42}" srcOrd="0" destOrd="0" parTransId="{5083E1E7-23A3-1242-A9FC-FC673A837C8A}" sibTransId="{6A013BBA-417D-1341-B562-17EE75367A36}"/>
    <dgm:cxn modelId="{ED43BD27-EFA7-C84F-BA86-B5FF20FBCD7E}" type="presOf" srcId="{4128F706-C412-C643-B932-0EEE59088E7A}" destId="{A443643E-AACC-4A4A-BE81-BE940B2A28F5}" srcOrd="0" destOrd="0" presId="urn:microsoft.com/office/officeart/2005/8/layout/venn1"/>
    <dgm:cxn modelId="{6E85A231-0832-AD4A-8292-884F69148023}" type="presOf" srcId="{F9AEA718-1868-2248-9C97-432CDD3E664B}" destId="{F9013D00-6AAA-F041-AF60-AFE71F3D7468}" srcOrd="1" destOrd="0" presId="urn:microsoft.com/office/officeart/2005/8/layout/venn1"/>
    <dgm:cxn modelId="{BAF77A3B-A3E9-204D-8F71-968D3C438729}" srcId="{4128F706-C412-C643-B932-0EEE59088E7A}" destId="{F9AEA718-1868-2248-9C97-432CDD3E664B}" srcOrd="2" destOrd="0" parTransId="{77C4C015-D11E-A54C-BD30-F1425028C00A}" sibTransId="{64D1DEDF-3A07-724C-9C1F-7DB168C9C4FC}"/>
    <dgm:cxn modelId="{1086D253-4B4E-8C40-B808-FA7899CE0B6F}" type="presOf" srcId="{F9AEA718-1868-2248-9C97-432CDD3E664B}" destId="{516A0C85-4EDC-E349-9C4B-8DCD6702FDEB}" srcOrd="0" destOrd="0" presId="urn:microsoft.com/office/officeart/2005/8/layout/venn1"/>
    <dgm:cxn modelId="{F18E1858-5C0B-6343-8631-3D0897DDB4B7}" type="presOf" srcId="{014F8457-5C31-844F-832E-15FF8764EC42}" destId="{00AF8E99-A96D-7844-984C-071FCC467601}" srcOrd="1" destOrd="0" presId="urn:microsoft.com/office/officeart/2005/8/layout/venn1"/>
    <dgm:cxn modelId="{EB5EED83-0AA1-5243-A111-943AA4F3366E}" type="presOf" srcId="{A7B4046E-1C6D-A342-B6FF-D0B0508CCEBE}" destId="{2967FEEB-7196-0A46-AA31-43FCCCF3A897}" srcOrd="1" destOrd="0" presId="urn:microsoft.com/office/officeart/2005/8/layout/venn1"/>
    <dgm:cxn modelId="{14C010B1-3583-F74D-BA6F-24EB05005F3E}" type="presOf" srcId="{A7B4046E-1C6D-A342-B6FF-D0B0508CCEBE}" destId="{C8D5C756-685E-5A4C-B27C-32BD39DFCF70}" srcOrd="0" destOrd="0" presId="urn:microsoft.com/office/officeart/2005/8/layout/venn1"/>
    <dgm:cxn modelId="{18541734-5EE6-3344-A26C-259FC0FE8571}" type="presParOf" srcId="{A443643E-AACC-4A4A-BE81-BE940B2A28F5}" destId="{440CF8FB-B6D3-E540-878F-C3CFF0294B1D}" srcOrd="0" destOrd="0" presId="urn:microsoft.com/office/officeart/2005/8/layout/venn1"/>
    <dgm:cxn modelId="{57CC623E-B5FD-C74C-8F83-ACE596A7950B}" type="presParOf" srcId="{A443643E-AACC-4A4A-BE81-BE940B2A28F5}" destId="{00AF8E99-A96D-7844-984C-071FCC467601}" srcOrd="1" destOrd="0" presId="urn:microsoft.com/office/officeart/2005/8/layout/venn1"/>
    <dgm:cxn modelId="{E793D6A1-AEC8-D241-BD25-65C276CADCB3}" type="presParOf" srcId="{A443643E-AACC-4A4A-BE81-BE940B2A28F5}" destId="{C8D5C756-685E-5A4C-B27C-32BD39DFCF70}" srcOrd="2" destOrd="0" presId="urn:microsoft.com/office/officeart/2005/8/layout/venn1"/>
    <dgm:cxn modelId="{03DC765B-4ABA-E541-8ADD-8C6BBB117D20}" type="presParOf" srcId="{A443643E-AACC-4A4A-BE81-BE940B2A28F5}" destId="{2967FEEB-7196-0A46-AA31-43FCCCF3A897}" srcOrd="3" destOrd="0" presId="urn:microsoft.com/office/officeart/2005/8/layout/venn1"/>
    <dgm:cxn modelId="{F7BCE122-48A1-0447-A0DF-31614F4E32A8}" type="presParOf" srcId="{A443643E-AACC-4A4A-BE81-BE940B2A28F5}" destId="{516A0C85-4EDC-E349-9C4B-8DCD6702FDEB}" srcOrd="4" destOrd="0" presId="urn:microsoft.com/office/officeart/2005/8/layout/venn1"/>
    <dgm:cxn modelId="{1B2E53FA-D4E8-2F47-896D-41BDBDC81C93}" type="presParOf" srcId="{A443643E-AACC-4A4A-BE81-BE940B2A28F5}" destId="{F9013D00-6AAA-F041-AF60-AFE71F3D746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8F706-C412-C643-B932-0EEE59088E7A}" type="doc">
      <dgm:prSet loTypeId="urn:microsoft.com/office/officeart/2005/8/layout/venn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4F8457-5C31-844F-832E-15FF8764EC42}">
      <dgm:prSet phldrT="[Text]"/>
      <dgm:spPr/>
      <dgm:t>
        <a:bodyPr/>
        <a:lstStyle/>
        <a:p>
          <a:r>
            <a:rPr lang="en-US" dirty="0" err="1"/>
            <a:t>Etik</a:t>
          </a:r>
          <a:endParaRPr lang="en-US" dirty="0"/>
        </a:p>
      </dgm:t>
    </dgm:pt>
    <dgm:pt modelId="{5083E1E7-23A3-1242-A9FC-FC673A837C8A}" type="parTrans" cxnId="{B8C30F21-652A-8847-974E-4A1BD174BD8C}">
      <dgm:prSet/>
      <dgm:spPr/>
      <dgm:t>
        <a:bodyPr/>
        <a:lstStyle/>
        <a:p>
          <a:endParaRPr lang="en-US"/>
        </a:p>
      </dgm:t>
    </dgm:pt>
    <dgm:pt modelId="{6A013BBA-417D-1341-B562-17EE75367A36}" type="sibTrans" cxnId="{B8C30F21-652A-8847-974E-4A1BD174BD8C}">
      <dgm:prSet/>
      <dgm:spPr/>
      <dgm:t>
        <a:bodyPr/>
        <a:lstStyle/>
        <a:p>
          <a:endParaRPr lang="en-US"/>
        </a:p>
      </dgm:t>
    </dgm:pt>
    <dgm:pt modelId="{A7B4046E-1C6D-A342-B6FF-D0B0508CCEBE}">
      <dgm:prSet phldrT="[Text]"/>
      <dgm:spPr/>
      <dgm:t>
        <a:bodyPr/>
        <a:lstStyle/>
        <a:p>
          <a:r>
            <a:rPr lang="en-US" dirty="0" err="1"/>
            <a:t>Disiplin</a:t>
          </a:r>
          <a:endParaRPr lang="en-US" dirty="0"/>
        </a:p>
      </dgm:t>
    </dgm:pt>
    <dgm:pt modelId="{DCC3FCEC-0044-FD49-ADCD-C475B783AA32}" type="parTrans" cxnId="{28999617-02C9-F447-AC83-3A88B4BCFBBB}">
      <dgm:prSet/>
      <dgm:spPr/>
      <dgm:t>
        <a:bodyPr/>
        <a:lstStyle/>
        <a:p>
          <a:endParaRPr lang="en-US"/>
        </a:p>
      </dgm:t>
    </dgm:pt>
    <dgm:pt modelId="{D26D846A-2F06-7F43-9113-0CBC01B6CEC9}" type="sibTrans" cxnId="{28999617-02C9-F447-AC83-3A88B4BCFBBB}">
      <dgm:prSet/>
      <dgm:spPr/>
      <dgm:t>
        <a:bodyPr/>
        <a:lstStyle/>
        <a:p>
          <a:endParaRPr lang="en-US"/>
        </a:p>
      </dgm:t>
    </dgm:pt>
    <dgm:pt modelId="{F9AEA718-1868-2248-9C97-432CDD3E664B}">
      <dgm:prSet phldrT="[Text]"/>
      <dgm:spPr/>
      <dgm:t>
        <a:bodyPr/>
        <a:lstStyle/>
        <a:p>
          <a:r>
            <a:rPr lang="en-US" dirty="0"/>
            <a:t>Hukum</a:t>
          </a:r>
        </a:p>
      </dgm:t>
    </dgm:pt>
    <dgm:pt modelId="{77C4C015-D11E-A54C-BD30-F1425028C00A}" type="parTrans" cxnId="{BAF77A3B-A3E9-204D-8F71-968D3C438729}">
      <dgm:prSet/>
      <dgm:spPr/>
      <dgm:t>
        <a:bodyPr/>
        <a:lstStyle/>
        <a:p>
          <a:endParaRPr lang="en-US"/>
        </a:p>
      </dgm:t>
    </dgm:pt>
    <dgm:pt modelId="{64D1DEDF-3A07-724C-9C1F-7DB168C9C4FC}" type="sibTrans" cxnId="{BAF77A3B-A3E9-204D-8F71-968D3C438729}">
      <dgm:prSet/>
      <dgm:spPr/>
      <dgm:t>
        <a:bodyPr/>
        <a:lstStyle/>
        <a:p>
          <a:endParaRPr lang="en-US"/>
        </a:p>
      </dgm:t>
    </dgm:pt>
    <dgm:pt modelId="{2792D31C-6D3E-AC43-9E31-7C315D970944}" type="pres">
      <dgm:prSet presAssocID="{4128F706-C412-C643-B932-0EEE59088E7A}" presName="Name0" presStyleCnt="0">
        <dgm:presLayoutVars>
          <dgm:chMax val="7"/>
          <dgm:resizeHandles val="exact"/>
        </dgm:presLayoutVars>
      </dgm:prSet>
      <dgm:spPr/>
    </dgm:pt>
    <dgm:pt modelId="{97D6102D-F1A9-4C4B-B654-C40681C66DDE}" type="pres">
      <dgm:prSet presAssocID="{4128F706-C412-C643-B932-0EEE59088E7A}" presName="comp1" presStyleCnt="0"/>
      <dgm:spPr/>
    </dgm:pt>
    <dgm:pt modelId="{9B52AC70-EE51-D548-8F16-1D302580C7D5}" type="pres">
      <dgm:prSet presAssocID="{4128F706-C412-C643-B932-0EEE59088E7A}" presName="circle1" presStyleLbl="node1" presStyleIdx="0" presStyleCnt="3"/>
      <dgm:spPr/>
    </dgm:pt>
    <dgm:pt modelId="{C3078B63-480F-564E-A724-47330239A4A6}" type="pres">
      <dgm:prSet presAssocID="{4128F706-C412-C643-B932-0EEE59088E7A}" presName="c1text" presStyleLbl="node1" presStyleIdx="0" presStyleCnt="3">
        <dgm:presLayoutVars>
          <dgm:bulletEnabled val="1"/>
        </dgm:presLayoutVars>
      </dgm:prSet>
      <dgm:spPr/>
    </dgm:pt>
    <dgm:pt modelId="{0CA5CC30-193D-E440-BDF8-E34B6AAF47DB}" type="pres">
      <dgm:prSet presAssocID="{4128F706-C412-C643-B932-0EEE59088E7A}" presName="comp2" presStyleCnt="0"/>
      <dgm:spPr/>
    </dgm:pt>
    <dgm:pt modelId="{B70CC509-5FE0-5A4B-BDDC-B65E4BB46F6E}" type="pres">
      <dgm:prSet presAssocID="{4128F706-C412-C643-B932-0EEE59088E7A}" presName="circle2" presStyleLbl="node1" presStyleIdx="1" presStyleCnt="3"/>
      <dgm:spPr/>
    </dgm:pt>
    <dgm:pt modelId="{0DE34A2D-AF11-574D-A36D-2C66CBD6D30B}" type="pres">
      <dgm:prSet presAssocID="{4128F706-C412-C643-B932-0EEE59088E7A}" presName="c2text" presStyleLbl="node1" presStyleIdx="1" presStyleCnt="3">
        <dgm:presLayoutVars>
          <dgm:bulletEnabled val="1"/>
        </dgm:presLayoutVars>
      </dgm:prSet>
      <dgm:spPr/>
    </dgm:pt>
    <dgm:pt modelId="{47491BAC-820F-624F-AEDC-D9E13E27A7F0}" type="pres">
      <dgm:prSet presAssocID="{4128F706-C412-C643-B932-0EEE59088E7A}" presName="comp3" presStyleCnt="0"/>
      <dgm:spPr/>
    </dgm:pt>
    <dgm:pt modelId="{C8311EE5-6EDF-4C42-BEC5-377E83DEF3A9}" type="pres">
      <dgm:prSet presAssocID="{4128F706-C412-C643-B932-0EEE59088E7A}" presName="circle3" presStyleLbl="node1" presStyleIdx="2" presStyleCnt="3"/>
      <dgm:spPr/>
    </dgm:pt>
    <dgm:pt modelId="{CB1CD2F1-F0D4-AD45-B4BC-32CFE4250BBF}" type="pres">
      <dgm:prSet presAssocID="{4128F706-C412-C643-B932-0EEE59088E7A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8999617-02C9-F447-AC83-3A88B4BCFBBB}" srcId="{4128F706-C412-C643-B932-0EEE59088E7A}" destId="{A7B4046E-1C6D-A342-B6FF-D0B0508CCEBE}" srcOrd="1" destOrd="0" parTransId="{DCC3FCEC-0044-FD49-ADCD-C475B783AA32}" sibTransId="{D26D846A-2F06-7F43-9113-0CBC01B6CEC9}"/>
    <dgm:cxn modelId="{B8C30F21-652A-8847-974E-4A1BD174BD8C}" srcId="{4128F706-C412-C643-B932-0EEE59088E7A}" destId="{014F8457-5C31-844F-832E-15FF8764EC42}" srcOrd="0" destOrd="0" parTransId="{5083E1E7-23A3-1242-A9FC-FC673A837C8A}" sibTransId="{6A013BBA-417D-1341-B562-17EE75367A36}"/>
    <dgm:cxn modelId="{481FC638-CF39-F848-8AB9-0DE6CEC0E9C4}" type="presOf" srcId="{4128F706-C412-C643-B932-0EEE59088E7A}" destId="{2792D31C-6D3E-AC43-9E31-7C315D970944}" srcOrd="0" destOrd="0" presId="urn:microsoft.com/office/officeart/2005/8/layout/venn2"/>
    <dgm:cxn modelId="{BAF77A3B-A3E9-204D-8F71-968D3C438729}" srcId="{4128F706-C412-C643-B932-0EEE59088E7A}" destId="{F9AEA718-1868-2248-9C97-432CDD3E664B}" srcOrd="2" destOrd="0" parTransId="{77C4C015-D11E-A54C-BD30-F1425028C00A}" sibTransId="{64D1DEDF-3A07-724C-9C1F-7DB168C9C4FC}"/>
    <dgm:cxn modelId="{6814E840-56F3-1645-B684-07A6219C04CC}" type="presOf" srcId="{F9AEA718-1868-2248-9C97-432CDD3E664B}" destId="{C8311EE5-6EDF-4C42-BEC5-377E83DEF3A9}" srcOrd="0" destOrd="0" presId="urn:microsoft.com/office/officeart/2005/8/layout/venn2"/>
    <dgm:cxn modelId="{8D389245-C4D2-CF48-AEED-81F7D79C0707}" type="presOf" srcId="{F9AEA718-1868-2248-9C97-432CDD3E664B}" destId="{CB1CD2F1-F0D4-AD45-B4BC-32CFE4250BBF}" srcOrd="1" destOrd="0" presId="urn:microsoft.com/office/officeart/2005/8/layout/venn2"/>
    <dgm:cxn modelId="{A9DFB24D-784F-FF45-8D0D-F3050577DFCB}" type="presOf" srcId="{014F8457-5C31-844F-832E-15FF8764EC42}" destId="{9B52AC70-EE51-D548-8F16-1D302580C7D5}" srcOrd="0" destOrd="0" presId="urn:microsoft.com/office/officeart/2005/8/layout/venn2"/>
    <dgm:cxn modelId="{B3787A5F-E438-8F42-9D99-73AAB21D8C27}" type="presOf" srcId="{014F8457-5C31-844F-832E-15FF8764EC42}" destId="{C3078B63-480F-564E-A724-47330239A4A6}" srcOrd="1" destOrd="0" presId="urn:microsoft.com/office/officeart/2005/8/layout/venn2"/>
    <dgm:cxn modelId="{B5E282B8-91AD-104E-ACDF-220EE1BBC9A0}" type="presOf" srcId="{A7B4046E-1C6D-A342-B6FF-D0B0508CCEBE}" destId="{0DE34A2D-AF11-574D-A36D-2C66CBD6D30B}" srcOrd="1" destOrd="0" presId="urn:microsoft.com/office/officeart/2005/8/layout/venn2"/>
    <dgm:cxn modelId="{3FAC94BA-A507-C342-BC21-4DCEA79BADDD}" type="presOf" srcId="{A7B4046E-1C6D-A342-B6FF-D0B0508CCEBE}" destId="{B70CC509-5FE0-5A4B-BDDC-B65E4BB46F6E}" srcOrd="0" destOrd="0" presId="urn:microsoft.com/office/officeart/2005/8/layout/venn2"/>
    <dgm:cxn modelId="{7B1BDEC2-6AD5-DF44-BAC5-4F8E697675DE}" type="presParOf" srcId="{2792D31C-6D3E-AC43-9E31-7C315D970944}" destId="{97D6102D-F1A9-4C4B-B654-C40681C66DDE}" srcOrd="0" destOrd="0" presId="urn:microsoft.com/office/officeart/2005/8/layout/venn2"/>
    <dgm:cxn modelId="{87E1C485-0182-1743-B6EF-A6C9C6D26C6B}" type="presParOf" srcId="{97D6102D-F1A9-4C4B-B654-C40681C66DDE}" destId="{9B52AC70-EE51-D548-8F16-1D302580C7D5}" srcOrd="0" destOrd="0" presId="urn:microsoft.com/office/officeart/2005/8/layout/venn2"/>
    <dgm:cxn modelId="{23C123A0-7436-8542-AFF3-32A3D81BC85B}" type="presParOf" srcId="{97D6102D-F1A9-4C4B-B654-C40681C66DDE}" destId="{C3078B63-480F-564E-A724-47330239A4A6}" srcOrd="1" destOrd="0" presId="urn:microsoft.com/office/officeart/2005/8/layout/venn2"/>
    <dgm:cxn modelId="{FCF0B915-255C-3342-9ADD-B8B541DBC272}" type="presParOf" srcId="{2792D31C-6D3E-AC43-9E31-7C315D970944}" destId="{0CA5CC30-193D-E440-BDF8-E34B6AAF47DB}" srcOrd="1" destOrd="0" presId="urn:microsoft.com/office/officeart/2005/8/layout/venn2"/>
    <dgm:cxn modelId="{E2700208-BAFC-754B-AF8F-353872A54225}" type="presParOf" srcId="{0CA5CC30-193D-E440-BDF8-E34B6AAF47DB}" destId="{B70CC509-5FE0-5A4B-BDDC-B65E4BB46F6E}" srcOrd="0" destOrd="0" presId="urn:microsoft.com/office/officeart/2005/8/layout/venn2"/>
    <dgm:cxn modelId="{46E83863-F719-4840-953C-D94883ECAD61}" type="presParOf" srcId="{0CA5CC30-193D-E440-BDF8-E34B6AAF47DB}" destId="{0DE34A2D-AF11-574D-A36D-2C66CBD6D30B}" srcOrd="1" destOrd="0" presId="urn:microsoft.com/office/officeart/2005/8/layout/venn2"/>
    <dgm:cxn modelId="{051FEB0F-F6CE-AB4C-9E16-F8D53AA63E2C}" type="presParOf" srcId="{2792D31C-6D3E-AC43-9E31-7C315D970944}" destId="{47491BAC-820F-624F-AEDC-D9E13E27A7F0}" srcOrd="2" destOrd="0" presId="urn:microsoft.com/office/officeart/2005/8/layout/venn2"/>
    <dgm:cxn modelId="{A4E655D3-7F89-B840-8916-F5689D8F509C}" type="presParOf" srcId="{47491BAC-820F-624F-AEDC-D9E13E27A7F0}" destId="{C8311EE5-6EDF-4C42-BEC5-377E83DEF3A9}" srcOrd="0" destOrd="0" presId="urn:microsoft.com/office/officeart/2005/8/layout/venn2"/>
    <dgm:cxn modelId="{2CB5FDFA-03F6-3849-AA35-FFA98BD5BDCF}" type="presParOf" srcId="{47491BAC-820F-624F-AEDC-D9E13E27A7F0}" destId="{CB1CD2F1-F0D4-AD45-B4BC-32CFE4250BB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3E1E0-CC68-2748-B62D-949985E10270}">
      <dsp:nvSpPr>
        <dsp:cNvPr id="0" name=""/>
        <dsp:cNvSpPr/>
      </dsp:nvSpPr>
      <dsp:spPr>
        <a:xfrm>
          <a:off x="1825414" y="815"/>
          <a:ext cx="1759371" cy="1143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Etik</a:t>
          </a:r>
          <a:endParaRPr lang="en-US" sz="3600" kern="1200" dirty="0"/>
        </a:p>
      </dsp:txBody>
      <dsp:txXfrm>
        <a:off x="1881240" y="56641"/>
        <a:ext cx="1647719" cy="1031939"/>
      </dsp:txXfrm>
    </dsp:sp>
    <dsp:sp modelId="{D1093795-2384-7B47-834A-C1D63A2A9CF6}">
      <dsp:nvSpPr>
        <dsp:cNvPr id="0" name=""/>
        <dsp:cNvSpPr/>
      </dsp:nvSpPr>
      <dsp:spPr>
        <a:xfrm>
          <a:off x="1179675" y="572611"/>
          <a:ext cx="3050848" cy="3050848"/>
        </a:xfrm>
        <a:custGeom>
          <a:avLst/>
          <a:gdLst/>
          <a:ahLst/>
          <a:cxnLst/>
          <a:rect l="0" t="0" r="0" b="0"/>
          <a:pathLst>
            <a:path>
              <a:moveTo>
                <a:pt x="2417895" y="288324"/>
              </a:moveTo>
              <a:arcTo wR="1525424" hR="1525424" stAng="18348451" swAng="364753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EDC29-39E6-8648-8A7A-469534A1CBFE}">
      <dsp:nvSpPr>
        <dsp:cNvPr id="0" name=""/>
        <dsp:cNvSpPr/>
      </dsp:nvSpPr>
      <dsp:spPr>
        <a:xfrm>
          <a:off x="3146470" y="2288951"/>
          <a:ext cx="1759371" cy="1143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Disiplin</a:t>
          </a:r>
          <a:endParaRPr lang="en-US" sz="3600" kern="1200" dirty="0"/>
        </a:p>
      </dsp:txBody>
      <dsp:txXfrm>
        <a:off x="3202296" y="2344777"/>
        <a:ext cx="1647719" cy="1031939"/>
      </dsp:txXfrm>
    </dsp:sp>
    <dsp:sp modelId="{92010653-DCC7-C048-B366-0770970F62D2}">
      <dsp:nvSpPr>
        <dsp:cNvPr id="0" name=""/>
        <dsp:cNvSpPr/>
      </dsp:nvSpPr>
      <dsp:spPr>
        <a:xfrm>
          <a:off x="1179675" y="572611"/>
          <a:ext cx="3050848" cy="3050848"/>
        </a:xfrm>
        <a:custGeom>
          <a:avLst/>
          <a:gdLst/>
          <a:ahLst/>
          <a:cxnLst/>
          <a:rect l="0" t="0" r="0" b="0"/>
          <a:pathLst>
            <a:path>
              <a:moveTo>
                <a:pt x="2251384" y="2867028"/>
              </a:moveTo>
              <a:arcTo wR="1525424" hR="1525424" stAng="3694895" swAng="341021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38590-9C98-4047-9CE6-9B78FEBE26FF}">
      <dsp:nvSpPr>
        <dsp:cNvPr id="0" name=""/>
        <dsp:cNvSpPr/>
      </dsp:nvSpPr>
      <dsp:spPr>
        <a:xfrm>
          <a:off x="504357" y="2288951"/>
          <a:ext cx="1759371" cy="11435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Hukum</a:t>
          </a:r>
        </a:p>
      </dsp:txBody>
      <dsp:txXfrm>
        <a:off x="560183" y="2344777"/>
        <a:ext cx="1647719" cy="1031939"/>
      </dsp:txXfrm>
    </dsp:sp>
    <dsp:sp modelId="{9C06BC8B-5452-DB43-BFFA-57634C56190F}">
      <dsp:nvSpPr>
        <dsp:cNvPr id="0" name=""/>
        <dsp:cNvSpPr/>
      </dsp:nvSpPr>
      <dsp:spPr>
        <a:xfrm>
          <a:off x="1179675" y="572611"/>
          <a:ext cx="3050848" cy="3050848"/>
        </a:xfrm>
        <a:custGeom>
          <a:avLst/>
          <a:gdLst/>
          <a:ahLst/>
          <a:cxnLst/>
          <a:rect l="0" t="0" r="0" b="0"/>
          <a:pathLst>
            <a:path>
              <a:moveTo>
                <a:pt x="10108" y="1700747"/>
              </a:moveTo>
              <a:arcTo wR="1525424" hR="1525424" stAng="10404010" swAng="364753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CF8FB-B6D3-E540-878F-C3CFF0294B1D}">
      <dsp:nvSpPr>
        <dsp:cNvPr id="0" name=""/>
        <dsp:cNvSpPr/>
      </dsp:nvSpPr>
      <dsp:spPr>
        <a:xfrm>
          <a:off x="1554479" y="47942"/>
          <a:ext cx="2301240" cy="230124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Etik</a:t>
          </a:r>
          <a:endParaRPr lang="en-US" sz="3600" kern="1200" dirty="0"/>
        </a:p>
      </dsp:txBody>
      <dsp:txXfrm>
        <a:off x="1861312" y="450659"/>
        <a:ext cx="1687576" cy="1035558"/>
      </dsp:txXfrm>
    </dsp:sp>
    <dsp:sp modelId="{C8D5C756-685E-5A4C-B27C-32BD39DFCF70}">
      <dsp:nvSpPr>
        <dsp:cNvPr id="0" name=""/>
        <dsp:cNvSpPr/>
      </dsp:nvSpPr>
      <dsp:spPr>
        <a:xfrm>
          <a:off x="2384844" y="1486217"/>
          <a:ext cx="2301240" cy="230124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Disiplin</a:t>
          </a:r>
          <a:endParaRPr lang="en-US" sz="3600" kern="1200" dirty="0"/>
        </a:p>
      </dsp:txBody>
      <dsp:txXfrm>
        <a:off x="3088640" y="2080704"/>
        <a:ext cx="1380744" cy="1265682"/>
      </dsp:txXfrm>
    </dsp:sp>
    <dsp:sp modelId="{516A0C85-4EDC-E349-9C4B-8DCD6702FDEB}">
      <dsp:nvSpPr>
        <dsp:cNvPr id="0" name=""/>
        <dsp:cNvSpPr/>
      </dsp:nvSpPr>
      <dsp:spPr>
        <a:xfrm>
          <a:off x="724115" y="1486217"/>
          <a:ext cx="2301240" cy="230124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Hukum</a:t>
          </a:r>
        </a:p>
      </dsp:txBody>
      <dsp:txXfrm>
        <a:off x="940815" y="2080704"/>
        <a:ext cx="1380744" cy="1265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2AC70-EE51-D548-8F16-1D302580C7D5}">
      <dsp:nvSpPr>
        <dsp:cNvPr id="0" name=""/>
        <dsp:cNvSpPr/>
      </dsp:nvSpPr>
      <dsp:spPr>
        <a:xfrm>
          <a:off x="787399" y="0"/>
          <a:ext cx="3835400" cy="3835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Etik</a:t>
          </a:r>
          <a:endParaRPr lang="en-US" sz="1900" kern="1200" dirty="0"/>
        </a:p>
      </dsp:txBody>
      <dsp:txXfrm>
        <a:off x="2034863" y="191770"/>
        <a:ext cx="1340472" cy="575310"/>
      </dsp:txXfrm>
    </dsp:sp>
    <dsp:sp modelId="{B70CC509-5FE0-5A4B-BDDC-B65E4BB46F6E}">
      <dsp:nvSpPr>
        <dsp:cNvPr id="0" name=""/>
        <dsp:cNvSpPr/>
      </dsp:nvSpPr>
      <dsp:spPr>
        <a:xfrm>
          <a:off x="1266825" y="958850"/>
          <a:ext cx="2876550" cy="2876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Disiplin</a:t>
          </a:r>
          <a:endParaRPr lang="en-US" sz="1900" kern="1200" dirty="0"/>
        </a:p>
      </dsp:txBody>
      <dsp:txXfrm>
        <a:off x="2034863" y="1138634"/>
        <a:ext cx="1340472" cy="539353"/>
      </dsp:txXfrm>
    </dsp:sp>
    <dsp:sp modelId="{C8311EE5-6EDF-4C42-BEC5-377E83DEF3A9}">
      <dsp:nvSpPr>
        <dsp:cNvPr id="0" name=""/>
        <dsp:cNvSpPr/>
      </dsp:nvSpPr>
      <dsp:spPr>
        <a:xfrm>
          <a:off x="1746250" y="1917700"/>
          <a:ext cx="1917700" cy="1917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Hukum</a:t>
          </a:r>
        </a:p>
      </dsp:txBody>
      <dsp:txXfrm>
        <a:off x="2027090" y="2397125"/>
        <a:ext cx="1356018" cy="958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61663-3ECF-124E-9D78-19606ECE01E8}" type="datetimeFigureOut">
              <a:rPr lang="en-US" smtClean="0"/>
              <a:t>7/29/23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84BAC-C1B1-0743-A197-4DED0D3B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3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doi.org/10.31078/jk194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theconversation.com/uu-kesehatan-baru-pemangkasan-mandatory-spending-justru-potensial-turunkan-angka-harapan-hidup-209858" TargetMode="External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theconversation.com/uu-kesehatan-baru-pemangkasan-mandatory-spending-justru-potensial-turunkan-angka-harapan-hidup-20985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9.sv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image" Target="../media/image8.pn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7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sv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sv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mplypsychology.org/kohlberg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453" b="4453"/>
          <a:stretch>
            <a:fillRect/>
          </a:stretch>
        </p:blipFill>
        <p:spPr>
          <a:xfrm>
            <a:off x="-76200" y="-38100"/>
            <a:ext cx="18516600" cy="1041558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383000" y="-38100"/>
            <a:ext cx="2260087" cy="10515600"/>
          </a:xfrm>
          <a:prstGeom prst="rect">
            <a:avLst/>
          </a:prstGeom>
          <a:solidFill>
            <a:srgbClr val="DAA20C"/>
          </a:solidFill>
          <a:ln>
            <a:solidFill>
              <a:srgbClr val="E29E16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3871957" y="8317416"/>
            <a:ext cx="3387343" cy="940884"/>
            <a:chOff x="0" y="0"/>
            <a:chExt cx="1518510" cy="421788"/>
          </a:xfrm>
          <a:solidFill>
            <a:srgbClr val="DAA20C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518510" cy="421788"/>
            </a:xfrm>
            <a:custGeom>
              <a:avLst/>
              <a:gdLst/>
              <a:ahLst/>
              <a:cxnLst/>
              <a:rect l="l" t="t" r="r" b="b"/>
              <a:pathLst>
                <a:path w="1518510" h="421788">
                  <a:moveTo>
                    <a:pt x="0" y="0"/>
                  </a:moveTo>
                  <a:lnTo>
                    <a:pt x="1518510" y="0"/>
                  </a:lnTo>
                  <a:lnTo>
                    <a:pt x="1518510" y="421788"/>
                  </a:lnTo>
                  <a:lnTo>
                    <a:pt x="0" y="421788"/>
                  </a:lnTo>
                  <a:close/>
                </a:path>
              </a:pathLst>
            </a:custGeom>
            <a:grpFill/>
            <a:ln>
              <a:solidFill>
                <a:srgbClr val="E29E16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6285029" y="8317416"/>
            <a:ext cx="974271" cy="940884"/>
            <a:chOff x="0" y="0"/>
            <a:chExt cx="436756" cy="421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6756" cy="421788"/>
            </a:xfrm>
            <a:custGeom>
              <a:avLst/>
              <a:gdLst/>
              <a:ahLst/>
              <a:cxnLst/>
              <a:rect l="l" t="t" r="r" b="b"/>
              <a:pathLst>
                <a:path w="436756" h="421788">
                  <a:moveTo>
                    <a:pt x="0" y="0"/>
                  </a:moveTo>
                  <a:lnTo>
                    <a:pt x="436756" y="0"/>
                  </a:lnTo>
                  <a:lnTo>
                    <a:pt x="436756" y="421788"/>
                  </a:lnTo>
                  <a:lnTo>
                    <a:pt x="0" y="421788"/>
                  </a:lnTo>
                  <a:close/>
                </a:path>
              </a:pathLst>
            </a:custGeom>
            <a:solidFill>
              <a:srgbClr val="00143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81029" y="8627190"/>
            <a:ext cx="382271" cy="272455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-5400000">
            <a:off x="4881357" y="4686989"/>
            <a:ext cx="2091366" cy="0"/>
          </a:xfrm>
          <a:prstGeom prst="line">
            <a:avLst/>
          </a:prstGeom>
          <a:ln w="47625" cap="flat">
            <a:solidFill>
              <a:srgbClr val="DAA20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63300" y="1028700"/>
            <a:ext cx="487136" cy="37874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136558" y="8589090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1431"/>
                </a:solidFill>
                <a:latin typeface="Cardo"/>
              </a:rPr>
              <a:t>Get Started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2401" y="6719649"/>
            <a:ext cx="14599927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ardo"/>
              </a:rPr>
              <a:t>dr. Gregorius Yoga Panji Asmara, SH, MH, CLA, CCD, CMC</a:t>
            </a:r>
          </a:p>
          <a:p>
            <a:r>
              <a:rPr lang="en-US" sz="2800" i="1" dirty="0">
                <a:solidFill>
                  <a:srgbClr val="FFFFFF"/>
                </a:solidFill>
                <a:latin typeface="Cardo"/>
              </a:rPr>
              <a:t>lecturer | attorney at law | legal consultant | legal auditor | mediator</a:t>
            </a:r>
          </a:p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Biro Hukum,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Pembinaan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Pembelaan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Anggota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</a:p>
          <a:p>
            <a:r>
              <a:rPr lang="en-US" sz="2800" dirty="0" err="1">
                <a:solidFill>
                  <a:srgbClr val="FFFFFF"/>
                </a:solidFill>
                <a:latin typeface="Cardo"/>
              </a:rPr>
              <a:t>Pengurus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Besar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Ikatan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Dokter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Indonesia</a:t>
            </a:r>
          </a:p>
          <a:p>
            <a:endParaRPr lang="en-US" sz="28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8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pada </a:t>
            </a:r>
            <a:r>
              <a:rPr lang="en-US" sz="2800" i="1" dirty="0">
                <a:solidFill>
                  <a:srgbClr val="FFFFFF"/>
                </a:solidFill>
                <a:latin typeface="Cardo"/>
              </a:rPr>
              <a:t>Webinar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HMI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Komisariat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Hukum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Undip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&amp; HMI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Komisariat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FK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Undip</a:t>
            </a:r>
            <a:endParaRPr lang="en-US" sz="2800" dirty="0">
              <a:solidFill>
                <a:srgbClr val="FFFFFF"/>
              </a:solidFill>
              <a:latin typeface="Cardo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“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Menjangkau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Arah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Pembaharuan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Sistem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Kesehatan Nasional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Melalui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Kehadiran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UU Kesehatan”</a:t>
            </a:r>
          </a:p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30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Juli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2023</a:t>
            </a:r>
          </a:p>
          <a:p>
            <a:endParaRPr lang="en-US" sz="36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130547" y="3941683"/>
            <a:ext cx="1011559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 err="1">
                <a:solidFill>
                  <a:srgbClr val="FFFFFF"/>
                </a:solidFill>
                <a:latin typeface="Cardo Bold"/>
              </a:rPr>
              <a:t>Telaah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Kritis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(R)UU Kesehatan –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Pembaharuan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Cardo Bold"/>
              </a:rPr>
              <a:t>Positif</a:t>
            </a:r>
            <a:r>
              <a:rPr lang="en-US" sz="4400" dirty="0">
                <a:solidFill>
                  <a:srgbClr val="FFFFFF"/>
                </a:solidFill>
                <a:latin typeface="Cardo Bold"/>
              </a:rPr>
              <a:t> (?)</a:t>
            </a:r>
            <a:endParaRPr lang="en-US" sz="4400" i="1" dirty="0">
              <a:solidFill>
                <a:srgbClr val="FFFFFF"/>
              </a:solidFill>
              <a:latin typeface="Cardo Bol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10ED35-1D97-03C3-C803-1C22565D8D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26" y="3446707"/>
            <a:ext cx="2594608" cy="25946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33A05E-1D03-F487-0294-AEEB0F3F6B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4" y="2845361"/>
            <a:ext cx="1384300" cy="3797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08959" y="1775847"/>
            <a:ext cx="1216139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419/1949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Ordonansi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Obat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Keras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4/1984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Wabah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Penyakit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Menular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29/2004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Praktik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Kedokteran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36/2009 Kesehatan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44/2009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Rumah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Sakit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20/2013 Pendidikan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Kedokteran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18/2014 Kesehatan Jiwa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36/2014 Tenaga Kesehatan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38/2014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Keperawatan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6/2018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Kekarantinaan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Kesehatan</a:t>
            </a:r>
          </a:p>
          <a:p>
            <a:pPr marL="666750" indent="-514350">
              <a:buFont typeface="+mj-lt"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UU 4/2019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Kebidanan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+mj-lt"/>
              <a:buAutoNum type="arabicPeriod"/>
            </a:pPr>
            <a:endParaRPr lang="en-US" altLang="en-US" sz="3200" dirty="0">
              <a:solidFill>
                <a:srgbClr val="DAA20C"/>
              </a:solidFill>
              <a:ea typeface="ＭＳ Ｐゴシック" panose="020B0600070205080204" pitchFamily="34" charset="-128"/>
            </a:endParaRPr>
          </a:p>
          <a:p>
            <a:pPr marL="152400"/>
            <a:r>
              <a:rPr lang="en-US" altLang="en-US" sz="32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Dicabut</a:t>
            </a:r>
            <a:r>
              <a:rPr lang="en-US" altLang="en-US" sz="3200" dirty="0">
                <a:solidFill>
                  <a:srgbClr val="DAA20C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dinyatakan</a:t>
            </a:r>
            <a:r>
              <a:rPr lang="en-US" altLang="en-US" sz="3200" dirty="0">
                <a:solidFill>
                  <a:srgbClr val="DAA20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3200" dirty="0">
                <a:solidFill>
                  <a:srgbClr val="DAA20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rgbClr val="DAA20C"/>
                </a:solidFill>
                <a:ea typeface="ＭＳ Ｐゴシック" panose="020B0600070205080204" pitchFamily="34" charset="-128"/>
              </a:rPr>
              <a:t>berlaku</a:t>
            </a:r>
            <a:endParaRPr lang="en-US" altLang="en-US" sz="3200" dirty="0">
              <a:solidFill>
                <a:srgbClr val="DAA20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45DA1-D649-B758-D0C6-DCB677DA362A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9" name="TextBox 15">
            <a:extLst>
              <a:ext uri="{FF2B5EF4-FFF2-40B4-BE49-F238E27FC236}">
                <a16:creationId xmlns:a16="http://schemas.microsoft.com/office/drawing/2014/main" id="{AA8EE535-5A9A-D809-019A-96CA0F9DE3A2}"/>
              </a:ext>
            </a:extLst>
          </p:cNvPr>
          <p:cNvSpPr txBox="1"/>
          <p:nvPr/>
        </p:nvSpPr>
        <p:spPr>
          <a:xfrm>
            <a:off x="5208959" y="460244"/>
            <a:ext cx="130790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Implikasi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Diundangkan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(R)UU Kesehatan</a:t>
            </a:r>
          </a:p>
        </p:txBody>
      </p:sp>
    </p:spTree>
    <p:extLst>
      <p:ext uri="{BB962C8B-B14F-4D97-AF65-F5344CB8AC3E}">
        <p14:creationId xmlns:p14="http://schemas.microsoft.com/office/powerpoint/2010/main" val="385437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7907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4" name="TextBox 15">
            <a:extLst>
              <a:ext uri="{FF2B5EF4-FFF2-40B4-BE49-F238E27FC236}">
                <a16:creationId xmlns:a16="http://schemas.microsoft.com/office/drawing/2014/main" id="{8B7A3874-12ED-A222-7AF3-5070BCA9A452}"/>
              </a:ext>
            </a:extLst>
          </p:cNvPr>
          <p:cNvSpPr txBox="1"/>
          <p:nvPr/>
        </p:nvSpPr>
        <p:spPr>
          <a:xfrm>
            <a:off x="5208959" y="176361"/>
            <a:ext cx="1285044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Perundang-undangan</a:t>
            </a:r>
            <a:endParaRPr lang="en-US" sz="4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5C3EA7C-C438-1E84-2C2A-55621D6EF170}"/>
              </a:ext>
            </a:extLst>
          </p:cNvPr>
          <p:cNvSpPr txBox="1"/>
          <p:nvPr/>
        </p:nvSpPr>
        <p:spPr>
          <a:xfrm>
            <a:off x="5208959" y="2259330"/>
            <a:ext cx="1216139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  <a:effectLst/>
              </a:rPr>
              <a:t>UU 12/2011 </a:t>
            </a:r>
            <a:r>
              <a:rPr lang="en-ID" sz="3600" dirty="0" err="1">
                <a:solidFill>
                  <a:schemeClr val="bg1"/>
                </a:solidFill>
                <a:effectLst/>
              </a:rPr>
              <a:t>Pembentukan</a:t>
            </a:r>
            <a:r>
              <a:rPr lang="en-ID" sz="360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sz="360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</a:rPr>
              <a:t>Perundang-undangan</a:t>
            </a:r>
            <a:endParaRPr lang="en-ID" sz="36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</a:rPr>
              <a:t>UU 15/2019 </a:t>
            </a:r>
            <a:r>
              <a:rPr lang="en-ID" sz="3600" dirty="0" err="1">
                <a:solidFill>
                  <a:schemeClr val="bg1"/>
                </a:solidFill>
              </a:rPr>
              <a:t>Perubahan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atas</a:t>
            </a:r>
            <a:r>
              <a:rPr lang="en-ID" sz="3600" dirty="0">
                <a:solidFill>
                  <a:schemeClr val="bg1"/>
                </a:solidFill>
              </a:rPr>
              <a:t> UU 12/2011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600" dirty="0">
                <a:solidFill>
                  <a:schemeClr val="bg1"/>
                </a:solidFill>
                <a:effectLst/>
              </a:rPr>
              <a:t>UU 13/2022 </a:t>
            </a:r>
            <a:r>
              <a:rPr lang="en-ID" sz="3600" dirty="0" err="1">
                <a:solidFill>
                  <a:schemeClr val="bg1"/>
                </a:solidFill>
                <a:effectLst/>
              </a:rPr>
              <a:t>Perubahan</a:t>
            </a:r>
            <a:r>
              <a:rPr lang="en-ID" sz="360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</a:rPr>
              <a:t>Kedua</a:t>
            </a:r>
            <a:r>
              <a:rPr lang="en-ID" sz="360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dirty="0" err="1">
                <a:solidFill>
                  <a:schemeClr val="bg1"/>
                </a:solidFill>
                <a:effectLst/>
              </a:rPr>
              <a:t>atas</a:t>
            </a:r>
            <a:r>
              <a:rPr lang="en-ID" sz="3600" dirty="0">
                <a:solidFill>
                  <a:schemeClr val="bg1"/>
                </a:solidFill>
                <a:effectLst/>
              </a:rPr>
              <a:t> UU 12/2011</a:t>
            </a:r>
          </a:p>
        </p:txBody>
      </p:sp>
    </p:spTree>
    <p:extLst>
      <p:ext uri="{BB962C8B-B14F-4D97-AF65-F5344CB8AC3E}">
        <p14:creationId xmlns:p14="http://schemas.microsoft.com/office/powerpoint/2010/main" val="94475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6">
            <a:extLst>
              <a:ext uri="{FF2B5EF4-FFF2-40B4-BE49-F238E27FC236}">
                <a16:creationId xmlns:a16="http://schemas.microsoft.com/office/drawing/2014/main" id="{E546FFF5-1F6E-A0A9-B221-37A3D254817C}"/>
              </a:ext>
            </a:extLst>
          </p:cNvPr>
          <p:cNvSpPr txBox="1"/>
          <p:nvPr/>
        </p:nvSpPr>
        <p:spPr>
          <a:xfrm>
            <a:off x="5208959" y="2259330"/>
            <a:ext cx="12161390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Perundang-undangan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adalah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tertulis</a:t>
            </a:r>
            <a:r>
              <a:rPr lang="en-ID" sz="40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memuat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norma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hukum</a:t>
            </a:r>
            <a:r>
              <a:rPr lang="en-ID" sz="40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mengikat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secara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umum</a:t>
            </a:r>
            <a:r>
              <a:rPr lang="en-ID" sz="4000" dirty="0">
                <a:solidFill>
                  <a:schemeClr val="bg1"/>
                </a:solidFill>
                <a:effectLst/>
              </a:rPr>
              <a:t> dan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dibentuk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atau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ditetapkan</a:t>
            </a:r>
            <a:r>
              <a:rPr lang="en-ID" sz="4000" dirty="0">
                <a:solidFill>
                  <a:schemeClr val="bg1"/>
                </a:solidFill>
                <a:effectLst/>
              </a:rPr>
              <a:t> oleh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lembaga</a:t>
            </a:r>
            <a:r>
              <a:rPr lang="en-ID" sz="4000" dirty="0">
                <a:solidFill>
                  <a:schemeClr val="bg1"/>
                </a:solidFill>
                <a:effectLst/>
              </a:rPr>
              <a:t> negara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atau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pejabat</a:t>
            </a:r>
            <a:r>
              <a:rPr lang="en-ID" sz="40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berwenang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melalui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prosedur</a:t>
            </a:r>
            <a:r>
              <a:rPr lang="en-ID" sz="40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ditetapkan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dalam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Perundang-undangan</a:t>
            </a:r>
            <a:r>
              <a:rPr lang="en-ID" sz="4000" dirty="0">
                <a:solidFill>
                  <a:schemeClr val="bg1"/>
                </a:solidFill>
                <a:effectLst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  <a:effectLst/>
              </a:rPr>
              <a:t>Pembentukan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Perundang-undangan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adalah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pembuatan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Perundang-undangan</a:t>
            </a:r>
            <a:r>
              <a:rPr lang="en-ID" sz="40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mencakup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rgbClr val="DAA20C"/>
                </a:solidFill>
                <a:effectLst/>
              </a:rPr>
              <a:t>tahapan</a:t>
            </a:r>
            <a:r>
              <a:rPr lang="en-ID" sz="4000" dirty="0">
                <a:solidFill>
                  <a:srgbClr val="DAA20C"/>
                </a:solidFill>
                <a:effectLst/>
              </a:rPr>
              <a:t> </a:t>
            </a:r>
            <a:r>
              <a:rPr lang="en-ID" sz="4000" dirty="0" err="1">
                <a:solidFill>
                  <a:srgbClr val="DAA20C"/>
                </a:solidFill>
                <a:effectLst/>
              </a:rPr>
              <a:t>perencanaan</a:t>
            </a:r>
            <a:r>
              <a:rPr lang="en-ID" sz="4000" dirty="0">
                <a:solidFill>
                  <a:srgbClr val="DAA20C"/>
                </a:solidFill>
                <a:effectLst/>
              </a:rPr>
              <a:t>, </a:t>
            </a:r>
            <a:r>
              <a:rPr lang="en-ID" sz="4000" dirty="0" err="1">
                <a:solidFill>
                  <a:srgbClr val="DAA20C"/>
                </a:solidFill>
                <a:effectLst/>
              </a:rPr>
              <a:t>penyusunan</a:t>
            </a:r>
            <a:r>
              <a:rPr lang="en-ID" sz="4000" dirty="0">
                <a:solidFill>
                  <a:srgbClr val="DAA20C"/>
                </a:solidFill>
                <a:effectLst/>
              </a:rPr>
              <a:t>, </a:t>
            </a:r>
            <a:r>
              <a:rPr lang="en-ID" sz="4000" dirty="0" err="1">
                <a:solidFill>
                  <a:srgbClr val="DAA20C"/>
                </a:solidFill>
                <a:effectLst/>
              </a:rPr>
              <a:t>pembahasan</a:t>
            </a:r>
            <a:r>
              <a:rPr lang="en-ID" sz="4000" dirty="0">
                <a:solidFill>
                  <a:srgbClr val="DAA20C"/>
                </a:solidFill>
                <a:effectLst/>
              </a:rPr>
              <a:t>, </a:t>
            </a:r>
            <a:r>
              <a:rPr lang="en-ID" sz="4000" dirty="0" err="1">
                <a:solidFill>
                  <a:srgbClr val="DAA20C"/>
                </a:solidFill>
                <a:effectLst/>
              </a:rPr>
              <a:t>pengesahan</a:t>
            </a:r>
            <a:r>
              <a:rPr lang="en-ID" sz="4000" dirty="0">
                <a:solidFill>
                  <a:srgbClr val="DAA20C"/>
                </a:solidFill>
                <a:effectLst/>
              </a:rPr>
              <a:t> </a:t>
            </a:r>
            <a:r>
              <a:rPr lang="en-ID" sz="4000" dirty="0" err="1">
                <a:solidFill>
                  <a:srgbClr val="DAA20C"/>
                </a:solidFill>
                <a:effectLst/>
              </a:rPr>
              <a:t>atau</a:t>
            </a:r>
            <a:r>
              <a:rPr lang="en-ID" sz="4000" dirty="0">
                <a:solidFill>
                  <a:srgbClr val="DAA20C"/>
                </a:solidFill>
                <a:effectLst/>
              </a:rPr>
              <a:t> </a:t>
            </a:r>
            <a:r>
              <a:rPr lang="en-ID" sz="4000" dirty="0" err="1">
                <a:solidFill>
                  <a:srgbClr val="DAA20C"/>
                </a:solidFill>
                <a:effectLst/>
              </a:rPr>
              <a:t>penetapan</a:t>
            </a:r>
            <a:r>
              <a:rPr lang="en-ID" sz="4000" dirty="0">
                <a:solidFill>
                  <a:schemeClr val="bg1"/>
                </a:solidFill>
                <a:effectLst/>
              </a:rPr>
              <a:t>, </a:t>
            </a:r>
            <a:r>
              <a:rPr lang="en-ID" sz="4000" dirty="0" err="1">
                <a:solidFill>
                  <a:srgbClr val="DAA20C"/>
                </a:solidFill>
                <a:effectLst/>
              </a:rPr>
              <a:t>pengundangan</a:t>
            </a:r>
            <a:r>
              <a:rPr lang="en-ID" sz="4000" dirty="0">
                <a:solidFill>
                  <a:srgbClr val="DAA20C"/>
                </a:solidFill>
                <a:effectLst/>
              </a:rPr>
              <a:t>.</a:t>
            </a:r>
            <a:endParaRPr lang="en-ID" sz="40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4000" dirty="0">
              <a:solidFill>
                <a:schemeClr val="bg1"/>
              </a:solidFill>
              <a:effectLst/>
            </a:endParaRPr>
          </a:p>
          <a:p>
            <a:endParaRPr lang="en-ID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E454C-5CA1-F11D-A78E-E91F29B6DA63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UU 15/2019 </a:t>
            </a:r>
            <a:r>
              <a:rPr lang="en-ID" dirty="0" err="1">
                <a:solidFill>
                  <a:schemeClr val="bg1"/>
                </a:solidFill>
                <a:effectLst/>
              </a:rPr>
              <a:t>Perubahan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atas</a:t>
            </a:r>
            <a:r>
              <a:rPr lang="en-ID" dirty="0">
                <a:solidFill>
                  <a:schemeClr val="bg1"/>
                </a:solidFill>
                <a:effectLst/>
              </a:rPr>
              <a:t> UU 12/2011Pembentukan </a:t>
            </a:r>
            <a:r>
              <a:rPr lang="en-ID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Perundang-undangan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9CB05F12-0467-31BE-D8DC-CB4A42BC6657}"/>
              </a:ext>
            </a:extLst>
          </p:cNvPr>
          <p:cNvSpPr/>
          <p:nvPr/>
        </p:nvSpPr>
        <p:spPr>
          <a:xfrm>
            <a:off x="5208959" y="17907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8A29939-CFD7-EF18-89A2-D8F7AAE55483}"/>
              </a:ext>
            </a:extLst>
          </p:cNvPr>
          <p:cNvSpPr txBox="1"/>
          <p:nvPr/>
        </p:nvSpPr>
        <p:spPr>
          <a:xfrm>
            <a:off x="5208959" y="176361"/>
            <a:ext cx="1285044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Perundang-undangan</a:t>
            </a:r>
            <a:endParaRPr lang="en-US" sz="4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9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2" name="AutoShape 7">
            <a:extLst>
              <a:ext uri="{FF2B5EF4-FFF2-40B4-BE49-F238E27FC236}">
                <a16:creationId xmlns:a16="http://schemas.microsoft.com/office/drawing/2014/main" id="{9CB05F12-0467-31BE-D8DC-CB4A42BC6657}"/>
              </a:ext>
            </a:extLst>
          </p:cNvPr>
          <p:cNvSpPr/>
          <p:nvPr/>
        </p:nvSpPr>
        <p:spPr>
          <a:xfrm>
            <a:off x="5208959" y="17907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8A29939-CFD7-EF18-89A2-D8F7AAE55483}"/>
              </a:ext>
            </a:extLst>
          </p:cNvPr>
          <p:cNvSpPr txBox="1"/>
          <p:nvPr/>
        </p:nvSpPr>
        <p:spPr>
          <a:xfrm>
            <a:off x="5208959" y="176361"/>
            <a:ext cx="1285044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Perundang-undangan</a:t>
            </a:r>
            <a:endParaRPr lang="en-US" sz="4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D94CBDC0-FA99-C7FA-5721-54C5900851A5}"/>
              </a:ext>
            </a:extLst>
          </p:cNvPr>
          <p:cNvSpPr txBox="1"/>
          <p:nvPr/>
        </p:nvSpPr>
        <p:spPr>
          <a:xfrm>
            <a:off x="5208959" y="2019300"/>
            <a:ext cx="12161390" cy="886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</a:rPr>
              <a:t>Undang-Undang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Perundang-undangan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rgbClr val="DAA20C"/>
                </a:solidFill>
              </a:rPr>
              <a:t>dibentuk</a:t>
            </a:r>
            <a:r>
              <a:rPr lang="en-ID" sz="3200" dirty="0">
                <a:solidFill>
                  <a:srgbClr val="DAA20C"/>
                </a:solidFill>
              </a:rPr>
              <a:t> oleh Dewan </a:t>
            </a:r>
            <a:r>
              <a:rPr lang="en-ID" sz="3200" dirty="0" err="1">
                <a:solidFill>
                  <a:srgbClr val="DAA20C"/>
                </a:solidFill>
              </a:rPr>
              <a:t>Perwakilan</a:t>
            </a:r>
            <a:r>
              <a:rPr lang="en-ID" sz="3200" dirty="0">
                <a:solidFill>
                  <a:srgbClr val="DAA20C"/>
                </a:solidFill>
              </a:rPr>
              <a:t> Rakyat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rgbClr val="DAA20C"/>
                </a:solidFill>
              </a:rPr>
              <a:t>persetujuan</a:t>
            </a:r>
            <a:r>
              <a:rPr lang="en-ID" sz="3200" dirty="0">
                <a:solidFill>
                  <a:srgbClr val="DAA20C"/>
                </a:solidFill>
              </a:rPr>
              <a:t> </a:t>
            </a:r>
            <a:r>
              <a:rPr lang="en-ID" sz="3200" dirty="0" err="1">
                <a:solidFill>
                  <a:srgbClr val="DAA20C"/>
                </a:solidFill>
              </a:rPr>
              <a:t>bersama</a:t>
            </a:r>
            <a:r>
              <a:rPr lang="en-ID" sz="3200" dirty="0">
                <a:solidFill>
                  <a:srgbClr val="DAA20C"/>
                </a:solidFill>
              </a:rPr>
              <a:t> </a:t>
            </a:r>
            <a:r>
              <a:rPr lang="en-ID" sz="3200" dirty="0" err="1">
                <a:solidFill>
                  <a:srgbClr val="DAA20C"/>
                </a:solidFill>
              </a:rPr>
              <a:t>Presiden</a:t>
            </a:r>
            <a:endParaRPr lang="en-ID" sz="3200" dirty="0">
              <a:solidFill>
                <a:srgbClr val="DAA20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dirty="0">
              <a:solidFill>
                <a:srgbClr val="DAA20C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Pemerintah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adalah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Perundang-undangan</a:t>
            </a:r>
            <a:r>
              <a:rPr lang="en-ID" sz="32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ditetapkan</a:t>
            </a:r>
            <a:r>
              <a:rPr lang="en-ID" sz="3200" dirty="0">
                <a:solidFill>
                  <a:schemeClr val="bg1"/>
                </a:solidFill>
                <a:effectLst/>
              </a:rPr>
              <a:t> oleh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Presiden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untuk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menjalankan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sebagaimana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mestinya</a:t>
            </a:r>
            <a:r>
              <a:rPr lang="en-ID" sz="3200" dirty="0">
                <a:solidFill>
                  <a:schemeClr val="bg1"/>
                </a:solidFill>
                <a:effectLst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Presiden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Perundang-undangan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ditetapkan</a:t>
            </a:r>
            <a:r>
              <a:rPr lang="en-ID" sz="3200" dirty="0">
                <a:solidFill>
                  <a:schemeClr val="bg1"/>
                </a:solidFill>
              </a:rPr>
              <a:t> oleh </a:t>
            </a:r>
            <a:r>
              <a:rPr lang="en-ID" sz="3200" dirty="0" err="1">
                <a:solidFill>
                  <a:schemeClr val="bg1"/>
                </a:solidFill>
              </a:rPr>
              <a:t>Presiden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menjalankan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perintah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Perundang-undangan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lebih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tinggi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atau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menyelenggarakan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kekuasaan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pemerintahan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Menteri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ditetapkan</a:t>
            </a:r>
            <a:r>
              <a:rPr lang="en-ID" sz="3200" dirty="0">
                <a:solidFill>
                  <a:schemeClr val="bg1"/>
                </a:solidFill>
              </a:rPr>
              <a:t> oleh </a:t>
            </a:r>
            <a:r>
              <a:rPr lang="en-ID" sz="3200" dirty="0" err="1">
                <a:solidFill>
                  <a:schemeClr val="bg1"/>
                </a:solidFill>
              </a:rPr>
              <a:t>menteri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berdasarkan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materi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muatan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rangka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penyelenggaraan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urusan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tertentu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pemerintahan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dirty="0">
              <a:solidFill>
                <a:schemeClr val="bg1"/>
              </a:solidFill>
              <a:effectLst/>
            </a:endParaRPr>
          </a:p>
          <a:p>
            <a:endParaRPr lang="en-ID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05E0D-ABE6-0587-327D-683941B8C154}"/>
              </a:ext>
            </a:extLst>
          </p:cNvPr>
          <p:cNvSpPr txBox="1"/>
          <p:nvPr/>
        </p:nvSpPr>
        <p:spPr>
          <a:xfrm>
            <a:off x="4824077" y="9486900"/>
            <a:ext cx="1079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UU 15/2019 </a:t>
            </a:r>
            <a:r>
              <a:rPr lang="en-ID" dirty="0" err="1">
                <a:solidFill>
                  <a:schemeClr val="bg1"/>
                </a:solidFill>
                <a:effectLst/>
              </a:rPr>
              <a:t>Perubahan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atas</a:t>
            </a:r>
            <a:r>
              <a:rPr lang="en-ID" dirty="0">
                <a:solidFill>
                  <a:schemeClr val="bg1"/>
                </a:solidFill>
                <a:effectLst/>
              </a:rPr>
              <a:t> UU 12/2011 </a:t>
            </a:r>
            <a:r>
              <a:rPr lang="en-ID" dirty="0" err="1">
                <a:solidFill>
                  <a:schemeClr val="bg1"/>
                </a:solidFill>
                <a:effectLst/>
              </a:rPr>
              <a:t>Pembentukan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Perundang-undangan</a:t>
            </a:r>
            <a:endParaRPr lang="en-ID" dirty="0">
              <a:solidFill>
                <a:schemeClr val="bg1"/>
              </a:solidFill>
              <a:effectLst/>
            </a:endParaRPr>
          </a:p>
          <a:p>
            <a:pPr marL="801688" indent="-801688"/>
            <a:r>
              <a:rPr lang="en-ID" dirty="0">
                <a:solidFill>
                  <a:schemeClr val="bg1"/>
                </a:solidFill>
              </a:rPr>
              <a:t>UU 12/2011 </a:t>
            </a:r>
            <a:r>
              <a:rPr lang="en-ID" dirty="0" err="1">
                <a:solidFill>
                  <a:schemeClr val="bg1"/>
                </a:solidFill>
              </a:rPr>
              <a:t>Pembentukan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Peraturan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Perundang-undangan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049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2" name="AutoShape 7">
            <a:extLst>
              <a:ext uri="{FF2B5EF4-FFF2-40B4-BE49-F238E27FC236}">
                <a16:creationId xmlns:a16="http://schemas.microsoft.com/office/drawing/2014/main" id="{9CB05F12-0467-31BE-D8DC-CB4A42BC6657}"/>
              </a:ext>
            </a:extLst>
          </p:cNvPr>
          <p:cNvSpPr/>
          <p:nvPr/>
        </p:nvSpPr>
        <p:spPr>
          <a:xfrm>
            <a:off x="5208959" y="17907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8A29939-CFD7-EF18-89A2-D8F7AAE55483}"/>
              </a:ext>
            </a:extLst>
          </p:cNvPr>
          <p:cNvSpPr txBox="1"/>
          <p:nvPr/>
        </p:nvSpPr>
        <p:spPr>
          <a:xfrm>
            <a:off x="5208959" y="176361"/>
            <a:ext cx="1285044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Perundang-undangan</a:t>
            </a:r>
            <a:endParaRPr lang="en-US" sz="4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BC0F80E-3E05-F53E-40AF-8A3DB8AC93B3}"/>
              </a:ext>
            </a:extLst>
          </p:cNvPr>
          <p:cNvSpPr txBox="1"/>
          <p:nvPr/>
        </p:nvSpPr>
        <p:spPr>
          <a:xfrm>
            <a:off x="5208959" y="2259330"/>
            <a:ext cx="1216139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</a:rPr>
              <a:t>Penggunaan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metode</a:t>
            </a:r>
            <a:r>
              <a:rPr lang="en-ID" sz="3200" dirty="0">
                <a:solidFill>
                  <a:schemeClr val="bg1"/>
                </a:solidFill>
              </a:rPr>
              <a:t> omnibus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penyusunan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suatu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Rancangan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Perundang-undangan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rgbClr val="DAA20C"/>
                </a:solidFill>
              </a:rPr>
              <a:t>harus</a:t>
            </a:r>
            <a:r>
              <a:rPr lang="en-ID" sz="3200" dirty="0">
                <a:solidFill>
                  <a:srgbClr val="DAA20C"/>
                </a:solidFill>
              </a:rPr>
              <a:t> </a:t>
            </a:r>
            <a:r>
              <a:rPr lang="en-ID" sz="3200" dirty="0" err="1">
                <a:solidFill>
                  <a:srgbClr val="DAA20C"/>
                </a:solidFill>
              </a:rPr>
              <a:t>ditetapkan</a:t>
            </a:r>
            <a:r>
              <a:rPr lang="en-ID" sz="3200" dirty="0">
                <a:solidFill>
                  <a:srgbClr val="DAA20C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rgbClr val="DAA20C"/>
                </a:solidFill>
              </a:rPr>
              <a:t>dokumen</a:t>
            </a:r>
            <a:r>
              <a:rPr lang="en-ID" sz="3200" dirty="0">
                <a:solidFill>
                  <a:srgbClr val="DAA20C"/>
                </a:solidFill>
              </a:rPr>
              <a:t> </a:t>
            </a:r>
            <a:r>
              <a:rPr lang="en-ID" sz="3200" dirty="0" err="1">
                <a:solidFill>
                  <a:srgbClr val="DAA20C"/>
                </a:solidFill>
              </a:rPr>
              <a:t>perencanaan</a:t>
            </a:r>
            <a:endParaRPr lang="en-ID" sz="3200" dirty="0">
              <a:solidFill>
                <a:srgbClr val="DAA20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  <a:effectLst/>
              </a:rPr>
              <a:t>Metode</a:t>
            </a:r>
            <a:r>
              <a:rPr lang="en-ID" sz="3200" dirty="0">
                <a:solidFill>
                  <a:schemeClr val="bg1"/>
                </a:solidFill>
                <a:effectLst/>
              </a:rPr>
              <a:t> omnibus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merupakan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metode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penyusunan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Perundang-undangan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dengan</a:t>
            </a:r>
            <a:r>
              <a:rPr lang="en-ID" sz="3200" dirty="0">
                <a:solidFill>
                  <a:schemeClr val="bg1"/>
                </a:solidFill>
                <a:effectLst/>
              </a:rPr>
              <a:t>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ID" sz="3200" dirty="0" err="1">
                <a:solidFill>
                  <a:schemeClr val="bg1"/>
                </a:solidFill>
              </a:rPr>
              <a:t>Memuat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materi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baru</a:t>
            </a:r>
            <a:r>
              <a:rPr lang="en-ID" sz="3200" dirty="0">
                <a:solidFill>
                  <a:schemeClr val="bg1"/>
                </a:solidFill>
              </a:rPr>
              <a:t>;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ID" sz="3200" dirty="0" err="1">
                <a:solidFill>
                  <a:schemeClr val="bg1"/>
                </a:solidFill>
                <a:effectLst/>
              </a:rPr>
              <a:t>Mengubah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materi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muatan</a:t>
            </a:r>
            <a:r>
              <a:rPr lang="en-ID" sz="32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memiliki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keterkaitan</a:t>
            </a:r>
            <a:r>
              <a:rPr lang="en-ID" sz="3200" dirty="0">
                <a:solidFill>
                  <a:schemeClr val="bg1"/>
                </a:solidFill>
                <a:effectLst/>
              </a:rPr>
              <a:t> dan/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atau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kebutuhan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hukum</a:t>
            </a:r>
            <a:r>
              <a:rPr lang="en-ID" sz="32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diatur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dalam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berbagai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Perundang-undangan</a:t>
            </a:r>
            <a:r>
              <a:rPr lang="en-ID" sz="32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jenis</a:t>
            </a:r>
            <a:r>
              <a:rPr lang="en-ID" sz="3200" dirty="0">
                <a:solidFill>
                  <a:schemeClr val="bg1"/>
                </a:solidFill>
                <a:effectLst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hierarkinya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sama</a:t>
            </a:r>
            <a:r>
              <a:rPr lang="en-ID" sz="3200" dirty="0">
                <a:solidFill>
                  <a:schemeClr val="bg1"/>
                </a:solidFill>
                <a:effectLst/>
              </a:rPr>
              <a:t>; dan/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atau</a:t>
            </a:r>
            <a:endParaRPr lang="en-ID" sz="3200" dirty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ID" sz="3200" dirty="0" err="1">
                <a:solidFill>
                  <a:schemeClr val="bg1"/>
                </a:solidFill>
              </a:rPr>
              <a:t>Mencabut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Perundang-undangan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jenis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hierarkinya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sama</a:t>
            </a:r>
            <a:r>
              <a:rPr lang="en-ID" sz="3200" dirty="0">
                <a:solidFill>
                  <a:schemeClr val="bg1"/>
                </a:solidFill>
              </a:rPr>
              <a:t>,</a:t>
            </a:r>
          </a:p>
          <a:p>
            <a:pPr marL="498475"/>
            <a:r>
              <a:rPr lang="en-ID" sz="3200" dirty="0" err="1">
                <a:solidFill>
                  <a:schemeClr val="bg1"/>
                </a:solidFill>
              </a:rPr>
              <a:t>d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engan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menggabungkannya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Perundang-undangan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mencapai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tujuan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tertentu</a:t>
            </a:r>
            <a:endParaRPr lang="en-ID" sz="32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C60BA-0D95-3D51-71AC-6A97452E3BBB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UU 13/2022 </a:t>
            </a:r>
            <a:r>
              <a:rPr lang="en-ID" dirty="0" err="1">
                <a:solidFill>
                  <a:schemeClr val="bg1"/>
                </a:solidFill>
                <a:effectLst/>
              </a:rPr>
              <a:t>Perubahan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Kedua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atas</a:t>
            </a:r>
            <a:r>
              <a:rPr lang="en-ID" dirty="0">
                <a:solidFill>
                  <a:schemeClr val="bg1"/>
                </a:solidFill>
                <a:effectLst/>
              </a:rPr>
              <a:t> UU 12/2011 </a:t>
            </a:r>
            <a:r>
              <a:rPr lang="en-ID" dirty="0" err="1">
                <a:solidFill>
                  <a:schemeClr val="bg1"/>
                </a:solidFill>
                <a:effectLst/>
              </a:rPr>
              <a:t>Pembentukan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Perundang-undangan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408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2" name="AutoShape 7">
            <a:extLst>
              <a:ext uri="{FF2B5EF4-FFF2-40B4-BE49-F238E27FC236}">
                <a16:creationId xmlns:a16="http://schemas.microsoft.com/office/drawing/2014/main" id="{9CB05F12-0467-31BE-D8DC-CB4A42BC6657}"/>
              </a:ext>
            </a:extLst>
          </p:cNvPr>
          <p:cNvSpPr/>
          <p:nvPr/>
        </p:nvSpPr>
        <p:spPr>
          <a:xfrm>
            <a:off x="5208959" y="17907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8A29939-CFD7-EF18-89A2-D8F7AAE55483}"/>
              </a:ext>
            </a:extLst>
          </p:cNvPr>
          <p:cNvSpPr txBox="1"/>
          <p:nvPr/>
        </p:nvSpPr>
        <p:spPr>
          <a:xfrm>
            <a:off x="5208959" y="176361"/>
            <a:ext cx="1285044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Perundang-undangan</a:t>
            </a:r>
            <a:endParaRPr lang="en-US" sz="4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7C53E9B-C931-A975-2B0C-E68B6B136D47}"/>
              </a:ext>
            </a:extLst>
          </p:cNvPr>
          <p:cNvSpPr txBox="1"/>
          <p:nvPr/>
        </p:nvSpPr>
        <p:spPr>
          <a:xfrm>
            <a:off x="5208959" y="2259330"/>
            <a:ext cx="1216139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  <a:effectLst/>
              </a:rPr>
              <a:t>Dalam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membentuk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Perundang-undangan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harus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dilakukan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berdasarkan</a:t>
            </a:r>
            <a:r>
              <a:rPr lang="en-ID" sz="3200" dirty="0">
                <a:solidFill>
                  <a:schemeClr val="bg1"/>
                </a:solidFill>
                <a:effectLst/>
              </a:rPr>
              <a:t> pada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asas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Pembentukan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eraturan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Perundang-undangan</a:t>
            </a:r>
            <a:r>
              <a:rPr lang="en-ID" sz="32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baik</a:t>
            </a:r>
            <a:r>
              <a:rPr lang="en-ID" sz="3200" dirty="0">
                <a:solidFill>
                  <a:schemeClr val="bg1"/>
                </a:solidFill>
                <a:effectLst/>
              </a:rPr>
              <a:t>, yang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meliputi</a:t>
            </a:r>
            <a:r>
              <a:rPr lang="en-ID" sz="3200" dirty="0">
                <a:solidFill>
                  <a:schemeClr val="bg1"/>
                </a:solidFill>
                <a:effectLst/>
              </a:rPr>
              <a:t>:</a:t>
            </a:r>
          </a:p>
          <a:p>
            <a:r>
              <a:rPr lang="en-ID" sz="3200" dirty="0">
                <a:solidFill>
                  <a:schemeClr val="bg1"/>
                </a:solidFill>
                <a:effectLst/>
              </a:rPr>
              <a:t>a.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kejelasan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tujuan</a:t>
            </a:r>
            <a:r>
              <a:rPr lang="en-ID" sz="3200" dirty="0">
                <a:solidFill>
                  <a:schemeClr val="bg1"/>
                </a:solidFill>
                <a:effectLst/>
              </a:rPr>
              <a:t>;</a:t>
            </a:r>
          </a:p>
          <a:p>
            <a:r>
              <a:rPr lang="en-ID" sz="3200" dirty="0">
                <a:solidFill>
                  <a:schemeClr val="bg1"/>
                </a:solidFill>
                <a:effectLst/>
              </a:rPr>
              <a:t>b.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kelembagaan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atau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pejabat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pembentuk</a:t>
            </a:r>
            <a:r>
              <a:rPr lang="en-ID" sz="32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tepat</a:t>
            </a:r>
            <a:r>
              <a:rPr lang="en-ID" sz="3200" dirty="0">
                <a:solidFill>
                  <a:schemeClr val="bg1"/>
                </a:solidFill>
                <a:effectLst/>
              </a:rPr>
              <a:t>;</a:t>
            </a:r>
          </a:p>
          <a:p>
            <a:r>
              <a:rPr lang="en-ID" sz="3200" dirty="0">
                <a:solidFill>
                  <a:schemeClr val="bg1"/>
                </a:solidFill>
                <a:effectLst/>
              </a:rPr>
              <a:t>c.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kesesuaian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antara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jenis</a:t>
            </a:r>
            <a:r>
              <a:rPr lang="en-ID" sz="3200" dirty="0">
                <a:solidFill>
                  <a:schemeClr val="bg1"/>
                </a:solidFill>
                <a:effectLst/>
              </a:rPr>
              <a:t>,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hierarki</a:t>
            </a:r>
            <a:r>
              <a:rPr lang="en-ID" sz="3200" dirty="0">
                <a:solidFill>
                  <a:schemeClr val="bg1"/>
                </a:solidFill>
                <a:effectLst/>
              </a:rPr>
              <a:t>, dan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materi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muatan</a:t>
            </a:r>
            <a:r>
              <a:rPr lang="en-ID" sz="3200" dirty="0">
                <a:solidFill>
                  <a:schemeClr val="bg1"/>
                </a:solidFill>
                <a:effectLst/>
              </a:rPr>
              <a:t>;</a:t>
            </a:r>
          </a:p>
          <a:p>
            <a:r>
              <a:rPr lang="en-ID" sz="3200" dirty="0">
                <a:solidFill>
                  <a:schemeClr val="bg1"/>
                </a:solidFill>
                <a:effectLst/>
              </a:rPr>
              <a:t>d.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dilaksanakan</a:t>
            </a:r>
            <a:r>
              <a:rPr lang="en-ID" sz="3200" dirty="0">
                <a:solidFill>
                  <a:schemeClr val="bg1"/>
                </a:solidFill>
                <a:effectLst/>
              </a:rPr>
              <a:t>;</a:t>
            </a:r>
          </a:p>
          <a:p>
            <a:r>
              <a:rPr lang="en-ID" sz="3200" dirty="0">
                <a:solidFill>
                  <a:schemeClr val="bg1"/>
                </a:solidFill>
                <a:effectLst/>
              </a:rPr>
              <a:t>e.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kedayagunaan</a:t>
            </a:r>
            <a:r>
              <a:rPr lang="en-ID" sz="3200" dirty="0">
                <a:solidFill>
                  <a:schemeClr val="bg1"/>
                </a:solidFill>
                <a:effectLst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kehasilgunaan</a:t>
            </a:r>
            <a:r>
              <a:rPr lang="en-ID" sz="3200" dirty="0">
                <a:solidFill>
                  <a:schemeClr val="bg1"/>
                </a:solidFill>
                <a:effectLst/>
              </a:rPr>
              <a:t>;</a:t>
            </a:r>
          </a:p>
          <a:p>
            <a:r>
              <a:rPr lang="en-ID" sz="3200" dirty="0">
                <a:solidFill>
                  <a:schemeClr val="bg1"/>
                </a:solidFill>
                <a:effectLst/>
              </a:rPr>
              <a:t>f.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kejelasan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rumusan</a:t>
            </a:r>
            <a:r>
              <a:rPr lang="en-ID" sz="3200" dirty="0">
                <a:solidFill>
                  <a:schemeClr val="bg1"/>
                </a:solidFill>
                <a:effectLst/>
              </a:rPr>
              <a:t>; dan</a:t>
            </a:r>
          </a:p>
          <a:p>
            <a:r>
              <a:rPr lang="en-ID" sz="3200" dirty="0">
                <a:solidFill>
                  <a:schemeClr val="bg1"/>
                </a:solidFill>
                <a:effectLst/>
              </a:rPr>
              <a:t>g.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keterbukaan</a:t>
            </a:r>
            <a:r>
              <a:rPr lang="en-ID" sz="3200" dirty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D4BA0-B63B-C54A-72DD-4E5D328963E7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UU 12/2011 </a:t>
            </a:r>
            <a:r>
              <a:rPr lang="en-ID" dirty="0" err="1">
                <a:solidFill>
                  <a:schemeClr val="bg1"/>
                </a:solidFill>
                <a:effectLst/>
              </a:rPr>
              <a:t>Pembentukan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Peraturan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Perundang-undangan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734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2" name="AutoShape 7">
            <a:extLst>
              <a:ext uri="{FF2B5EF4-FFF2-40B4-BE49-F238E27FC236}">
                <a16:creationId xmlns:a16="http://schemas.microsoft.com/office/drawing/2014/main" id="{9CB05F12-0467-31BE-D8DC-CB4A42BC6657}"/>
              </a:ext>
            </a:extLst>
          </p:cNvPr>
          <p:cNvSpPr/>
          <p:nvPr/>
        </p:nvSpPr>
        <p:spPr>
          <a:xfrm>
            <a:off x="5208959" y="17907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8A29939-CFD7-EF18-89A2-D8F7AAE55483}"/>
              </a:ext>
            </a:extLst>
          </p:cNvPr>
          <p:cNvSpPr txBox="1"/>
          <p:nvPr/>
        </p:nvSpPr>
        <p:spPr>
          <a:xfrm>
            <a:off x="5208959" y="176361"/>
            <a:ext cx="1285044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Perundang-undangan</a:t>
            </a:r>
            <a:endParaRPr lang="en-US" sz="4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F157DE-9E89-D950-7E64-CC98BFAD2C0B}"/>
              </a:ext>
            </a:extLst>
          </p:cNvPr>
          <p:cNvSpPr txBox="1"/>
          <p:nvPr/>
        </p:nvSpPr>
        <p:spPr>
          <a:xfrm>
            <a:off x="4824077" y="9708702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UU 13/2022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FCC52B-FFDA-6BE8-E40E-CD6A8CA7A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57" y="2203192"/>
            <a:ext cx="7698435" cy="4501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78FC17-AD57-AC3C-B543-4ECD509CF1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18" y="2266312"/>
            <a:ext cx="6909762" cy="67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2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2" name="AutoShape 7">
            <a:extLst>
              <a:ext uri="{FF2B5EF4-FFF2-40B4-BE49-F238E27FC236}">
                <a16:creationId xmlns:a16="http://schemas.microsoft.com/office/drawing/2014/main" id="{9CB05F12-0467-31BE-D8DC-CB4A42BC6657}"/>
              </a:ext>
            </a:extLst>
          </p:cNvPr>
          <p:cNvSpPr/>
          <p:nvPr/>
        </p:nvSpPr>
        <p:spPr>
          <a:xfrm>
            <a:off x="5208959" y="17907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8A29939-CFD7-EF18-89A2-D8F7AAE55483}"/>
              </a:ext>
            </a:extLst>
          </p:cNvPr>
          <p:cNvSpPr txBox="1"/>
          <p:nvPr/>
        </p:nvSpPr>
        <p:spPr>
          <a:xfrm>
            <a:off x="5208959" y="176361"/>
            <a:ext cx="12850441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Perundang-undangan</a:t>
            </a:r>
            <a:endParaRPr lang="en-US" sz="4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4DEC9-5A70-54C2-8C25-1D7B9BD4E8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04" y="1974756"/>
            <a:ext cx="7837902" cy="7531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ED2979-476F-2C83-633D-E0C4BF250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59" y="9396495"/>
            <a:ext cx="575016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0564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Topik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Bahasan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08959" y="1775847"/>
            <a:ext cx="1216139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ID" sz="44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sz="4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Mandatory Spending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ekanisme</a:t>
            </a:r>
            <a:r>
              <a:rPr lang="en-ID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lang="en-ID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sengketa</a:t>
            </a:r>
            <a:r>
              <a:rPr lang="en-ID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medis</a:t>
            </a:r>
            <a:r>
              <a:rPr lang="en-ID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Simplifikasi</a:t>
            </a:r>
            <a:r>
              <a:rPr lang="en-ID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perizinan</a:t>
            </a:r>
            <a:r>
              <a:rPr lang="en-ID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ID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endParaRPr lang="en-ID" sz="44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D2A624-2C92-0B7A-BD26-163B44E4DBB4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FD6192-51D7-0056-118E-BCCFC49BB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0F2546-7733-8955-3FBD-026F690DB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76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D2A624-2C92-0B7A-BD26-163B44E4DBB4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FD6192-51D7-0056-118E-BCCFC49BB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0F2546-7733-8955-3FBD-026F690DB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4" name="TextBox 15">
            <a:extLst>
              <a:ext uri="{FF2B5EF4-FFF2-40B4-BE49-F238E27FC236}">
                <a16:creationId xmlns:a16="http://schemas.microsoft.com/office/drawing/2014/main" id="{4902E511-1219-7539-8109-4E2392FC1F97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Potret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Persoalan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Fundamental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0E003003-9958-5251-8A57-925F3B8C3755}"/>
              </a:ext>
            </a:extLst>
          </p:cNvPr>
          <p:cNvSpPr txBox="1"/>
          <p:nvPr/>
        </p:nvSpPr>
        <p:spPr>
          <a:xfrm>
            <a:off x="5208959" y="1485900"/>
            <a:ext cx="1216139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i="1" dirty="0">
                <a:solidFill>
                  <a:schemeClr val="bg1"/>
                </a:solidFill>
              </a:rPr>
              <a:t>Meaningful participation – </a:t>
            </a:r>
            <a:r>
              <a:rPr lang="en-ID" sz="3200" dirty="0" err="1">
                <a:solidFill>
                  <a:schemeClr val="bg1"/>
                </a:solidFill>
              </a:rPr>
              <a:t>keterlibatan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partisipasi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masyarakat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bermakna</a:t>
            </a:r>
            <a:endParaRPr lang="en-ID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3200" i="1" dirty="0">
                <a:solidFill>
                  <a:schemeClr val="bg1"/>
                </a:solidFill>
              </a:rPr>
              <a:t>Right to be heard </a:t>
            </a:r>
            <a:r>
              <a:rPr lang="en-ID" sz="3200" dirty="0">
                <a:solidFill>
                  <a:schemeClr val="bg1"/>
                </a:solidFill>
              </a:rPr>
              <a:t>– </a:t>
            </a:r>
            <a:r>
              <a:rPr lang="en-ID" sz="3200" dirty="0" err="1">
                <a:solidFill>
                  <a:schemeClr val="bg1"/>
                </a:solidFill>
              </a:rPr>
              <a:t>hak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didengarkan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pendapatnya</a:t>
            </a:r>
            <a:endParaRPr lang="en-ID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3200" i="1" dirty="0">
                <a:solidFill>
                  <a:schemeClr val="bg1"/>
                </a:solidFill>
                <a:effectLst/>
              </a:rPr>
              <a:t>Rig</a:t>
            </a:r>
            <a:r>
              <a:rPr lang="en-ID" sz="3200" i="1" dirty="0">
                <a:solidFill>
                  <a:schemeClr val="bg1"/>
                </a:solidFill>
              </a:rPr>
              <a:t>ht to be considered </a:t>
            </a:r>
            <a:r>
              <a:rPr lang="en-ID" sz="3200" dirty="0">
                <a:solidFill>
                  <a:schemeClr val="bg1"/>
                </a:solidFill>
              </a:rPr>
              <a:t>– </a:t>
            </a:r>
            <a:r>
              <a:rPr lang="en-ID" sz="3200" dirty="0" err="1">
                <a:solidFill>
                  <a:schemeClr val="bg1"/>
                </a:solidFill>
              </a:rPr>
              <a:t>hak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dipertimbangkan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pendapatnya</a:t>
            </a:r>
            <a:endParaRPr lang="en-ID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3200" i="1" dirty="0">
                <a:solidFill>
                  <a:schemeClr val="bg1"/>
                </a:solidFill>
                <a:effectLst/>
              </a:rPr>
              <a:t>Right to be explained </a:t>
            </a:r>
            <a:r>
              <a:rPr lang="en-ID" sz="3200" dirty="0">
                <a:solidFill>
                  <a:schemeClr val="bg1"/>
                </a:solidFill>
                <a:effectLst/>
              </a:rPr>
              <a:t>–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hak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untuk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mendapatkan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penjelasan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atau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jawaban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atas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pendapat</a:t>
            </a:r>
            <a:r>
              <a:rPr lang="en-ID" sz="32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diberikan</a:t>
            </a:r>
            <a:endParaRPr lang="en-ID" sz="32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”</a:t>
            </a:r>
            <a:r>
              <a:rPr lang="en-ID" sz="3200" dirty="0" err="1">
                <a:solidFill>
                  <a:schemeClr val="bg1"/>
                </a:solidFill>
              </a:rPr>
              <a:t>delegasi</a:t>
            </a:r>
            <a:r>
              <a:rPr lang="en-ID" sz="3200" dirty="0">
                <a:solidFill>
                  <a:schemeClr val="bg1"/>
                </a:solidFill>
              </a:rPr>
              <a:t>” </a:t>
            </a:r>
            <a:r>
              <a:rPr lang="en-ID" sz="3200" dirty="0" err="1">
                <a:solidFill>
                  <a:schemeClr val="bg1"/>
                </a:solidFill>
              </a:rPr>
              <a:t>pengaturan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lanjutan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melalui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Pemerintah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Presiden</a:t>
            </a:r>
            <a:r>
              <a:rPr lang="en-ID" sz="3200" dirty="0">
                <a:solidFill>
                  <a:schemeClr val="bg1"/>
                </a:solidFill>
              </a:rPr>
              <a:t>, dan </a:t>
            </a:r>
            <a:r>
              <a:rPr lang="en-ID" sz="3200" dirty="0" err="1">
                <a:solidFill>
                  <a:schemeClr val="bg1"/>
                </a:solidFill>
              </a:rPr>
              <a:t>Peraturan</a:t>
            </a:r>
            <a:r>
              <a:rPr lang="en-ID" sz="3200" dirty="0">
                <a:solidFill>
                  <a:schemeClr val="bg1"/>
                </a:solidFill>
              </a:rPr>
              <a:t> Menteri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21244C-4ABC-C60A-070F-34A665522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56" y="5688459"/>
            <a:ext cx="8583344" cy="31126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7E6CD6-4757-86E1-7F35-A0D3514667CE}"/>
              </a:ext>
            </a:extLst>
          </p:cNvPr>
          <p:cNvSpPr txBox="1"/>
          <p:nvPr/>
        </p:nvSpPr>
        <p:spPr>
          <a:xfrm>
            <a:off x="4779962" y="9000172"/>
            <a:ext cx="8760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8663" indent="-706438"/>
            <a:r>
              <a:rPr lang="en-ID" dirty="0" err="1">
                <a:solidFill>
                  <a:schemeClr val="bg1"/>
                </a:solidFill>
                <a:effectLst/>
              </a:rPr>
              <a:t>Putusan</a:t>
            </a:r>
            <a:r>
              <a:rPr lang="en-ID" dirty="0">
                <a:solidFill>
                  <a:schemeClr val="bg1"/>
                </a:solidFill>
                <a:effectLst/>
              </a:rPr>
              <a:t> MK </a:t>
            </a:r>
            <a:r>
              <a:rPr lang="en-ID" dirty="0" err="1">
                <a:solidFill>
                  <a:schemeClr val="bg1"/>
                </a:solidFill>
                <a:effectLst/>
              </a:rPr>
              <a:t>Nomor</a:t>
            </a:r>
            <a:r>
              <a:rPr lang="en-ID" dirty="0">
                <a:solidFill>
                  <a:schemeClr val="bg1"/>
                </a:solidFill>
                <a:effectLst/>
              </a:rPr>
              <a:t> 91/PUU-XVIII/2020</a:t>
            </a:r>
          </a:p>
          <a:p>
            <a:pPr marL="728663" indent="-706438"/>
            <a:r>
              <a:rPr lang="en-ID" dirty="0">
                <a:solidFill>
                  <a:schemeClr val="bg1"/>
                </a:solidFill>
                <a:effectLst/>
              </a:rPr>
              <a:t>Chandra Sy, Helmi, dan Shelvin Putri </a:t>
            </a:r>
            <a:r>
              <a:rPr lang="en-ID" dirty="0" err="1">
                <a:solidFill>
                  <a:schemeClr val="bg1"/>
                </a:solidFill>
                <a:effectLst/>
              </a:rPr>
              <a:t>Irawan</a:t>
            </a:r>
            <a:r>
              <a:rPr lang="en-ID" dirty="0">
                <a:solidFill>
                  <a:schemeClr val="bg1"/>
                </a:solidFill>
                <a:effectLst/>
              </a:rPr>
              <a:t>. “</a:t>
            </a:r>
            <a:r>
              <a:rPr lang="en-ID" dirty="0" err="1">
                <a:solidFill>
                  <a:schemeClr val="bg1"/>
                </a:solidFill>
                <a:effectLst/>
              </a:rPr>
              <a:t>Perluasan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Makna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Partisipasi</a:t>
            </a:r>
            <a:r>
              <a:rPr lang="en-ID" dirty="0">
                <a:solidFill>
                  <a:schemeClr val="bg1"/>
                </a:solidFill>
                <a:effectLst/>
              </a:rPr>
              <a:t> Masyarakat </a:t>
            </a:r>
            <a:r>
              <a:rPr lang="en-ID" dirty="0" err="1">
                <a:solidFill>
                  <a:schemeClr val="bg1"/>
                </a:solidFill>
                <a:effectLst/>
              </a:rPr>
              <a:t>dalam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Pembentukan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Pasca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Putusan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Mahkamah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Konstitusi</a:t>
            </a:r>
            <a:r>
              <a:rPr lang="en-ID" dirty="0">
                <a:solidFill>
                  <a:schemeClr val="bg1"/>
                </a:solidFill>
                <a:effectLst/>
              </a:rPr>
              <a:t>.” </a:t>
            </a:r>
            <a:r>
              <a:rPr lang="en-ID" i="1" dirty="0" err="1">
                <a:solidFill>
                  <a:schemeClr val="bg1"/>
                </a:solidFill>
                <a:effectLst/>
              </a:rPr>
              <a:t>Jurnal</a:t>
            </a:r>
            <a:r>
              <a:rPr lang="en-ID" i="1" dirty="0">
                <a:solidFill>
                  <a:schemeClr val="bg1"/>
                </a:solidFill>
                <a:effectLst/>
              </a:rPr>
              <a:t> </a:t>
            </a:r>
            <a:r>
              <a:rPr lang="en-ID" i="1" dirty="0" err="1">
                <a:solidFill>
                  <a:schemeClr val="bg1"/>
                </a:solidFill>
                <a:effectLst/>
              </a:rPr>
              <a:t>Konstitusi</a:t>
            </a:r>
            <a:r>
              <a:rPr lang="en-ID" dirty="0">
                <a:solidFill>
                  <a:schemeClr val="bg1"/>
                </a:solidFill>
                <a:effectLst/>
              </a:rPr>
              <a:t> 19, no. 4 (1 </a:t>
            </a:r>
            <a:r>
              <a:rPr lang="en-ID" dirty="0" err="1">
                <a:solidFill>
                  <a:schemeClr val="bg1"/>
                </a:solidFill>
                <a:effectLst/>
              </a:rPr>
              <a:t>Desember</a:t>
            </a:r>
            <a:r>
              <a:rPr lang="en-ID" dirty="0">
                <a:solidFill>
                  <a:schemeClr val="bg1"/>
                </a:solidFill>
                <a:effectLst/>
              </a:rPr>
              <a:t> 2022): 766–93. </a:t>
            </a:r>
            <a:r>
              <a:rPr lang="en-ID" dirty="0">
                <a:solidFill>
                  <a:schemeClr val="bg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https://doi.org/10.31078/jk1942</a:t>
            </a:r>
            <a:r>
              <a:rPr lang="en-ID" dirty="0">
                <a:solidFill>
                  <a:schemeClr val="bg1"/>
                </a:solidFill>
                <a:effectLst/>
              </a:rPr>
              <a:t>.</a:t>
            </a:r>
          </a:p>
          <a:p>
            <a:pPr marL="728663" indent="-706438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6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20193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410700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GY </a:t>
            </a:r>
            <a:r>
              <a:rPr lang="en-US" sz="2000" i="1" dirty="0">
                <a:solidFill>
                  <a:srgbClr val="001431"/>
                </a:solidFill>
                <a:latin typeface="Cardo Bold"/>
              </a:rPr>
              <a:t>Attorney at Law, Legal Consultant &amp; Legal Auditor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2643338" cy="141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2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 Vitae</a:t>
            </a:r>
          </a:p>
          <a:p>
            <a:pPr>
              <a:lnSpc>
                <a:spcPts val="5650"/>
              </a:lnSpc>
            </a:pPr>
            <a:r>
              <a:rPr lang="en-US" sz="4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Gregorius Yoga Panji Asmara, SH, MH, CLA, CCD, CMC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08958" y="2324100"/>
            <a:ext cx="12643338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PENDIDIKAN</a:t>
            </a:r>
          </a:p>
          <a:p>
            <a:endParaRPr lang="en-ID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S1 </a:t>
            </a:r>
            <a:r>
              <a:rPr lang="en-ID" sz="3200" dirty="0" err="1">
                <a:solidFill>
                  <a:schemeClr val="bg1"/>
                </a:solidFill>
              </a:rPr>
              <a:t>Ilmu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Kedokteran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Fakultas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Kedokteran</a:t>
            </a:r>
            <a:r>
              <a:rPr lang="en-ID" sz="3200" dirty="0">
                <a:solidFill>
                  <a:schemeClr val="bg1"/>
                </a:solidFill>
              </a:rPr>
              <a:t> Universitas </a:t>
            </a:r>
            <a:r>
              <a:rPr lang="en-ID" sz="3200" dirty="0" err="1">
                <a:solidFill>
                  <a:schemeClr val="bg1"/>
                </a:solidFill>
              </a:rPr>
              <a:t>Sebelas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Maret</a:t>
            </a:r>
            <a:r>
              <a:rPr lang="en-ID" sz="3200" dirty="0">
                <a:solidFill>
                  <a:schemeClr val="bg1"/>
                </a:solidFill>
              </a:rPr>
              <a:t>, Surakarta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S2 </a:t>
            </a:r>
            <a:r>
              <a:rPr lang="en-ID" sz="3200" dirty="0" err="1">
                <a:solidFill>
                  <a:schemeClr val="bg1"/>
                </a:solidFill>
              </a:rPr>
              <a:t>Ilmu</a:t>
            </a:r>
            <a:r>
              <a:rPr lang="en-ID" sz="3200" dirty="0">
                <a:solidFill>
                  <a:schemeClr val="bg1"/>
                </a:solidFill>
              </a:rPr>
              <a:t> Hukum </a:t>
            </a:r>
            <a:r>
              <a:rPr lang="en-ID" sz="3200" dirty="0" err="1">
                <a:solidFill>
                  <a:schemeClr val="bg1"/>
                </a:solidFill>
              </a:rPr>
              <a:t>Fakultas</a:t>
            </a:r>
            <a:r>
              <a:rPr lang="en-ID" sz="3200" dirty="0">
                <a:solidFill>
                  <a:schemeClr val="bg1"/>
                </a:solidFill>
              </a:rPr>
              <a:t> Hukum Universitas Surakarta, Surakarta</a:t>
            </a:r>
            <a:endParaRPr lang="en-US" sz="4800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S1 </a:t>
            </a:r>
            <a:r>
              <a:rPr lang="en-ID" sz="3200" dirty="0" err="1">
                <a:solidFill>
                  <a:schemeClr val="bg1"/>
                </a:solidFill>
              </a:rPr>
              <a:t>Ilmu</a:t>
            </a:r>
            <a:r>
              <a:rPr lang="en-ID" sz="3200" dirty="0">
                <a:solidFill>
                  <a:schemeClr val="bg1"/>
                </a:solidFill>
              </a:rPr>
              <a:t> Hukum </a:t>
            </a:r>
            <a:r>
              <a:rPr lang="en-ID" sz="3200" dirty="0" err="1">
                <a:solidFill>
                  <a:schemeClr val="bg1"/>
                </a:solidFill>
              </a:rPr>
              <a:t>Fakultas</a:t>
            </a:r>
            <a:r>
              <a:rPr lang="en-ID" sz="3200" dirty="0">
                <a:solidFill>
                  <a:schemeClr val="bg1"/>
                </a:solidFill>
              </a:rPr>
              <a:t> Hukum Universitas Surakarta, Surakarta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</a:rPr>
              <a:t>Profesi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Dokter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Fakultas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Kedokteran</a:t>
            </a:r>
            <a:r>
              <a:rPr lang="en-ID" sz="3200" dirty="0">
                <a:solidFill>
                  <a:schemeClr val="bg1"/>
                </a:solidFill>
              </a:rPr>
              <a:t> Universitas </a:t>
            </a:r>
            <a:r>
              <a:rPr lang="en-ID" sz="3200" dirty="0" err="1">
                <a:solidFill>
                  <a:schemeClr val="bg1"/>
                </a:solidFill>
              </a:rPr>
              <a:t>Sebelas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Maret</a:t>
            </a:r>
            <a:r>
              <a:rPr lang="en-ID" sz="3200" dirty="0">
                <a:solidFill>
                  <a:schemeClr val="bg1"/>
                </a:solidFill>
              </a:rPr>
              <a:t>, Surakarta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i="1" dirty="0">
                <a:solidFill>
                  <a:schemeClr val="bg1"/>
                </a:solidFill>
              </a:rPr>
              <a:t>Candidate </a:t>
            </a:r>
            <a:r>
              <a:rPr lang="en-ID" sz="3200" dirty="0" err="1">
                <a:solidFill>
                  <a:schemeClr val="bg1"/>
                </a:solidFill>
              </a:rPr>
              <a:t>Doktor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Ilmu</a:t>
            </a:r>
            <a:r>
              <a:rPr lang="en-ID" sz="3200" dirty="0">
                <a:solidFill>
                  <a:schemeClr val="bg1"/>
                </a:solidFill>
              </a:rPr>
              <a:t> Hukum </a:t>
            </a:r>
            <a:r>
              <a:rPr lang="en-ID" sz="3200" dirty="0" err="1">
                <a:solidFill>
                  <a:schemeClr val="bg1"/>
                </a:solidFill>
              </a:rPr>
              <a:t>Fakultas</a:t>
            </a:r>
            <a:r>
              <a:rPr lang="en-ID" sz="3200" dirty="0">
                <a:solidFill>
                  <a:schemeClr val="bg1"/>
                </a:solidFill>
              </a:rPr>
              <a:t> Hukum Universitas </a:t>
            </a:r>
            <a:r>
              <a:rPr lang="en-ID" sz="3200" dirty="0" err="1">
                <a:solidFill>
                  <a:schemeClr val="bg1"/>
                </a:solidFill>
              </a:rPr>
              <a:t>Sebelas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Maret</a:t>
            </a:r>
            <a:r>
              <a:rPr lang="en-ID" sz="3200" dirty="0">
                <a:solidFill>
                  <a:schemeClr val="bg1"/>
                </a:solidFill>
              </a:rPr>
              <a:t>, Surakarta</a:t>
            </a:r>
            <a:endParaRPr lang="en-ID" sz="3200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81970-FE67-7533-1965-51013E19F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63" y="7711678"/>
            <a:ext cx="1410549" cy="14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56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45DA1-D649-B758-D0C6-DCB677DA362A}"/>
              </a:ext>
            </a:extLst>
          </p:cNvPr>
          <p:cNvSpPr txBox="1"/>
          <p:nvPr/>
        </p:nvSpPr>
        <p:spPr>
          <a:xfrm>
            <a:off x="4824077" y="8953500"/>
            <a:ext cx="10796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  <a:effectLst/>
              </a:rPr>
              <a:t>Saktiawati</a:t>
            </a:r>
            <a:r>
              <a:rPr lang="en-ID" dirty="0">
                <a:solidFill>
                  <a:schemeClr val="bg1"/>
                </a:solidFill>
                <a:effectLst/>
              </a:rPr>
              <a:t>, Antonia Morita </a:t>
            </a:r>
            <a:r>
              <a:rPr lang="en-ID" dirty="0" err="1">
                <a:solidFill>
                  <a:schemeClr val="bg1"/>
                </a:solidFill>
                <a:effectLst/>
              </a:rPr>
              <a:t>Iswari</a:t>
            </a:r>
            <a:r>
              <a:rPr lang="en-ID" dirty="0">
                <a:solidFill>
                  <a:schemeClr val="bg1"/>
                </a:solidFill>
                <a:effectLst/>
              </a:rPr>
              <a:t>, dan Ari </a:t>
            </a:r>
            <a:r>
              <a:rPr lang="en-ID" dirty="0" err="1">
                <a:solidFill>
                  <a:schemeClr val="bg1"/>
                </a:solidFill>
                <a:effectLst/>
              </a:rPr>
              <a:t>Probandari</a:t>
            </a:r>
            <a:r>
              <a:rPr lang="en-ID" dirty="0">
                <a:solidFill>
                  <a:schemeClr val="bg1"/>
                </a:solidFill>
                <a:effectLst/>
              </a:rPr>
              <a:t>. “UU Kesehatan </a:t>
            </a:r>
            <a:r>
              <a:rPr lang="en-ID" dirty="0" err="1">
                <a:solidFill>
                  <a:schemeClr val="bg1"/>
                </a:solidFill>
                <a:effectLst/>
              </a:rPr>
              <a:t>Baru</a:t>
            </a:r>
            <a:r>
              <a:rPr lang="en-ID" dirty="0">
                <a:solidFill>
                  <a:schemeClr val="bg1"/>
                </a:solidFill>
                <a:effectLst/>
              </a:rPr>
              <a:t>: </a:t>
            </a:r>
            <a:r>
              <a:rPr lang="en-ID" dirty="0" err="1">
                <a:solidFill>
                  <a:schemeClr val="bg1"/>
                </a:solidFill>
                <a:effectLst/>
              </a:rPr>
              <a:t>Pemangkasan</a:t>
            </a:r>
            <a:r>
              <a:rPr lang="en-ID" dirty="0">
                <a:solidFill>
                  <a:schemeClr val="bg1"/>
                </a:solidFill>
                <a:effectLst/>
              </a:rPr>
              <a:t> ‘mandatory Spending’ </a:t>
            </a:r>
            <a:r>
              <a:rPr lang="en-ID" dirty="0" err="1">
                <a:solidFill>
                  <a:schemeClr val="bg1"/>
                </a:solidFill>
                <a:effectLst/>
              </a:rPr>
              <a:t>Justru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Potensial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Turunkan</a:t>
            </a:r>
            <a:r>
              <a:rPr lang="en-ID" dirty="0">
                <a:solidFill>
                  <a:schemeClr val="bg1"/>
                </a:solidFill>
                <a:effectLst/>
              </a:rPr>
              <a:t> Angka Harapan </a:t>
            </a:r>
            <a:r>
              <a:rPr lang="en-ID" dirty="0" err="1">
                <a:solidFill>
                  <a:schemeClr val="bg1"/>
                </a:solidFill>
                <a:effectLst/>
              </a:rPr>
              <a:t>Hidup</a:t>
            </a:r>
            <a:r>
              <a:rPr lang="en-ID" dirty="0">
                <a:solidFill>
                  <a:schemeClr val="bg1"/>
                </a:solidFill>
                <a:effectLst/>
              </a:rPr>
              <a:t>?” The Conversation, 27 </a:t>
            </a:r>
            <a:r>
              <a:rPr lang="en-ID" dirty="0" err="1">
                <a:solidFill>
                  <a:schemeClr val="bg1"/>
                </a:solidFill>
                <a:effectLst/>
              </a:rPr>
              <a:t>Juli</a:t>
            </a:r>
            <a:r>
              <a:rPr lang="en-ID" dirty="0">
                <a:solidFill>
                  <a:schemeClr val="bg1"/>
                </a:solidFill>
                <a:effectLst/>
              </a:rPr>
              <a:t> 2023. </a:t>
            </a:r>
            <a:r>
              <a:rPr lang="en-ID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http://theconversation.com/uu-kesehatan-baru-pemangkasan-mandatory-spending-justru-potensial-turunkan-angka-harapan-hidup-209858</a:t>
            </a:r>
            <a:r>
              <a:rPr lang="en-ID" dirty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3612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Implikasi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Penghapusan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 Spending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A8A84B2-E090-BDEE-7C90-F066C40AD6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74" y="1562100"/>
            <a:ext cx="8747275" cy="27442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828C72-C9E2-DBEA-D7CA-18B076D3C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498" y="1638300"/>
            <a:ext cx="3898901" cy="3729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FF494E-AE21-CB39-5373-42DBFBE9A3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31" y="4421808"/>
            <a:ext cx="8788005" cy="43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45DA1-D649-B758-D0C6-DCB677DA362A}"/>
              </a:ext>
            </a:extLst>
          </p:cNvPr>
          <p:cNvSpPr txBox="1"/>
          <p:nvPr/>
        </p:nvSpPr>
        <p:spPr>
          <a:xfrm>
            <a:off x="4824077" y="8953500"/>
            <a:ext cx="10796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  <a:effectLst/>
              </a:rPr>
              <a:t>Saktiawati</a:t>
            </a:r>
            <a:r>
              <a:rPr lang="en-ID" dirty="0">
                <a:solidFill>
                  <a:schemeClr val="bg1"/>
                </a:solidFill>
                <a:effectLst/>
              </a:rPr>
              <a:t>, Antonia Morita </a:t>
            </a:r>
            <a:r>
              <a:rPr lang="en-ID" dirty="0" err="1">
                <a:solidFill>
                  <a:schemeClr val="bg1"/>
                </a:solidFill>
                <a:effectLst/>
              </a:rPr>
              <a:t>Iswari</a:t>
            </a:r>
            <a:r>
              <a:rPr lang="en-ID" dirty="0">
                <a:solidFill>
                  <a:schemeClr val="bg1"/>
                </a:solidFill>
                <a:effectLst/>
              </a:rPr>
              <a:t>, dan Ari </a:t>
            </a:r>
            <a:r>
              <a:rPr lang="en-ID" dirty="0" err="1">
                <a:solidFill>
                  <a:schemeClr val="bg1"/>
                </a:solidFill>
                <a:effectLst/>
              </a:rPr>
              <a:t>Probandari</a:t>
            </a:r>
            <a:r>
              <a:rPr lang="en-ID" dirty="0">
                <a:solidFill>
                  <a:schemeClr val="bg1"/>
                </a:solidFill>
                <a:effectLst/>
              </a:rPr>
              <a:t>. “UU Kesehatan </a:t>
            </a:r>
            <a:r>
              <a:rPr lang="en-ID" dirty="0" err="1">
                <a:solidFill>
                  <a:schemeClr val="bg1"/>
                </a:solidFill>
                <a:effectLst/>
              </a:rPr>
              <a:t>Baru</a:t>
            </a:r>
            <a:r>
              <a:rPr lang="en-ID" dirty="0">
                <a:solidFill>
                  <a:schemeClr val="bg1"/>
                </a:solidFill>
                <a:effectLst/>
              </a:rPr>
              <a:t>: </a:t>
            </a:r>
            <a:r>
              <a:rPr lang="en-ID" dirty="0" err="1">
                <a:solidFill>
                  <a:schemeClr val="bg1"/>
                </a:solidFill>
                <a:effectLst/>
              </a:rPr>
              <a:t>Pemangkasan</a:t>
            </a:r>
            <a:r>
              <a:rPr lang="en-ID" dirty="0">
                <a:solidFill>
                  <a:schemeClr val="bg1"/>
                </a:solidFill>
                <a:effectLst/>
              </a:rPr>
              <a:t> ‘mandatory Spending’ </a:t>
            </a:r>
            <a:r>
              <a:rPr lang="en-ID" dirty="0" err="1">
                <a:solidFill>
                  <a:schemeClr val="bg1"/>
                </a:solidFill>
                <a:effectLst/>
              </a:rPr>
              <a:t>Justru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Potensial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Turunkan</a:t>
            </a:r>
            <a:r>
              <a:rPr lang="en-ID" dirty="0">
                <a:solidFill>
                  <a:schemeClr val="bg1"/>
                </a:solidFill>
                <a:effectLst/>
              </a:rPr>
              <a:t> Angka Harapan </a:t>
            </a:r>
            <a:r>
              <a:rPr lang="en-ID" dirty="0" err="1">
                <a:solidFill>
                  <a:schemeClr val="bg1"/>
                </a:solidFill>
                <a:effectLst/>
              </a:rPr>
              <a:t>Hidup</a:t>
            </a:r>
            <a:r>
              <a:rPr lang="en-ID" dirty="0">
                <a:solidFill>
                  <a:schemeClr val="bg1"/>
                </a:solidFill>
                <a:effectLst/>
              </a:rPr>
              <a:t>?” The Conversation, 27 </a:t>
            </a:r>
            <a:r>
              <a:rPr lang="en-ID" dirty="0" err="1">
                <a:solidFill>
                  <a:schemeClr val="bg1"/>
                </a:solidFill>
                <a:effectLst/>
              </a:rPr>
              <a:t>Juli</a:t>
            </a:r>
            <a:r>
              <a:rPr lang="en-ID" dirty="0">
                <a:solidFill>
                  <a:schemeClr val="bg1"/>
                </a:solidFill>
                <a:effectLst/>
              </a:rPr>
              <a:t> 2023. </a:t>
            </a:r>
            <a:r>
              <a:rPr lang="en-ID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http://theconversation.com/uu-kesehatan-baru-pemangkasan-mandatory-spending-justru-potensial-turunkan-angka-harapan-hidup-209858</a:t>
            </a:r>
            <a:r>
              <a:rPr lang="en-ID" dirty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Kesehatan WHO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E8E6BB4-A385-E14B-BDCA-8D81A0C475A8}"/>
              </a:ext>
            </a:extLst>
          </p:cNvPr>
          <p:cNvSpPr txBox="1"/>
          <p:nvPr/>
        </p:nvSpPr>
        <p:spPr>
          <a:xfrm>
            <a:off x="5208959" y="1638300"/>
            <a:ext cx="1216139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dirty="0">
                <a:solidFill>
                  <a:schemeClr val="bg1"/>
                </a:solidFill>
                <a:effectLst/>
              </a:rPr>
              <a:t>AHH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dipengaruhi</a:t>
            </a:r>
            <a:r>
              <a:rPr lang="en-ID" sz="4000" dirty="0">
                <a:solidFill>
                  <a:schemeClr val="bg1"/>
                </a:solidFill>
                <a:effectLst/>
              </a:rPr>
              <a:t> oleh 6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komponen</a:t>
            </a:r>
            <a:r>
              <a:rPr lang="en-ID" sz="40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saling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terkait</a:t>
            </a:r>
            <a:r>
              <a:rPr lang="en-ID" sz="4000" dirty="0">
                <a:solidFill>
                  <a:schemeClr val="bg1"/>
                </a:solidFill>
                <a:effectLst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</a:rPr>
              <a:t>Kebijakan</a:t>
            </a:r>
            <a:r>
              <a:rPr lang="en-ID" sz="4000" dirty="0">
                <a:solidFill>
                  <a:schemeClr val="bg1"/>
                </a:solidFill>
              </a:rPr>
              <a:t> dan tata </a:t>
            </a:r>
            <a:r>
              <a:rPr lang="en-ID" sz="4000" dirty="0" err="1">
                <a:solidFill>
                  <a:schemeClr val="bg1"/>
                </a:solidFill>
              </a:rPr>
              <a:t>kelola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kesehatan</a:t>
            </a:r>
            <a:endParaRPr lang="en-ID" sz="4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  <a:effectLst/>
              </a:rPr>
              <a:t>Pembiayaan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kesehatan</a:t>
            </a:r>
            <a:endParaRPr lang="en-ID" sz="4000" dirty="0">
              <a:solidFill>
                <a:schemeClr val="bg1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</a:rPr>
              <a:t>Sumber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daya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manusia</a:t>
            </a:r>
            <a:endParaRPr lang="en-ID" sz="4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  <a:effectLst/>
              </a:rPr>
              <a:t>Informasi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kesehatan</a:t>
            </a:r>
            <a:endParaRPr lang="en-ID" sz="4000" dirty="0">
              <a:solidFill>
                <a:schemeClr val="bg1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</a:rPr>
              <a:t>Layanan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kesehatan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4000" dirty="0" err="1">
                <a:solidFill>
                  <a:schemeClr val="bg1"/>
                </a:solidFill>
                <a:effectLst/>
              </a:rPr>
              <a:t>Akses</a:t>
            </a:r>
            <a:r>
              <a:rPr lang="en-ID" sz="4000" dirty="0">
                <a:solidFill>
                  <a:schemeClr val="bg1"/>
                </a:solidFill>
                <a:effectLst/>
              </a:rPr>
              <a:t> pada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obat</a:t>
            </a:r>
            <a:r>
              <a:rPr lang="en-ID" sz="4000" dirty="0">
                <a:solidFill>
                  <a:schemeClr val="bg1"/>
                </a:solidFill>
                <a:effectLst/>
              </a:rPr>
              <a:t> dan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teknologi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kesehatan</a:t>
            </a:r>
            <a:endParaRPr lang="en-ID" sz="40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C2043A-2E44-334F-C220-52D1819EFED4}"/>
              </a:ext>
            </a:extLst>
          </p:cNvPr>
          <p:cNvGrpSpPr/>
          <p:nvPr/>
        </p:nvGrpSpPr>
        <p:grpSpPr>
          <a:xfrm>
            <a:off x="5157536" y="2880340"/>
            <a:ext cx="13471359" cy="1200327"/>
            <a:chOff x="5157536" y="2880340"/>
            <a:chExt cx="13471359" cy="1200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7F6B09-6E0E-B543-8409-F577F2AB780D}"/>
                </a:ext>
              </a:extLst>
            </p:cNvPr>
            <p:cNvSpPr/>
            <p:nvPr/>
          </p:nvSpPr>
          <p:spPr>
            <a:xfrm>
              <a:off x="5157536" y="2880340"/>
              <a:ext cx="5358063" cy="1200327"/>
            </a:xfrm>
            <a:prstGeom prst="rect">
              <a:avLst/>
            </a:prstGeom>
            <a:noFill/>
            <a:ln w="76200">
              <a:solidFill>
                <a:srgbClr val="DAA2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51720D-A597-FF86-30CF-1B2C3C657F19}"/>
                </a:ext>
              </a:extLst>
            </p:cNvPr>
            <p:cNvSpPr txBox="1"/>
            <p:nvPr/>
          </p:nvSpPr>
          <p:spPr>
            <a:xfrm>
              <a:off x="12228095" y="3023295"/>
              <a:ext cx="6400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i="1" dirty="0">
                  <a:solidFill>
                    <a:srgbClr val="DAA20C"/>
                  </a:solidFill>
                </a:rPr>
                <a:t>Input</a:t>
              </a:r>
              <a:r>
                <a:rPr lang="en-US" sz="4400" dirty="0">
                  <a:solidFill>
                    <a:srgbClr val="DAA20C"/>
                  </a:solidFill>
                </a:rPr>
                <a:t> </a:t>
              </a:r>
              <a:r>
                <a:rPr lang="en-US" sz="4400" dirty="0" err="1">
                  <a:solidFill>
                    <a:srgbClr val="DAA20C"/>
                  </a:solidFill>
                </a:rPr>
                <a:t>Kunci</a:t>
              </a:r>
              <a:endParaRPr lang="en-US" sz="4400" i="1" dirty="0">
                <a:solidFill>
                  <a:srgbClr val="DAA20C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37ED073-C60E-BD09-A9A8-511F3CC1BC37}"/>
                </a:ext>
              </a:extLst>
            </p:cNvPr>
            <p:cNvCxnSpPr>
              <a:stCxn id="4" idx="3"/>
            </p:cNvCxnSpPr>
            <p:nvPr/>
          </p:nvCxnSpPr>
          <p:spPr>
            <a:xfrm flipV="1">
              <a:off x="10515599" y="3467100"/>
              <a:ext cx="1676401" cy="13404"/>
            </a:xfrm>
            <a:prstGeom prst="straightConnector1">
              <a:avLst/>
            </a:prstGeom>
            <a:ln w="76200">
              <a:solidFill>
                <a:srgbClr val="DAA2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D93B14-2141-2845-2A99-6AC1DA96F10D}"/>
                </a:ext>
              </a:extLst>
            </p:cNvPr>
            <p:cNvSpPr/>
            <p:nvPr/>
          </p:nvSpPr>
          <p:spPr>
            <a:xfrm>
              <a:off x="12244137" y="2880340"/>
              <a:ext cx="2767263" cy="1200327"/>
            </a:xfrm>
            <a:prstGeom prst="rect">
              <a:avLst/>
            </a:prstGeom>
            <a:noFill/>
            <a:ln w="76200">
              <a:solidFill>
                <a:srgbClr val="DAA20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BD3675F-5930-461D-0915-FCE925E44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45" y="6517879"/>
            <a:ext cx="11021293" cy="16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4" name="TextBox 15">
            <a:extLst>
              <a:ext uri="{FF2B5EF4-FFF2-40B4-BE49-F238E27FC236}">
                <a16:creationId xmlns:a16="http://schemas.microsoft.com/office/drawing/2014/main" id="{65A923A5-1C93-6047-56AA-69018D99A97B}"/>
              </a:ext>
            </a:extLst>
          </p:cNvPr>
          <p:cNvSpPr txBox="1"/>
          <p:nvPr/>
        </p:nvSpPr>
        <p:spPr>
          <a:xfrm>
            <a:off x="5208958" y="460244"/>
            <a:ext cx="13079041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 yang “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Melekat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pada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Dokter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651D841-C5C1-8595-75E4-087A3B696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530166"/>
              </p:ext>
            </p:extLst>
          </p:nvPr>
        </p:nvGraphicFramePr>
        <p:xfrm>
          <a:off x="-192276" y="2161560"/>
          <a:ext cx="54102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E622481-3AFE-7631-A51A-469C3681B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004332"/>
              </p:ext>
            </p:extLst>
          </p:nvPr>
        </p:nvGraphicFramePr>
        <p:xfrm>
          <a:off x="6705532" y="2161560"/>
          <a:ext cx="54102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5292A5F-46A5-79D6-9236-E053D8204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204422"/>
              </p:ext>
            </p:extLst>
          </p:nvPr>
        </p:nvGraphicFramePr>
        <p:xfrm>
          <a:off x="13106400" y="2222500"/>
          <a:ext cx="54102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5" name="TextBox 16">
            <a:extLst>
              <a:ext uri="{FF2B5EF4-FFF2-40B4-BE49-F238E27FC236}">
                <a16:creationId xmlns:a16="http://schemas.microsoft.com/office/drawing/2014/main" id="{90E6B7AD-B4CA-DC3D-E4E8-BFBD18F6E5ED}"/>
              </a:ext>
            </a:extLst>
          </p:cNvPr>
          <p:cNvSpPr txBox="1"/>
          <p:nvPr/>
        </p:nvSpPr>
        <p:spPr>
          <a:xfrm>
            <a:off x="4940153" y="7200900"/>
            <a:ext cx="1307904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Mekanisme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Sengketa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Medis</a:t>
            </a:r>
            <a:endParaRPr lang="en-ID" sz="40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Kode </a:t>
            </a:r>
            <a:r>
              <a:rPr lang="en-ID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ID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Kedokteran</a:t>
            </a:r>
            <a:r>
              <a:rPr lang="en-ID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Indonesia 2012 -&gt; MKEK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Perkonsil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4/2011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Profesional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Dokter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Dokter</a:t>
            </a:r>
            <a:r>
              <a:rPr lang="en-ID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Gigi -&gt; MKDKI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Hukum </a:t>
            </a:r>
            <a:r>
              <a:rPr lang="en-ID" sz="4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endParaRPr lang="en-ID" sz="40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A9CADA-DB3C-162F-BFE6-A9D8666418D5}"/>
              </a:ext>
            </a:extLst>
          </p:cNvPr>
          <p:cNvCxnSpPr>
            <a:cxnSpLocks/>
          </p:cNvCxnSpPr>
          <p:nvPr/>
        </p:nvCxnSpPr>
        <p:spPr>
          <a:xfrm>
            <a:off x="5486400" y="8130560"/>
            <a:ext cx="9448800" cy="609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D5D4FF-A14F-EDAC-994B-E74845FE335E}"/>
              </a:ext>
            </a:extLst>
          </p:cNvPr>
          <p:cNvCxnSpPr>
            <a:cxnSpLocks/>
          </p:cNvCxnSpPr>
          <p:nvPr/>
        </p:nvCxnSpPr>
        <p:spPr>
          <a:xfrm>
            <a:off x="5486400" y="8740160"/>
            <a:ext cx="1236589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53C058-EE9D-F3DE-447A-C60F9CE40B61}"/>
              </a:ext>
            </a:extLst>
          </p:cNvPr>
          <p:cNvCxnSpPr>
            <a:cxnSpLocks/>
          </p:cNvCxnSpPr>
          <p:nvPr/>
        </p:nvCxnSpPr>
        <p:spPr>
          <a:xfrm>
            <a:off x="5486400" y="9425961"/>
            <a:ext cx="2057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Penegakan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Etik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E8E6BB4-A385-E14B-BDCA-8D81A0C475A8}"/>
              </a:ext>
            </a:extLst>
          </p:cNvPr>
          <p:cNvSpPr txBox="1"/>
          <p:nvPr/>
        </p:nvSpPr>
        <p:spPr>
          <a:xfrm>
            <a:off x="5208959" y="1638300"/>
            <a:ext cx="121613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  <a:effectLst/>
              </a:rPr>
              <a:t>qq</a:t>
            </a:r>
            <a:endParaRPr lang="en-ID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7E2C1-5259-CB43-B4F0-BF382D21D9A6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C36537-FFC1-F879-F87E-0D11144C9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" y="1515935"/>
            <a:ext cx="7852611" cy="72551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B3C4D2-E68A-F1E1-D888-2B515CE248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40" y="1266133"/>
            <a:ext cx="10005810" cy="54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58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Penegakan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Etik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E8E6BB4-A385-E14B-BDCA-8D81A0C475A8}"/>
              </a:ext>
            </a:extLst>
          </p:cNvPr>
          <p:cNvSpPr txBox="1"/>
          <p:nvPr/>
        </p:nvSpPr>
        <p:spPr>
          <a:xfrm>
            <a:off x="5208959" y="1638300"/>
            <a:ext cx="121613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  <a:effectLst/>
              </a:rPr>
              <a:t>qq</a:t>
            </a:r>
            <a:endParaRPr lang="en-ID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7E2C1-5259-CB43-B4F0-BF382D21D9A6}"/>
              </a:ext>
            </a:extLst>
          </p:cNvPr>
          <p:cNvSpPr txBox="1"/>
          <p:nvPr/>
        </p:nvSpPr>
        <p:spPr>
          <a:xfrm>
            <a:off x="13716000" y="9133546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E806F-E602-F5A6-0D08-8C0E71F04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89655"/>
            <a:ext cx="7848600" cy="4723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A1D02-5DFB-E151-4F8F-A576F0B42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489655"/>
            <a:ext cx="7538218" cy="12984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C2F885-342F-B454-843A-BF3FDEC63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2788104"/>
            <a:ext cx="9837931" cy="16158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DE14A5-28D2-0155-9442-1C478ACCEF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40" y="4650111"/>
            <a:ext cx="7767070" cy="33394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5A3327-D75D-A384-3AEC-74F5498D2C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" y="6307237"/>
            <a:ext cx="10203074" cy="290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0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Penegakan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Etik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7E2C1-5259-CB43-B4F0-BF382D21D9A6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B9F7C-4F31-DC06-307D-8926265A2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01" y="1848539"/>
            <a:ext cx="10109912" cy="36106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E8416-1715-BF08-4380-5EFECEBC4E28}"/>
              </a:ext>
            </a:extLst>
          </p:cNvPr>
          <p:cNvSpPr txBox="1"/>
          <p:nvPr/>
        </p:nvSpPr>
        <p:spPr>
          <a:xfrm>
            <a:off x="5053887" y="5815268"/>
            <a:ext cx="11483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Etika </a:t>
            </a:r>
            <a:r>
              <a:rPr lang="en-US" sz="3200" dirty="0" err="1">
                <a:solidFill>
                  <a:schemeClr val="bg1"/>
                </a:solidFill>
              </a:rPr>
              <a:t>profesi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 err="1">
                <a:solidFill>
                  <a:schemeClr val="bg1"/>
                </a:solidFill>
              </a:rPr>
              <a:t>abstrak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panduan</a:t>
            </a:r>
            <a:r>
              <a:rPr lang="en-US" sz="3200" dirty="0">
                <a:solidFill>
                  <a:schemeClr val="bg1"/>
                </a:solidFill>
              </a:rPr>
              <a:t> moral yang </a:t>
            </a:r>
            <a:r>
              <a:rPr lang="en-US" sz="3200" dirty="0" err="1">
                <a:solidFill>
                  <a:schemeClr val="bg1"/>
                </a:solidFill>
              </a:rPr>
              <a:t>tidak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dapat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ditegakkan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 err="1">
                <a:solidFill>
                  <a:schemeClr val="bg1"/>
                </a:solidFill>
              </a:rPr>
              <a:t>bergantung</a:t>
            </a:r>
            <a:r>
              <a:rPr lang="en-US" sz="3200" dirty="0">
                <a:solidFill>
                  <a:schemeClr val="bg1"/>
                </a:solidFill>
              </a:rPr>
              <a:t> pada </a:t>
            </a:r>
            <a:r>
              <a:rPr lang="en-US" sz="3200" dirty="0" err="1">
                <a:solidFill>
                  <a:schemeClr val="bg1"/>
                </a:solidFill>
              </a:rPr>
              <a:t>rasionalitas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pandangan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Kode </a:t>
            </a:r>
            <a:r>
              <a:rPr lang="en-US" sz="3200" dirty="0" err="1">
                <a:solidFill>
                  <a:schemeClr val="bg1"/>
                </a:solidFill>
              </a:rPr>
              <a:t>etik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 err="1">
                <a:solidFill>
                  <a:schemeClr val="bg1"/>
                </a:solidFill>
              </a:rPr>
              <a:t>etika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terapan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panduan</a:t>
            </a:r>
            <a:r>
              <a:rPr lang="en-US" sz="3200" dirty="0">
                <a:solidFill>
                  <a:schemeClr val="bg1"/>
                </a:solidFill>
              </a:rPr>
              <a:t> moral dan </a:t>
            </a:r>
            <a:r>
              <a:rPr lang="en-US" sz="3200" dirty="0" err="1">
                <a:solidFill>
                  <a:schemeClr val="bg1"/>
                </a:solidFill>
              </a:rPr>
              <a:t>pedoman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perilaku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 err="1">
                <a:solidFill>
                  <a:schemeClr val="bg1"/>
                </a:solidFill>
              </a:rPr>
              <a:t>dapat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ditegakkan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Penegakan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7E2C1-5259-CB43-B4F0-BF382D21D9A6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79A59-5EB5-2944-7832-6BAD03807A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60095"/>
            <a:ext cx="8796204" cy="7317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F7C0F8-5D0E-B24B-6906-272E1A6A9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93" y="1353378"/>
            <a:ext cx="6629400" cy="5262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82C91A-CD0E-0357-8EE2-B0393CE679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4" y="1458282"/>
            <a:ext cx="8649112" cy="749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Penegakan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77E2C1-5259-CB43-B4F0-BF382D21D9A6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39EC16-CF30-D151-341B-7C8FE14F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8" y="1429914"/>
            <a:ext cx="6696641" cy="7447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7EE18B-7B1C-8DB0-3B22-C36E5D922F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472045"/>
            <a:ext cx="8145780" cy="74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56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45DA1-D649-B758-D0C6-DCB677DA362A}"/>
              </a:ext>
            </a:extLst>
          </p:cNvPr>
          <p:cNvSpPr txBox="1"/>
          <p:nvPr/>
        </p:nvSpPr>
        <p:spPr>
          <a:xfrm>
            <a:off x="4824077" y="9486900"/>
            <a:ext cx="1079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UU 36/2009 Kesehatan</a:t>
            </a:r>
          </a:p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Penegakan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Hukum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E8E6BB4-A385-E14B-BDCA-8D81A0C475A8}"/>
              </a:ext>
            </a:extLst>
          </p:cNvPr>
          <p:cNvSpPr txBox="1"/>
          <p:nvPr/>
        </p:nvSpPr>
        <p:spPr>
          <a:xfrm>
            <a:off x="5208959" y="1638300"/>
            <a:ext cx="121613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  <a:effectLst/>
              </a:rPr>
              <a:t>qq</a:t>
            </a:r>
            <a:endParaRPr lang="en-ID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354F680-9CE2-1B93-9F26-E7A5D6A05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77" y="4906978"/>
            <a:ext cx="11574111" cy="42751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91681A-B287-3347-BF5A-BFF9C926A0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1" y="1681903"/>
            <a:ext cx="10661294" cy="2102227"/>
          </a:xfrm>
          <a:prstGeom prst="rect">
            <a:avLst/>
          </a:prstGeom>
        </p:spPr>
      </p:pic>
      <p:sp>
        <p:nvSpPr>
          <p:cNvPr id="29" name="Multiply 28">
            <a:extLst>
              <a:ext uri="{FF2B5EF4-FFF2-40B4-BE49-F238E27FC236}">
                <a16:creationId xmlns:a16="http://schemas.microsoft.com/office/drawing/2014/main" id="{3CF82378-24C1-55A9-6094-D6D8650F72C5}"/>
              </a:ext>
            </a:extLst>
          </p:cNvPr>
          <p:cNvSpPr/>
          <p:nvPr/>
        </p:nvSpPr>
        <p:spPr>
          <a:xfrm>
            <a:off x="2294206" y="116080"/>
            <a:ext cx="6248400" cy="5715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45DA1-D649-B758-D0C6-DCB677DA362A}"/>
              </a:ext>
            </a:extLst>
          </p:cNvPr>
          <p:cNvSpPr txBox="1"/>
          <p:nvPr/>
        </p:nvSpPr>
        <p:spPr>
          <a:xfrm>
            <a:off x="4824077" y="9486900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Penegakan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Hukum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E8E6BB4-A385-E14B-BDCA-8D81A0C475A8}"/>
              </a:ext>
            </a:extLst>
          </p:cNvPr>
          <p:cNvSpPr txBox="1"/>
          <p:nvPr/>
        </p:nvSpPr>
        <p:spPr>
          <a:xfrm>
            <a:off x="5208959" y="1638300"/>
            <a:ext cx="121613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  <a:effectLst/>
              </a:rPr>
              <a:t>qq</a:t>
            </a:r>
            <a:endParaRPr lang="en-ID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4BFB24-8B5E-CED3-416A-3D6D7631F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74" y="1653003"/>
            <a:ext cx="7548397" cy="75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20193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410700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GY </a:t>
            </a:r>
            <a:r>
              <a:rPr lang="en-US" sz="2000" i="1" dirty="0">
                <a:solidFill>
                  <a:srgbClr val="001431"/>
                </a:solidFill>
                <a:latin typeface="Cardo Bold"/>
              </a:rPr>
              <a:t>Attorney at Law, Legal Consultant &amp; Legal Auditor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2643338" cy="141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2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 Vitae</a:t>
            </a:r>
          </a:p>
          <a:p>
            <a:pPr>
              <a:lnSpc>
                <a:spcPts val="5650"/>
              </a:lnSpc>
            </a:pPr>
            <a:r>
              <a:rPr lang="en-US" sz="4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Gregorius Yoga Panji Asmara, SH, MH, CLA, CCD, CMC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08958" y="2324100"/>
            <a:ext cx="12643338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PEKERJAAN</a:t>
            </a:r>
          </a:p>
          <a:p>
            <a:endParaRPr lang="en-ID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</a:rPr>
              <a:t>Managing Partner </a:t>
            </a:r>
            <a:r>
              <a:rPr lang="en-US" sz="3200" dirty="0">
                <a:solidFill>
                  <a:schemeClr val="bg1"/>
                </a:solidFill>
              </a:rPr>
              <a:t>Kantor </a:t>
            </a:r>
            <a:r>
              <a:rPr lang="en-US" sz="3200" dirty="0" err="1">
                <a:solidFill>
                  <a:schemeClr val="bg1"/>
                </a:solidFill>
              </a:rPr>
              <a:t>Advokat</a:t>
            </a:r>
            <a:r>
              <a:rPr lang="en-US" sz="3200" dirty="0">
                <a:solidFill>
                  <a:schemeClr val="bg1"/>
                </a:solidFill>
              </a:rPr>
              <a:t> GY</a:t>
            </a:r>
            <a:r>
              <a:rPr lang="en-US" sz="3200" i="1" dirty="0">
                <a:solidFill>
                  <a:schemeClr val="bg1"/>
                </a:solidFill>
              </a:rPr>
              <a:t> Attorney at Law, Legal Consultant &amp; Legal Auditor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3200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Dosen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Fakultas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Kedokteran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Fakultas</a:t>
            </a:r>
            <a:r>
              <a:rPr lang="en-US" sz="3200" dirty="0">
                <a:solidFill>
                  <a:schemeClr val="bg1"/>
                </a:solidFill>
              </a:rPr>
              <a:t> Hukum dan </a:t>
            </a:r>
            <a:r>
              <a:rPr lang="en-US" sz="3200" dirty="0" err="1">
                <a:solidFill>
                  <a:schemeClr val="bg1"/>
                </a:solidFill>
              </a:rPr>
              <a:t>Komunikasi</a:t>
            </a:r>
            <a:r>
              <a:rPr lang="en-US" sz="3200" dirty="0">
                <a:solidFill>
                  <a:schemeClr val="bg1"/>
                </a:solidFill>
              </a:rPr>
              <a:t> Universitas </a:t>
            </a:r>
            <a:r>
              <a:rPr lang="en-US" sz="3200" dirty="0" err="1">
                <a:solidFill>
                  <a:schemeClr val="bg1"/>
                </a:solidFill>
              </a:rPr>
              <a:t>Katolik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Soegijapranata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Wakil </a:t>
            </a:r>
            <a:r>
              <a:rPr lang="en-US" sz="3200" dirty="0" err="1">
                <a:solidFill>
                  <a:schemeClr val="bg1"/>
                </a:solidFill>
              </a:rPr>
              <a:t>Dekan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Bidang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Inovasi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Riset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Publikasi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Akreditasi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Fakultas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Kedokteran</a:t>
            </a:r>
            <a:r>
              <a:rPr lang="en-US" sz="3200" dirty="0">
                <a:solidFill>
                  <a:schemeClr val="bg1"/>
                </a:solidFill>
              </a:rPr>
              <a:t> Universitas </a:t>
            </a:r>
            <a:r>
              <a:rPr lang="en-US" sz="3200" dirty="0" err="1">
                <a:solidFill>
                  <a:schemeClr val="bg1"/>
                </a:solidFill>
              </a:rPr>
              <a:t>Katolik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Soegijapranata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Ketua</a:t>
            </a:r>
            <a:r>
              <a:rPr lang="en-US" sz="3200" dirty="0">
                <a:solidFill>
                  <a:schemeClr val="bg1"/>
                </a:solidFill>
              </a:rPr>
              <a:t> Pusat </a:t>
            </a:r>
            <a:r>
              <a:rPr lang="en-US" sz="3200" dirty="0" err="1">
                <a:solidFill>
                  <a:schemeClr val="bg1"/>
                </a:solidFill>
              </a:rPr>
              <a:t>Pemeringkatan</a:t>
            </a:r>
            <a:r>
              <a:rPr lang="en-US" sz="3200" dirty="0">
                <a:solidFill>
                  <a:schemeClr val="bg1"/>
                </a:solidFill>
              </a:rPr>
              <a:t> Lembaga </a:t>
            </a:r>
            <a:r>
              <a:rPr lang="en-US" sz="3200" dirty="0" err="1">
                <a:solidFill>
                  <a:schemeClr val="bg1"/>
                </a:solidFill>
              </a:rPr>
              <a:t>Penjaminan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Mutu</a:t>
            </a:r>
            <a:r>
              <a:rPr lang="en-US" sz="3200" dirty="0">
                <a:solidFill>
                  <a:schemeClr val="bg1"/>
                </a:solidFill>
              </a:rPr>
              <a:t> Universitas </a:t>
            </a:r>
            <a:r>
              <a:rPr lang="en-US" sz="3200" dirty="0" err="1">
                <a:solidFill>
                  <a:schemeClr val="bg1"/>
                </a:solidFill>
              </a:rPr>
              <a:t>Katolik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Soegijapranata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81970-FE67-7533-1965-51013E19F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63" y="7711678"/>
            <a:ext cx="1410549" cy="14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2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45DA1-D649-B758-D0C6-DCB677DA362A}"/>
              </a:ext>
            </a:extLst>
          </p:cNvPr>
          <p:cNvSpPr txBox="1"/>
          <p:nvPr/>
        </p:nvSpPr>
        <p:spPr>
          <a:xfrm>
            <a:off x="4824077" y="96509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bg1"/>
                </a:solidFill>
                <a:effectLst/>
              </a:rPr>
              <a:t>UU 1/2023 Kitab </a:t>
            </a:r>
            <a:r>
              <a:rPr lang="en-ID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dirty="0">
                <a:solidFill>
                  <a:schemeClr val="bg1"/>
                </a:solidFill>
                <a:effectLst/>
              </a:rPr>
              <a:t> Hukum </a:t>
            </a:r>
            <a:r>
              <a:rPr lang="en-ID" dirty="0" err="1">
                <a:solidFill>
                  <a:schemeClr val="bg1"/>
                </a:solidFill>
                <a:effectLst/>
              </a:rPr>
              <a:t>Pidana</a:t>
            </a:r>
            <a:r>
              <a:rPr lang="en-ID" dirty="0">
                <a:solidFill>
                  <a:schemeClr val="bg1"/>
                </a:solidFill>
                <a:effectLst/>
              </a:rPr>
              <a:t>, </a:t>
            </a:r>
            <a:r>
              <a:rPr lang="en-ID" dirty="0" err="1">
                <a:solidFill>
                  <a:schemeClr val="bg1"/>
                </a:solidFill>
                <a:effectLst/>
              </a:rPr>
              <a:t>sejak</a:t>
            </a:r>
            <a:r>
              <a:rPr lang="en-ID" dirty="0">
                <a:solidFill>
                  <a:schemeClr val="bg1"/>
                </a:solidFill>
                <a:effectLst/>
              </a:rPr>
              <a:t> 3 </a:t>
            </a:r>
            <a:r>
              <a:rPr lang="en-ID" dirty="0" err="1">
                <a:solidFill>
                  <a:schemeClr val="bg1"/>
                </a:solidFill>
                <a:effectLst/>
              </a:rPr>
              <a:t>Januari</a:t>
            </a:r>
            <a:r>
              <a:rPr lang="en-ID" dirty="0">
                <a:solidFill>
                  <a:schemeClr val="bg1"/>
                </a:solidFill>
                <a:effectLst/>
              </a:rPr>
              <a:t> 2026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Penegakan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Hukum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E8E6BB4-A385-E14B-BDCA-8D81A0C475A8}"/>
              </a:ext>
            </a:extLst>
          </p:cNvPr>
          <p:cNvSpPr txBox="1"/>
          <p:nvPr/>
        </p:nvSpPr>
        <p:spPr>
          <a:xfrm>
            <a:off x="5208959" y="1638300"/>
            <a:ext cx="121613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  <a:effectLst/>
              </a:rPr>
              <a:t>qq</a:t>
            </a:r>
            <a:endParaRPr lang="en-ID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A78D09-B8E2-F54C-3E40-B0CDDE872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7" y="1475723"/>
            <a:ext cx="9751563" cy="42075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07E69A-3142-24C7-A5A8-9C6EB78880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05" y="2347849"/>
            <a:ext cx="7479085" cy="61484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E76860-560D-794C-27E3-43278D193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5" y="6087638"/>
            <a:ext cx="9551043" cy="27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Diskursus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E8E6BB4-A385-E14B-BDCA-8D81A0C475A8}"/>
              </a:ext>
            </a:extLst>
          </p:cNvPr>
          <p:cNvSpPr txBox="1"/>
          <p:nvPr/>
        </p:nvSpPr>
        <p:spPr>
          <a:xfrm>
            <a:off x="5208959" y="1638300"/>
            <a:ext cx="1216139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dirty="0">
                <a:solidFill>
                  <a:schemeClr val="bg1"/>
                </a:solidFill>
                <a:effectLst/>
              </a:rPr>
              <a:t>“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Melekatkan</a:t>
            </a:r>
            <a:r>
              <a:rPr lang="en-ID" sz="4000" dirty="0">
                <a:solidFill>
                  <a:schemeClr val="bg1"/>
                </a:solidFill>
              </a:rPr>
              <a:t>” </a:t>
            </a:r>
            <a:r>
              <a:rPr lang="en-ID" sz="4000" dirty="0" err="1">
                <a:solidFill>
                  <a:schemeClr val="bg1"/>
                </a:solidFill>
              </a:rPr>
              <a:t>relasi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disiplin</a:t>
            </a:r>
            <a:r>
              <a:rPr lang="en-ID" sz="4000" dirty="0">
                <a:solidFill>
                  <a:schemeClr val="bg1"/>
                </a:solidFill>
              </a:rPr>
              <a:t> </a:t>
            </a:r>
            <a:r>
              <a:rPr lang="en-ID" sz="4000" dirty="0" err="1">
                <a:solidFill>
                  <a:schemeClr val="bg1"/>
                </a:solidFill>
              </a:rPr>
              <a:t>profesi</a:t>
            </a:r>
            <a:r>
              <a:rPr lang="en-ID" sz="4000" dirty="0">
                <a:solidFill>
                  <a:schemeClr val="bg1"/>
                </a:solidFill>
              </a:rPr>
              <a:t> dan </a:t>
            </a:r>
            <a:r>
              <a:rPr lang="en-ID" sz="4000" dirty="0" err="1">
                <a:solidFill>
                  <a:schemeClr val="bg1"/>
                </a:solidFill>
              </a:rPr>
              <a:t>hukum</a:t>
            </a:r>
            <a:endParaRPr lang="en-ID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D" sz="4000" dirty="0" err="1">
                <a:solidFill>
                  <a:schemeClr val="bg1"/>
                </a:solidFill>
              </a:rPr>
              <a:t>P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enegakan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disiplin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profesi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dengan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batasan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waktu</a:t>
            </a:r>
            <a:r>
              <a:rPr lang="en-ID" sz="4000" dirty="0">
                <a:solidFill>
                  <a:schemeClr val="bg1"/>
                </a:solidFill>
                <a:effectLst/>
              </a:rPr>
              <a:t> yang “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singkat</a:t>
            </a:r>
            <a:r>
              <a:rPr lang="en-ID" sz="4000" dirty="0">
                <a:solidFill>
                  <a:schemeClr val="bg1"/>
                </a:solidFill>
                <a:effectLst/>
              </a:rPr>
              <a:t>”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berpotensi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menghasilkan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i="1" dirty="0">
                <a:solidFill>
                  <a:schemeClr val="bg1"/>
                </a:solidFill>
                <a:effectLst/>
              </a:rPr>
              <a:t>false negative </a:t>
            </a:r>
            <a:r>
              <a:rPr lang="en-ID" sz="4000" dirty="0">
                <a:solidFill>
                  <a:schemeClr val="bg1"/>
                </a:solidFill>
                <a:effectLst/>
              </a:rPr>
              <a:t>dan/</a:t>
            </a:r>
            <a:r>
              <a:rPr lang="en-ID" sz="4000" dirty="0" err="1">
                <a:solidFill>
                  <a:schemeClr val="bg1"/>
                </a:solidFill>
                <a:effectLst/>
              </a:rPr>
              <a:t>atau</a:t>
            </a:r>
            <a:r>
              <a:rPr lang="en-ID" sz="4000" dirty="0">
                <a:solidFill>
                  <a:schemeClr val="bg1"/>
                </a:solidFill>
                <a:effectLst/>
              </a:rPr>
              <a:t> </a:t>
            </a:r>
            <a:r>
              <a:rPr lang="en-ID" sz="4000" i="1" dirty="0">
                <a:solidFill>
                  <a:schemeClr val="bg1"/>
                </a:solidFill>
                <a:effectLst/>
              </a:rPr>
              <a:t>false positive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D" sz="4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6895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45DA1-D649-B758-D0C6-DCB677DA362A}"/>
              </a:ext>
            </a:extLst>
          </p:cNvPr>
          <p:cNvSpPr txBox="1"/>
          <p:nvPr/>
        </p:nvSpPr>
        <p:spPr>
          <a:xfrm>
            <a:off x="4824077" y="96509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Registrasi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Perizinan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E8E6BB4-A385-E14B-BDCA-8D81A0C475A8}"/>
              </a:ext>
            </a:extLst>
          </p:cNvPr>
          <p:cNvSpPr txBox="1"/>
          <p:nvPr/>
        </p:nvSpPr>
        <p:spPr>
          <a:xfrm>
            <a:off x="5208959" y="1638300"/>
            <a:ext cx="121613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  <a:effectLst/>
              </a:rPr>
              <a:t>qq</a:t>
            </a:r>
            <a:endParaRPr lang="en-ID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908093-2C24-E0F9-D02B-15B52E988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8" y="1409699"/>
            <a:ext cx="9553500" cy="4733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1CAD7B-D515-9317-C4A0-4D0463886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00" y="1169220"/>
            <a:ext cx="7302500" cy="55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8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45DA1-D649-B758-D0C6-DCB677DA362A}"/>
              </a:ext>
            </a:extLst>
          </p:cNvPr>
          <p:cNvSpPr txBox="1"/>
          <p:nvPr/>
        </p:nvSpPr>
        <p:spPr>
          <a:xfrm>
            <a:off x="4824077" y="96509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Registrasi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Perizinan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E8E6BB4-A385-E14B-BDCA-8D81A0C475A8}"/>
              </a:ext>
            </a:extLst>
          </p:cNvPr>
          <p:cNvSpPr txBox="1"/>
          <p:nvPr/>
        </p:nvSpPr>
        <p:spPr>
          <a:xfrm>
            <a:off x="5208959" y="1638300"/>
            <a:ext cx="1216139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  <a:effectLst/>
              </a:rPr>
              <a:t>qq</a:t>
            </a:r>
            <a:endParaRPr lang="en-ID" sz="4000" dirty="0">
              <a:solidFill>
                <a:schemeClr val="bg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EC4243-6D7C-4985-0097-15308CC69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932"/>
            <a:ext cx="7527078" cy="9467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C69AEA-D92E-7B70-1E63-C3A5262107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77" y="77968"/>
            <a:ext cx="9059375" cy="94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65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Perjuangan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FB7AF-2110-AF0D-8FE5-AE26EEB689CE}"/>
              </a:ext>
            </a:extLst>
          </p:cNvPr>
          <p:cNvSpPr txBox="1"/>
          <p:nvPr/>
        </p:nvSpPr>
        <p:spPr>
          <a:xfrm>
            <a:off x="5168411" y="9271823"/>
            <a:ext cx="1079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bg1"/>
                </a:solidFill>
                <a:effectLst/>
              </a:rPr>
              <a:t>“Kohlberg’s Stages of Moral Development.” </a:t>
            </a:r>
            <a:r>
              <a:rPr lang="en-ID" dirty="0" err="1">
                <a:solidFill>
                  <a:schemeClr val="bg1"/>
                </a:solidFill>
                <a:effectLst/>
              </a:rPr>
              <a:t>Diakses</a:t>
            </a:r>
            <a:r>
              <a:rPr lang="en-ID" dirty="0">
                <a:solidFill>
                  <a:schemeClr val="bg1"/>
                </a:solidFill>
                <a:effectLst/>
              </a:rPr>
              <a:t> 23 </a:t>
            </a:r>
            <a:r>
              <a:rPr lang="en-ID" dirty="0" err="1">
                <a:solidFill>
                  <a:schemeClr val="bg1"/>
                </a:solidFill>
                <a:effectLst/>
              </a:rPr>
              <a:t>Juni</a:t>
            </a:r>
            <a:r>
              <a:rPr lang="en-ID" dirty="0">
                <a:solidFill>
                  <a:schemeClr val="bg1"/>
                </a:solidFill>
                <a:effectLst/>
              </a:rPr>
              <a:t> 2023. </a:t>
            </a:r>
            <a:r>
              <a:rPr lang="en-ID" dirty="0">
                <a:solidFill>
                  <a:schemeClr val="bg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https://www.simplypsychology.org/kohlberg.html</a:t>
            </a:r>
            <a:r>
              <a:rPr lang="en-ID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77035-FA36-9BB7-B9E2-58C1015553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34" y="1942551"/>
            <a:ext cx="7147429" cy="71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95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953" b="17101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3139721"/>
            <a:ext cx="6625243" cy="6118579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5" name="AutoShape 5"/>
          <p:cNvSpPr/>
          <p:nvPr/>
        </p:nvSpPr>
        <p:spPr>
          <a:xfrm>
            <a:off x="1669817" y="5055778"/>
            <a:ext cx="117037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669817" y="5219700"/>
            <a:ext cx="543695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rdo"/>
              </a:rPr>
              <a:t>dr. Gregorius Yoga Panji Asmara, SH, MH, CLA, CCD, CMC</a:t>
            </a:r>
          </a:p>
          <a:p>
            <a:r>
              <a:rPr lang="en-US" sz="2000" i="1" dirty="0">
                <a:solidFill>
                  <a:srgbClr val="FFFFFF"/>
                </a:solidFill>
                <a:latin typeface="Cardo"/>
              </a:rPr>
              <a:t>lecturer | attorney at law | legal consultant | legal auditor | mediator</a:t>
            </a:r>
          </a:p>
          <a:p>
            <a:r>
              <a:rPr lang="en-US" sz="2000" dirty="0">
                <a:solidFill>
                  <a:srgbClr val="FFFFFF"/>
                </a:solidFill>
                <a:latin typeface="Cardo"/>
              </a:rPr>
              <a:t>Biro Hukum,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Pembinaan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dan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Pembelaan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Anggota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</a:p>
          <a:p>
            <a:r>
              <a:rPr lang="en-US" sz="2000" dirty="0" err="1">
                <a:solidFill>
                  <a:srgbClr val="FFFFFF"/>
                </a:solidFill>
                <a:latin typeface="Cardo"/>
              </a:rPr>
              <a:t>Pengurus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Besar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Ikatan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Dokter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Indonesia</a:t>
            </a:r>
          </a:p>
          <a:p>
            <a:endParaRPr lang="en-US" sz="20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pada </a:t>
            </a:r>
            <a:r>
              <a:rPr lang="en-US" sz="2000" i="1" dirty="0">
                <a:solidFill>
                  <a:srgbClr val="FFFFFF"/>
                </a:solidFill>
                <a:latin typeface="Cardo"/>
              </a:rPr>
              <a:t>Webinar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HMI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Komisariat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Hukum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Undip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&amp; HMI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Komisariat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FK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Undip</a:t>
            </a:r>
            <a:endParaRPr lang="en-US" sz="2000" dirty="0">
              <a:solidFill>
                <a:srgbClr val="FFFFFF"/>
              </a:solidFill>
              <a:latin typeface="Cardo"/>
            </a:endParaRPr>
          </a:p>
          <a:p>
            <a:r>
              <a:rPr lang="en-US" sz="2000" dirty="0">
                <a:solidFill>
                  <a:srgbClr val="FFFFFF"/>
                </a:solidFill>
                <a:latin typeface="Cardo"/>
              </a:rPr>
              <a:t>“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Menjangkau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Arah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Pembaharuan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Sistem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Kesehatan Nasional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Melalui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Kehadiran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UU Kesehatan”</a:t>
            </a:r>
          </a:p>
          <a:p>
            <a:r>
              <a:rPr lang="en-US" sz="2000" dirty="0">
                <a:solidFill>
                  <a:srgbClr val="FFFFFF"/>
                </a:solidFill>
                <a:latin typeface="Cardo"/>
              </a:rPr>
              <a:t>30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Juli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2023</a:t>
            </a:r>
          </a:p>
          <a:p>
            <a:endParaRPr lang="en-US" sz="20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69817" y="4152900"/>
            <a:ext cx="4798218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Penutup</a:t>
            </a:r>
            <a:endParaRPr lang="en-US" sz="5000" dirty="0">
              <a:solidFill>
                <a:srgbClr val="FFFFFF"/>
              </a:solidFill>
              <a:latin typeface="Cardo Bold"/>
            </a:endParaRP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E5C1E3A5-DEA2-A538-8755-09DE5F229285}"/>
              </a:ext>
            </a:extLst>
          </p:cNvPr>
          <p:cNvGrpSpPr/>
          <p:nvPr/>
        </p:nvGrpSpPr>
        <p:grpSpPr>
          <a:xfrm>
            <a:off x="7924800" y="5444885"/>
            <a:ext cx="232015" cy="232015"/>
            <a:chOff x="0" y="0"/>
            <a:chExt cx="6350000" cy="63500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3CDFD56B-AA59-D5C3-8E01-6D7E8D88A275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9603"/>
            </a:solidFill>
          </p:spPr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F8A525BB-6907-10A0-15CA-0E78018E82EF}"/>
              </a:ext>
            </a:extLst>
          </p:cNvPr>
          <p:cNvGrpSpPr/>
          <p:nvPr/>
        </p:nvGrpSpPr>
        <p:grpSpPr>
          <a:xfrm>
            <a:off x="7921385" y="7048500"/>
            <a:ext cx="232015" cy="232015"/>
            <a:chOff x="0" y="0"/>
            <a:chExt cx="6350000" cy="6350000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F689E75-ED39-E8FA-2819-543F98F53A0C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9603"/>
            </a:solidFill>
          </p:spPr>
        </p:sp>
      </p:grpSp>
      <p:sp>
        <p:nvSpPr>
          <p:cNvPr id="18" name="TextBox 10">
            <a:extLst>
              <a:ext uri="{FF2B5EF4-FFF2-40B4-BE49-F238E27FC236}">
                <a16:creationId xmlns:a16="http://schemas.microsoft.com/office/drawing/2014/main" id="{D5040F8B-1205-8E0C-DEA7-1EF0C58A8A10}"/>
              </a:ext>
            </a:extLst>
          </p:cNvPr>
          <p:cNvSpPr txBox="1"/>
          <p:nvPr/>
        </p:nvSpPr>
        <p:spPr>
          <a:xfrm>
            <a:off x="8411466" y="5219700"/>
            <a:ext cx="9647934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600" dirty="0">
                <a:solidFill>
                  <a:schemeClr val="bg1"/>
                </a:solidFill>
              </a:rPr>
              <a:t>C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ara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pandang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berpengaruh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erat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terhadap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justifikasi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yg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didalilkan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..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posisi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diametral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hampir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selalu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tak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terelakkan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..</a:t>
            </a:r>
          </a:p>
          <a:p>
            <a:r>
              <a:rPr lang="en-ID" sz="3600" dirty="0" err="1">
                <a:solidFill>
                  <a:schemeClr val="bg1"/>
                </a:solidFill>
              </a:rPr>
              <a:t>T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itik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keseimbangan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dan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kemurnian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nilai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etis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diharapkan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akan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selalu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menjadi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penyangga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konstruksi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 </a:t>
            </a:r>
            <a:r>
              <a:rPr lang="en-ID" sz="3600" b="0" dirty="0" err="1">
                <a:solidFill>
                  <a:schemeClr val="bg1"/>
                </a:solidFill>
                <a:effectLst/>
              </a:rPr>
              <a:t>hukumnya</a:t>
            </a:r>
            <a:r>
              <a:rPr lang="en-ID" sz="3600" b="0" dirty="0">
                <a:solidFill>
                  <a:schemeClr val="bg1"/>
                </a:solidFill>
                <a:effectLst/>
              </a:rPr>
              <a:t>..</a:t>
            </a:r>
          </a:p>
          <a:p>
            <a:r>
              <a:rPr lang="en-ID" sz="3600" dirty="0">
                <a:solidFill>
                  <a:schemeClr val="bg1"/>
                </a:solidFill>
              </a:rPr>
              <a:t>“</a:t>
            </a:r>
            <a:r>
              <a:rPr lang="en-ID" sz="3600" dirty="0" err="1">
                <a:solidFill>
                  <a:schemeClr val="bg1"/>
                </a:solidFill>
              </a:rPr>
              <a:t>Melek</a:t>
            </a:r>
            <a:r>
              <a:rPr lang="en-ID" sz="3600" dirty="0">
                <a:solidFill>
                  <a:schemeClr val="bg1"/>
                </a:solidFill>
              </a:rPr>
              <a:t>” </a:t>
            </a:r>
            <a:r>
              <a:rPr lang="en-ID" sz="3600" dirty="0" err="1">
                <a:solidFill>
                  <a:schemeClr val="bg1"/>
                </a:solidFill>
              </a:rPr>
              <a:t>hukum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menjadi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pondasi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dasar</a:t>
            </a:r>
            <a:r>
              <a:rPr lang="en-ID" sz="3600" dirty="0">
                <a:solidFill>
                  <a:schemeClr val="bg1"/>
                </a:solidFill>
              </a:rPr>
              <a:t>, </a:t>
            </a:r>
            <a:r>
              <a:rPr lang="en-ID" sz="3600" dirty="0" err="1">
                <a:solidFill>
                  <a:schemeClr val="bg1"/>
                </a:solidFill>
              </a:rPr>
              <a:t>titik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awal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untuk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berefleksi</a:t>
            </a:r>
            <a:r>
              <a:rPr lang="en-ID" sz="3600" dirty="0">
                <a:solidFill>
                  <a:schemeClr val="bg1"/>
                </a:solidFill>
              </a:rPr>
              <a:t>, </a:t>
            </a:r>
            <a:r>
              <a:rPr lang="en-ID" sz="3600" dirty="0" err="1">
                <a:solidFill>
                  <a:schemeClr val="bg1"/>
                </a:solidFill>
              </a:rPr>
              <a:t>berperan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untuk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dalam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memperjuangkan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norma</a:t>
            </a:r>
            <a:r>
              <a:rPr lang="en-ID" sz="3600" dirty="0">
                <a:solidFill>
                  <a:schemeClr val="bg1"/>
                </a:solidFill>
              </a:rPr>
              <a:t> yang </a:t>
            </a:r>
            <a:r>
              <a:rPr lang="en-ID" sz="3600" dirty="0" err="1">
                <a:solidFill>
                  <a:schemeClr val="bg1"/>
                </a:solidFill>
              </a:rPr>
              <a:t>sungguh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baik</a:t>
            </a:r>
            <a:r>
              <a:rPr lang="en-ID" sz="3600" dirty="0">
                <a:solidFill>
                  <a:schemeClr val="bg1"/>
                </a:solidFill>
              </a:rPr>
              <a:t>..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9" name="Group 8">
            <a:extLst>
              <a:ext uri="{FF2B5EF4-FFF2-40B4-BE49-F238E27FC236}">
                <a16:creationId xmlns:a16="http://schemas.microsoft.com/office/drawing/2014/main" id="{70E5F4C2-1990-BFFC-957D-F6BBADB5EA37}"/>
              </a:ext>
            </a:extLst>
          </p:cNvPr>
          <p:cNvGrpSpPr/>
          <p:nvPr/>
        </p:nvGrpSpPr>
        <p:grpSpPr>
          <a:xfrm>
            <a:off x="7924800" y="8648700"/>
            <a:ext cx="232015" cy="232015"/>
            <a:chOff x="0" y="0"/>
            <a:chExt cx="6350000" cy="635000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B1FFF2D2-7B65-617C-03BF-A99D1269328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9603"/>
            </a:solidFill>
          </p:spPr>
        </p:sp>
      </p:grpSp>
    </p:spTree>
    <p:extLst>
      <p:ext uri="{BB962C8B-B14F-4D97-AF65-F5344CB8AC3E}">
        <p14:creationId xmlns:p14="http://schemas.microsoft.com/office/powerpoint/2010/main" val="22681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953" b="17101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3139721"/>
            <a:ext cx="6625243" cy="6118579"/>
          </a:xfrm>
          <a:prstGeom prst="rect">
            <a:avLst/>
          </a:prstGeom>
          <a:solidFill>
            <a:srgbClr val="C49603"/>
          </a:solid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074F07-C0AF-1247-CA0B-D631F64E2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71" y="5568532"/>
            <a:ext cx="4287370" cy="42873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D16DFF-0E15-EBE0-6906-32DC4CF28D6A}"/>
              </a:ext>
            </a:extLst>
          </p:cNvPr>
          <p:cNvSpPr txBox="1"/>
          <p:nvPr/>
        </p:nvSpPr>
        <p:spPr>
          <a:xfrm>
            <a:off x="12877800" y="7419829"/>
            <a:ext cx="4564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</a:rPr>
              <a:t>linktr.ee</a:t>
            </a:r>
            <a:r>
              <a:rPr lang="en-ID" sz="4000" dirty="0">
                <a:solidFill>
                  <a:schemeClr val="bg1"/>
                </a:solidFill>
              </a:rPr>
              <a:t>/</a:t>
            </a:r>
            <a:r>
              <a:rPr lang="en-ID" sz="4000" dirty="0" err="1">
                <a:solidFill>
                  <a:schemeClr val="bg1"/>
                </a:solidFill>
              </a:rPr>
              <a:t>gegoasmara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92658227-21E8-0600-E9AE-598B0E9D1825}"/>
              </a:ext>
            </a:extLst>
          </p:cNvPr>
          <p:cNvSpPr/>
          <p:nvPr/>
        </p:nvSpPr>
        <p:spPr>
          <a:xfrm>
            <a:off x="1669817" y="5055778"/>
            <a:ext cx="117037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992811AA-C7A0-3F77-C4BC-53F296408CD7}"/>
              </a:ext>
            </a:extLst>
          </p:cNvPr>
          <p:cNvSpPr txBox="1"/>
          <p:nvPr/>
        </p:nvSpPr>
        <p:spPr>
          <a:xfrm>
            <a:off x="1669817" y="4152900"/>
            <a:ext cx="4798218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Terima</a:t>
            </a:r>
            <a:r>
              <a:rPr lang="en-US" sz="5000" dirty="0">
                <a:solidFill>
                  <a:srgbClr val="FFFFFF"/>
                </a:solidFill>
                <a:latin typeface="Cardo Bold"/>
              </a:rPr>
              <a:t> Kasih!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803B42C-3684-6473-1D0C-EBA9E73C7F8C}"/>
              </a:ext>
            </a:extLst>
          </p:cNvPr>
          <p:cNvSpPr txBox="1"/>
          <p:nvPr/>
        </p:nvSpPr>
        <p:spPr>
          <a:xfrm>
            <a:off x="1669817" y="5219700"/>
            <a:ext cx="543695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rdo"/>
              </a:rPr>
              <a:t>dr. Gregorius Yoga Panji Asmara, SH, MH, CLA, CCD, CMC</a:t>
            </a:r>
          </a:p>
          <a:p>
            <a:r>
              <a:rPr lang="en-US" sz="2000" i="1" dirty="0">
                <a:solidFill>
                  <a:srgbClr val="FFFFFF"/>
                </a:solidFill>
                <a:latin typeface="Cardo"/>
              </a:rPr>
              <a:t>lecturer | attorney at law | legal consultant | legal auditor | mediator</a:t>
            </a:r>
          </a:p>
          <a:p>
            <a:r>
              <a:rPr lang="en-US" sz="2000" dirty="0">
                <a:solidFill>
                  <a:srgbClr val="FFFFFF"/>
                </a:solidFill>
                <a:latin typeface="Cardo"/>
              </a:rPr>
              <a:t>Biro Hukum,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Pembinaan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dan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Pembelaan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Anggota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</a:p>
          <a:p>
            <a:r>
              <a:rPr lang="en-US" sz="2000" dirty="0" err="1">
                <a:solidFill>
                  <a:srgbClr val="FFFFFF"/>
                </a:solidFill>
                <a:latin typeface="Cardo"/>
              </a:rPr>
              <a:t>Pengurus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Besar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Ikatan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Dokter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Indonesia</a:t>
            </a:r>
          </a:p>
          <a:p>
            <a:endParaRPr lang="en-US" sz="20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pada </a:t>
            </a:r>
            <a:r>
              <a:rPr lang="en-US" sz="2000" i="1" dirty="0">
                <a:solidFill>
                  <a:srgbClr val="FFFFFF"/>
                </a:solidFill>
                <a:latin typeface="Cardo"/>
              </a:rPr>
              <a:t>Webinar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HMI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Komisariat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Hukum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Undip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&amp; HMI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Komisariat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FK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Undip</a:t>
            </a:r>
            <a:endParaRPr lang="en-US" sz="2000" dirty="0">
              <a:solidFill>
                <a:srgbClr val="FFFFFF"/>
              </a:solidFill>
              <a:latin typeface="Cardo"/>
            </a:endParaRPr>
          </a:p>
          <a:p>
            <a:r>
              <a:rPr lang="en-US" sz="2000" dirty="0">
                <a:solidFill>
                  <a:srgbClr val="FFFFFF"/>
                </a:solidFill>
                <a:latin typeface="Cardo"/>
              </a:rPr>
              <a:t>“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Menjangkau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Arah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Pembaharuan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Sistem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Kesehatan Nasional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Melalui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Kehadiran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UU Kesehatan”</a:t>
            </a:r>
          </a:p>
          <a:p>
            <a:r>
              <a:rPr lang="en-US" sz="2000" dirty="0">
                <a:solidFill>
                  <a:srgbClr val="FFFFFF"/>
                </a:solidFill>
                <a:latin typeface="Cardo"/>
              </a:rPr>
              <a:t>30 </a:t>
            </a:r>
            <a:r>
              <a:rPr lang="en-US" sz="2000" dirty="0" err="1">
                <a:solidFill>
                  <a:srgbClr val="FFFFFF"/>
                </a:solidFill>
                <a:latin typeface="Cardo"/>
              </a:rPr>
              <a:t>Juli</a:t>
            </a:r>
            <a:r>
              <a:rPr lang="en-US" sz="2000" dirty="0">
                <a:solidFill>
                  <a:srgbClr val="FFFFFF"/>
                </a:solidFill>
                <a:latin typeface="Cardo"/>
              </a:rPr>
              <a:t> 2023</a:t>
            </a:r>
          </a:p>
          <a:p>
            <a:endParaRPr lang="en-US" sz="2000" dirty="0">
              <a:solidFill>
                <a:srgbClr val="FFFFFF"/>
              </a:solidFill>
              <a:latin typeface="Cardo"/>
            </a:endParaRPr>
          </a:p>
        </p:txBody>
      </p:sp>
    </p:spTree>
    <p:extLst>
      <p:ext uri="{BB962C8B-B14F-4D97-AF65-F5344CB8AC3E}">
        <p14:creationId xmlns:p14="http://schemas.microsoft.com/office/powerpoint/2010/main" val="127956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20193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410700"/>
            <a:ext cx="4572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GY </a:t>
            </a:r>
            <a:r>
              <a:rPr lang="en-US" sz="2000" i="1" dirty="0">
                <a:solidFill>
                  <a:srgbClr val="001431"/>
                </a:solidFill>
                <a:latin typeface="Cardo Bold"/>
              </a:rPr>
              <a:t>Attorney at Law, Legal Consultant &amp; Legal Auditor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2643338" cy="141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2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 Vitae</a:t>
            </a:r>
          </a:p>
          <a:p>
            <a:pPr>
              <a:lnSpc>
                <a:spcPts val="5650"/>
              </a:lnSpc>
            </a:pPr>
            <a:r>
              <a:rPr lang="en-US" sz="4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Gregorius Yoga Panji Asmara, SH, MH, CLA, CCD, CMC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08958" y="2095500"/>
            <a:ext cx="12643338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2800" b="1" dirty="0">
                <a:solidFill>
                  <a:schemeClr val="bg1"/>
                </a:solidFill>
              </a:rPr>
              <a:t>ORGANISASI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PERDAHUKKI Pusat: </a:t>
            </a:r>
            <a:r>
              <a:rPr lang="en-US" sz="2800" dirty="0" err="1">
                <a:solidFill>
                  <a:schemeClr val="bg1"/>
                </a:solidFill>
              </a:rPr>
              <a:t>Ketua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Bidang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Advokasi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Legislasi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PERDAHUKKI Cabang </a:t>
            </a:r>
            <a:r>
              <a:rPr lang="en-US" sz="2800" dirty="0" err="1">
                <a:solidFill>
                  <a:schemeClr val="bg1"/>
                </a:solidFill>
              </a:rPr>
              <a:t>Jawa</a:t>
            </a:r>
            <a:r>
              <a:rPr lang="en-US" sz="2800" dirty="0">
                <a:solidFill>
                  <a:schemeClr val="bg1"/>
                </a:solidFill>
              </a:rPr>
              <a:t> Tengah – </a:t>
            </a:r>
            <a:r>
              <a:rPr lang="en-US" sz="2800" dirty="0" err="1">
                <a:solidFill>
                  <a:schemeClr val="bg1"/>
                </a:solidFill>
              </a:rPr>
              <a:t>Sekretaris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Pengurus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Besar</a:t>
            </a:r>
            <a:r>
              <a:rPr lang="en-US" sz="2800" dirty="0">
                <a:solidFill>
                  <a:schemeClr val="bg1"/>
                </a:solidFill>
              </a:rPr>
              <a:t> IDI -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r>
              <a:rPr lang="en-US" sz="2800" dirty="0">
                <a:solidFill>
                  <a:schemeClr val="bg1"/>
                </a:solidFill>
              </a:rPr>
              <a:t> BHP2A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IDI Wilayah </a:t>
            </a:r>
            <a:r>
              <a:rPr lang="en-US" sz="2800" dirty="0" err="1">
                <a:solidFill>
                  <a:schemeClr val="bg1"/>
                </a:solidFill>
              </a:rPr>
              <a:t>Jawa</a:t>
            </a:r>
            <a:r>
              <a:rPr lang="en-US" sz="2800" dirty="0">
                <a:solidFill>
                  <a:schemeClr val="bg1"/>
                </a:solidFill>
              </a:rPr>
              <a:t> Tengah -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r>
              <a:rPr lang="en-US" sz="2800" dirty="0">
                <a:solidFill>
                  <a:schemeClr val="bg1"/>
                </a:solidFill>
              </a:rPr>
              <a:t> BHP2A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IDI Cabang Kota Semarang -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r>
              <a:rPr lang="en-US" sz="2800" dirty="0">
                <a:solidFill>
                  <a:schemeClr val="bg1"/>
                </a:solidFill>
              </a:rPr>
              <a:t> BHP2A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</a:rPr>
              <a:t>Young Lawyer Committee </a:t>
            </a:r>
            <a:r>
              <a:rPr lang="en-US" sz="2800" dirty="0">
                <a:solidFill>
                  <a:schemeClr val="bg1"/>
                </a:solidFill>
              </a:rPr>
              <a:t>DPC PERADI Surakarta – Wakil </a:t>
            </a:r>
            <a:r>
              <a:rPr lang="en-US" sz="2800" dirty="0" err="1">
                <a:solidFill>
                  <a:schemeClr val="bg1"/>
                </a:solidFill>
              </a:rPr>
              <a:t>Kepala</a:t>
            </a:r>
            <a:r>
              <a:rPr lang="en-US" sz="2800" dirty="0">
                <a:solidFill>
                  <a:schemeClr val="bg1"/>
                </a:solidFill>
              </a:rPr>
              <a:t> Divisi </a:t>
            </a:r>
            <a:r>
              <a:rPr lang="en-US" sz="2800" dirty="0" err="1">
                <a:solidFill>
                  <a:schemeClr val="bg1"/>
                </a:solidFill>
              </a:rPr>
              <a:t>Inovasi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Kreatif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Pusat </a:t>
            </a:r>
            <a:r>
              <a:rPr lang="en-US" sz="2800" dirty="0" err="1">
                <a:solidFill>
                  <a:schemeClr val="bg1"/>
                </a:solidFill>
              </a:rPr>
              <a:t>Mediasi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Resolusi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Konflik</a:t>
            </a:r>
            <a:r>
              <a:rPr lang="en-US" sz="2800" dirty="0">
                <a:solidFill>
                  <a:schemeClr val="bg1"/>
                </a:solidFill>
              </a:rPr>
              <a:t> - </a:t>
            </a:r>
            <a:r>
              <a:rPr lang="en-US" sz="2800" dirty="0" err="1">
                <a:solidFill>
                  <a:schemeClr val="bg1"/>
                </a:solidFill>
              </a:rPr>
              <a:t>Pengurus</a:t>
            </a:r>
            <a:r>
              <a:rPr lang="en-US" sz="2800" dirty="0">
                <a:solidFill>
                  <a:schemeClr val="bg1"/>
                </a:solidFill>
              </a:rPr>
              <a:t> Daerah </a:t>
            </a:r>
            <a:r>
              <a:rPr lang="en-US" sz="2800" dirty="0" err="1">
                <a:solidFill>
                  <a:schemeClr val="bg1"/>
                </a:solidFill>
              </a:rPr>
              <a:t>Jawa</a:t>
            </a:r>
            <a:r>
              <a:rPr lang="en-US" sz="2800" dirty="0">
                <a:solidFill>
                  <a:schemeClr val="bg1"/>
                </a:solidFill>
              </a:rPr>
              <a:t> Tengah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Persaturan</a:t>
            </a:r>
            <a:r>
              <a:rPr lang="en-US" sz="2800" dirty="0">
                <a:solidFill>
                  <a:schemeClr val="bg1"/>
                </a:solidFill>
              </a:rPr>
              <a:t> Squash </a:t>
            </a:r>
            <a:r>
              <a:rPr lang="en-US" sz="2800" dirty="0" err="1">
                <a:solidFill>
                  <a:schemeClr val="bg1"/>
                </a:solidFill>
              </a:rPr>
              <a:t>Seluruh</a:t>
            </a:r>
            <a:r>
              <a:rPr lang="en-US" sz="2800" dirty="0">
                <a:solidFill>
                  <a:schemeClr val="bg1"/>
                </a:solidFill>
              </a:rPr>
              <a:t> Indonesia </a:t>
            </a:r>
            <a:r>
              <a:rPr lang="en-US" sz="2800" dirty="0" err="1">
                <a:solidFill>
                  <a:schemeClr val="bg1"/>
                </a:solidFill>
              </a:rPr>
              <a:t>Provinsi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Jawa</a:t>
            </a:r>
            <a:r>
              <a:rPr lang="en-US" sz="2800" dirty="0">
                <a:solidFill>
                  <a:schemeClr val="bg1"/>
                </a:solidFill>
              </a:rPr>
              <a:t> Tengah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Bidang</a:t>
            </a:r>
            <a:r>
              <a:rPr lang="en-US" sz="2800" dirty="0">
                <a:solidFill>
                  <a:schemeClr val="bg1"/>
                </a:solidFill>
              </a:rPr>
              <a:t> Kesehatan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Himpunan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Dosen</a:t>
            </a:r>
            <a:r>
              <a:rPr lang="en-US" sz="2800" dirty="0">
                <a:solidFill>
                  <a:schemeClr val="bg1"/>
                </a:solidFill>
              </a:rPr>
              <a:t> Etika </a:t>
            </a:r>
            <a:r>
              <a:rPr lang="en-US" sz="2800" dirty="0" err="1">
                <a:solidFill>
                  <a:schemeClr val="bg1"/>
                </a:solidFill>
              </a:rPr>
              <a:t>Seluruh</a:t>
            </a:r>
            <a:r>
              <a:rPr lang="en-US" sz="2800" dirty="0">
                <a:solidFill>
                  <a:schemeClr val="bg1"/>
                </a:solidFill>
              </a:rPr>
              <a:t> Indonesia (HIDESI)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Indonesia Bioethics Forum (IBF)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Masyarakat Hukum Kesehatan Indonesia -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Perhimpunan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Advokat</a:t>
            </a:r>
            <a:r>
              <a:rPr lang="en-US" sz="2800" dirty="0">
                <a:solidFill>
                  <a:schemeClr val="bg1"/>
                </a:solidFill>
              </a:rPr>
              <a:t> Indonesia (PERADI)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Ikatan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Konsultan</a:t>
            </a:r>
            <a:r>
              <a:rPr lang="en-US" sz="2800" dirty="0">
                <a:solidFill>
                  <a:schemeClr val="bg1"/>
                </a:solidFill>
              </a:rPr>
              <a:t> Kesehatan Indonesia (IKKESINDO)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Asosiasi</a:t>
            </a:r>
            <a:r>
              <a:rPr lang="en-US" sz="2800" dirty="0">
                <a:solidFill>
                  <a:schemeClr val="bg1"/>
                </a:solidFill>
              </a:rPr>
              <a:t> Auditor Hukum Indonesia (ASAHI) –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Asosiasi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Perancang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Kontrak</a:t>
            </a:r>
            <a:r>
              <a:rPr lang="en-US" sz="2800" dirty="0">
                <a:solidFill>
                  <a:schemeClr val="bg1"/>
                </a:solidFill>
              </a:rPr>
              <a:t> (APK) - </a:t>
            </a:r>
            <a:r>
              <a:rPr lang="en-US" sz="2800" dirty="0" err="1">
                <a:solidFill>
                  <a:schemeClr val="bg1"/>
                </a:solidFill>
              </a:rPr>
              <a:t>Anggota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81970-FE67-7533-1965-51013E19F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63" y="7711678"/>
            <a:ext cx="1410549" cy="14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6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D2A624-2C92-0B7A-BD26-163B44E4DBB4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FD6192-51D7-0056-118E-BCCFC49BB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0F2546-7733-8955-3FBD-026F690DB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D60CEF-2524-79E0-1F80-64198D47A5DA}"/>
              </a:ext>
            </a:extLst>
          </p:cNvPr>
          <p:cNvSpPr txBox="1"/>
          <p:nvPr/>
        </p:nvSpPr>
        <p:spPr>
          <a:xfrm>
            <a:off x="5021357" y="3034248"/>
            <a:ext cx="129299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800" b="0" i="1" dirty="0" err="1">
                <a:solidFill>
                  <a:schemeClr val="bg1"/>
                </a:solidFill>
                <a:effectLst/>
              </a:rPr>
              <a:t>cara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pandang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berpengaruh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erat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terhadap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justifikasi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yg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didalilkan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.. </a:t>
            </a:r>
          </a:p>
          <a:p>
            <a:r>
              <a:rPr lang="en-ID" sz="4800" b="0" i="1" dirty="0" err="1">
                <a:solidFill>
                  <a:schemeClr val="bg1"/>
                </a:solidFill>
                <a:effectLst/>
              </a:rPr>
              <a:t>posisi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diametral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hampir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selalu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tak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terelakkan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..</a:t>
            </a:r>
          </a:p>
          <a:p>
            <a:r>
              <a:rPr lang="en-ID" sz="4800" b="0" i="1" dirty="0" err="1">
                <a:solidFill>
                  <a:schemeClr val="bg1"/>
                </a:solidFill>
                <a:effectLst/>
              </a:rPr>
              <a:t>semoga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titik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keseimbangan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dan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kemurnian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nilai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etis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selalu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menjadi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penyangga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konstruksi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4800" b="0" i="1" dirty="0" err="1">
                <a:solidFill>
                  <a:schemeClr val="bg1"/>
                </a:solidFill>
                <a:effectLst/>
              </a:rPr>
              <a:t>hukumnya</a:t>
            </a:r>
            <a:r>
              <a:rPr lang="en-ID" sz="4800" b="0" i="1" dirty="0">
                <a:solidFill>
                  <a:schemeClr val="bg1"/>
                </a:solidFill>
                <a:effectLst/>
              </a:rPr>
              <a:t>..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8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05644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08959" y="1775847"/>
            <a:ext cx="1216139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ID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Dampak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Penghapusan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Mandatory Spending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penguatan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nasional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Menelaah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mekanisme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penyimpangan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etika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kaitannya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ancaman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pembukaan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celah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kriminalisasi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UU Kesehatan 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Simplifikasi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perizinan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negeri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negeri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pengaturan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STR dan SIP,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dampaknya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profesi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UU Kesehatan 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D2A624-2C92-0B7A-BD26-163B44E4DBB4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FD6192-51D7-0056-118E-BCCFC49BB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0F2546-7733-8955-3FBD-026F690DB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493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45DA1-D649-B758-D0C6-DCB677DA362A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4" name="TextBox 15">
            <a:extLst>
              <a:ext uri="{FF2B5EF4-FFF2-40B4-BE49-F238E27FC236}">
                <a16:creationId xmlns:a16="http://schemas.microsoft.com/office/drawing/2014/main" id="{6D821A7E-D924-221E-8CEE-0657D0EF33D0}"/>
              </a:ext>
            </a:extLst>
          </p:cNvPr>
          <p:cNvSpPr txBox="1"/>
          <p:nvPr/>
        </p:nvSpPr>
        <p:spPr>
          <a:xfrm>
            <a:off x="5208959" y="460244"/>
            <a:ext cx="1285044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Rasionalitas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RUU Kesehatan (Bagian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Penjelasan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3C01B3F9-DE9A-144C-28B1-09C79777EBDD}"/>
              </a:ext>
            </a:extLst>
          </p:cNvPr>
          <p:cNvSpPr txBox="1"/>
          <p:nvPr/>
        </p:nvSpPr>
        <p:spPr>
          <a:xfrm>
            <a:off x="5208959" y="1775847"/>
            <a:ext cx="1216139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Kesehatan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asasi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manusia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unsur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kesejahteran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harus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diwujudkan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Pelaksanaan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kegiatan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upaya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meningkatkan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derajat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masyarakat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didasarkan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pada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prinsip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kesejahteraan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pemerataan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nondiskriminatif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partisipatif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berkelanjutan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Kebutuhan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transformasi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menyeluruh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penguatan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sistem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nasional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Penyelenggaraan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transformasi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sistem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memerlukan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landasan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regulasi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kuat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komprehensif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mengatasi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berbagai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permasalahan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666750" indent="-514350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Perlunya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pembenahan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regulasi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bidang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memastikan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struktur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UU di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bidang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tumpang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tindih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saling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bertentangan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–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sinkronisasi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berbagai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UU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dengan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metoode</a:t>
            </a:r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omnibus</a:t>
            </a:r>
          </a:p>
          <a:p>
            <a:pPr marL="666750" indent="-51435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93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4" name="TextBox 15">
            <a:extLst>
              <a:ext uri="{FF2B5EF4-FFF2-40B4-BE49-F238E27FC236}">
                <a16:creationId xmlns:a16="http://schemas.microsoft.com/office/drawing/2014/main" id="{0301F38D-7BFA-EEE8-8015-CC8870FA80C7}"/>
              </a:ext>
            </a:extLst>
          </p:cNvPr>
          <p:cNvSpPr txBox="1"/>
          <p:nvPr/>
        </p:nvSpPr>
        <p:spPr>
          <a:xfrm>
            <a:off x="5208959" y="460244"/>
            <a:ext cx="1285044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8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 </a:t>
            </a:r>
            <a:r>
              <a:rPr lang="en-US" sz="4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Rasionalitas</a:t>
            </a: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RUU Kesehatan</a:t>
            </a:r>
            <a:endParaRPr lang="en-US" sz="48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B4927CD-6C19-BEF3-8028-57B9CA56435B}"/>
              </a:ext>
            </a:extLst>
          </p:cNvPr>
          <p:cNvSpPr txBox="1"/>
          <p:nvPr/>
        </p:nvSpPr>
        <p:spPr>
          <a:xfrm>
            <a:off x="5208959" y="1775847"/>
            <a:ext cx="1216139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52400"/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RUU Kesehatan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jawaban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pengaturan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payung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transformasi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kesehatan</a:t>
            </a:r>
            <a:endParaRPr lang="en-US" altLang="en-US" sz="4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63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DAA20C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45DA1-D649-B758-D0C6-DCB677DA362A}"/>
              </a:ext>
            </a:extLst>
          </p:cNvPr>
          <p:cNvSpPr txBox="1"/>
          <p:nvPr/>
        </p:nvSpPr>
        <p:spPr>
          <a:xfrm>
            <a:off x="4824077" y="9727168"/>
            <a:ext cx="1079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en-ID" dirty="0">
                <a:solidFill>
                  <a:schemeClr val="bg1"/>
                </a:solidFill>
                <a:effectLst/>
              </a:rPr>
              <a:t>* </a:t>
            </a:r>
            <a:r>
              <a:rPr lang="en-ID" dirty="0" err="1">
                <a:solidFill>
                  <a:schemeClr val="bg1"/>
                </a:solidFill>
                <a:effectLst/>
              </a:rPr>
              <a:t>Sumber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belum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dapat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dipastikan</a:t>
            </a:r>
            <a:r>
              <a:rPr lang="en-ID" dirty="0">
                <a:solidFill>
                  <a:schemeClr val="bg1"/>
                </a:solidFill>
                <a:effectLst/>
              </a:rPr>
              <a:t> </a:t>
            </a:r>
            <a:r>
              <a:rPr lang="en-ID" dirty="0" err="1">
                <a:solidFill>
                  <a:schemeClr val="bg1"/>
                </a:solidFill>
                <a:effectLst/>
              </a:rPr>
              <a:t>validitasnya</a:t>
            </a:r>
            <a:endParaRPr lang="en-ID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BACC900-6A2D-2A9F-AB9B-6BF49B9A9C87}"/>
              </a:ext>
            </a:extLst>
          </p:cNvPr>
          <p:cNvSpPr txBox="1"/>
          <p:nvPr/>
        </p:nvSpPr>
        <p:spPr>
          <a:xfrm>
            <a:off x="76200" y="9020770"/>
            <a:ext cx="457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Menjangkau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Arah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Pembaharuan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Sistem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Kesehatan Nasional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Melalui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Kehadiran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 UU Kesehatan</a:t>
            </a:r>
          </a:p>
          <a:p>
            <a:pPr algn="ctr"/>
            <a:r>
              <a:rPr lang="en-US" sz="2000" dirty="0">
                <a:solidFill>
                  <a:srgbClr val="001431"/>
                </a:solidFill>
                <a:latin typeface="Cardo Bold"/>
              </a:rPr>
              <a:t>30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Juli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2023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F03088-2A75-FD0C-1A8E-BAD83695F822}"/>
              </a:ext>
            </a:extLst>
          </p:cNvPr>
          <p:cNvGrpSpPr/>
          <p:nvPr/>
        </p:nvGrpSpPr>
        <p:grpSpPr>
          <a:xfrm>
            <a:off x="762000" y="6286500"/>
            <a:ext cx="3429000" cy="2590800"/>
            <a:chOff x="1033034" y="2845361"/>
            <a:chExt cx="4690500" cy="3797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9011B-BEA2-3902-F7F7-763761A05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926" y="3446707"/>
              <a:ext cx="2594608" cy="25946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325A2-75A2-157F-CA00-BECB8C69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34" y="2845361"/>
              <a:ext cx="1384300" cy="3797300"/>
            </a:xfrm>
            <a:prstGeom prst="rect">
              <a:avLst/>
            </a:prstGeom>
          </p:spPr>
        </p:pic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D21A5B97-71CF-5894-E0D3-CA6C9DF418DD}"/>
              </a:ext>
            </a:extLst>
          </p:cNvPr>
          <p:cNvSpPr txBox="1"/>
          <p:nvPr/>
        </p:nvSpPr>
        <p:spPr>
          <a:xfrm>
            <a:off x="5208959" y="460244"/>
            <a:ext cx="12012241" cy="731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 </a:t>
            </a:r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(R)UU Kesehatan</a:t>
            </a:r>
            <a:endParaRPr lang="en-US" sz="5400" b="1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E8E6BB4-A385-E14B-BDCA-8D81A0C475A8}"/>
              </a:ext>
            </a:extLst>
          </p:cNvPr>
          <p:cNvSpPr txBox="1"/>
          <p:nvPr/>
        </p:nvSpPr>
        <p:spPr>
          <a:xfrm>
            <a:off x="5208959" y="1638300"/>
            <a:ext cx="12161390" cy="787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  <a:effectLst/>
              </a:rPr>
              <a:t>20 Bab, 458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Pasal</a:t>
            </a:r>
            <a:endParaRPr lang="en-ID" sz="32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  <a:effectLst/>
              </a:rPr>
              <a:t>Bab I –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Ketentuan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Umum</a:t>
            </a:r>
            <a:endParaRPr lang="en-ID" sz="32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  <a:effectLst/>
              </a:rPr>
              <a:t>Bab II –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Hak</a:t>
            </a:r>
            <a:r>
              <a:rPr lang="en-ID" sz="3200" dirty="0">
                <a:solidFill>
                  <a:schemeClr val="bg1"/>
                </a:solidFill>
                <a:effectLst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Kewajiban</a:t>
            </a:r>
            <a:endParaRPr lang="en-ID" sz="3200" dirty="0">
              <a:solidFill>
                <a:schemeClr val="bg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Bab III – </a:t>
            </a:r>
            <a:r>
              <a:rPr lang="en-ID" sz="3200" dirty="0" err="1">
                <a:solidFill>
                  <a:schemeClr val="bg1"/>
                </a:solidFill>
              </a:rPr>
              <a:t>Tanggung</a:t>
            </a:r>
            <a:r>
              <a:rPr lang="en-ID" sz="3200" dirty="0">
                <a:solidFill>
                  <a:schemeClr val="bg1"/>
                </a:solidFill>
              </a:rPr>
              <a:t> Jawab </a:t>
            </a:r>
            <a:r>
              <a:rPr lang="en-ID" sz="3200" dirty="0" err="1">
                <a:solidFill>
                  <a:schemeClr val="bg1"/>
                </a:solidFill>
              </a:rPr>
              <a:t>Pemerintah</a:t>
            </a:r>
            <a:r>
              <a:rPr lang="en-ID" sz="3200" dirty="0">
                <a:solidFill>
                  <a:schemeClr val="bg1"/>
                </a:solidFill>
              </a:rPr>
              <a:t> Pusat dan </a:t>
            </a:r>
            <a:r>
              <a:rPr lang="en-ID" sz="3200" dirty="0" err="1">
                <a:solidFill>
                  <a:schemeClr val="bg1"/>
                </a:solidFill>
              </a:rPr>
              <a:t>Pemerintah</a:t>
            </a:r>
            <a:r>
              <a:rPr lang="en-ID" sz="3200" dirty="0">
                <a:solidFill>
                  <a:schemeClr val="bg1"/>
                </a:solidFill>
              </a:rPr>
              <a:t> Daerah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  <a:effectLst/>
              </a:rPr>
              <a:t>Bab IV –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Penyelenggaraan</a:t>
            </a:r>
            <a:r>
              <a:rPr lang="en-ID" sz="3200" dirty="0">
                <a:solidFill>
                  <a:schemeClr val="bg1"/>
                </a:solidFill>
                <a:effectLst/>
              </a:rPr>
              <a:t> Kesehatan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Bab V – </a:t>
            </a:r>
            <a:r>
              <a:rPr lang="en-ID" sz="3200" dirty="0" err="1">
                <a:solidFill>
                  <a:schemeClr val="bg1"/>
                </a:solidFill>
              </a:rPr>
              <a:t>Upaya</a:t>
            </a:r>
            <a:r>
              <a:rPr lang="en-ID" sz="3200" dirty="0">
                <a:solidFill>
                  <a:schemeClr val="bg1"/>
                </a:solidFill>
              </a:rPr>
              <a:t> Kesehatan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  <a:effectLst/>
              </a:rPr>
              <a:t>Bab VI –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Fasilitas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Pelayanan</a:t>
            </a:r>
            <a:r>
              <a:rPr lang="en-ID" sz="3200" dirty="0">
                <a:solidFill>
                  <a:schemeClr val="bg1"/>
                </a:solidFill>
                <a:effectLst/>
              </a:rPr>
              <a:t> Kesehatan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Bab VII – </a:t>
            </a:r>
            <a:r>
              <a:rPr lang="en-ID" sz="3200" dirty="0" err="1">
                <a:solidFill>
                  <a:schemeClr val="bg1"/>
                </a:solidFill>
              </a:rPr>
              <a:t>Sumber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Manusia</a:t>
            </a:r>
            <a:r>
              <a:rPr lang="en-ID" sz="3200" dirty="0">
                <a:solidFill>
                  <a:schemeClr val="bg1"/>
                </a:solidFill>
              </a:rPr>
              <a:t> Kesehatan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  <a:effectLst/>
              </a:rPr>
              <a:t>Bab VIII –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Perbekalan</a:t>
            </a:r>
            <a:r>
              <a:rPr lang="en-ID" sz="3200" dirty="0">
                <a:solidFill>
                  <a:schemeClr val="bg1"/>
                </a:solidFill>
                <a:effectLst/>
              </a:rPr>
              <a:t> Kesehatan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Bab IX – </a:t>
            </a:r>
            <a:r>
              <a:rPr lang="en-ID" sz="3200" dirty="0" err="1">
                <a:solidFill>
                  <a:schemeClr val="bg1"/>
                </a:solidFill>
              </a:rPr>
              <a:t>Ketahanan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Kefarmasian</a:t>
            </a:r>
            <a:r>
              <a:rPr lang="en-ID" sz="3200" dirty="0">
                <a:solidFill>
                  <a:schemeClr val="bg1"/>
                </a:solidFill>
              </a:rPr>
              <a:t> dan Alat Kesehatan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  <a:effectLst/>
              </a:rPr>
              <a:t>Bab X –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Teknologi</a:t>
            </a:r>
            <a:r>
              <a:rPr lang="en-ID" sz="3200" dirty="0">
                <a:solidFill>
                  <a:schemeClr val="bg1"/>
                </a:solidFill>
                <a:effectLst/>
              </a:rPr>
              <a:t> Kese</a:t>
            </a:r>
            <a:r>
              <a:rPr lang="en-ID" sz="3200" dirty="0">
                <a:solidFill>
                  <a:schemeClr val="bg1"/>
                </a:solidFill>
              </a:rPr>
              <a:t>hatan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  <a:effectLst/>
              </a:rPr>
              <a:t>Bab XI –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Sistem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Informasi</a:t>
            </a:r>
            <a:r>
              <a:rPr lang="en-ID" sz="3200" dirty="0">
                <a:solidFill>
                  <a:schemeClr val="bg1"/>
                </a:solidFill>
                <a:effectLst/>
              </a:rPr>
              <a:t> Kesehatan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Bab XII – </a:t>
            </a:r>
            <a:r>
              <a:rPr lang="en-ID" sz="3200" dirty="0" err="1">
                <a:solidFill>
                  <a:schemeClr val="bg1"/>
                </a:solidFill>
              </a:rPr>
              <a:t>Kejadian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Luar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Biasa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Wabah</a:t>
            </a:r>
            <a:endParaRPr lang="en-ID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  <a:effectLst/>
              </a:rPr>
              <a:t>Bab XIII –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Pendanaan</a:t>
            </a:r>
            <a:r>
              <a:rPr lang="en-ID" sz="3200" dirty="0">
                <a:solidFill>
                  <a:schemeClr val="bg1"/>
                </a:solidFill>
                <a:effectLst/>
              </a:rPr>
              <a:t> Kesehatan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</a:rPr>
              <a:t>Bab XIX – </a:t>
            </a:r>
            <a:r>
              <a:rPr lang="en-ID" sz="3200" dirty="0" err="1">
                <a:solidFill>
                  <a:schemeClr val="bg1"/>
                </a:solidFill>
              </a:rPr>
              <a:t>Ketentuan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Peralihan</a:t>
            </a:r>
            <a:endParaRPr lang="en-ID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chemeClr val="bg1"/>
                </a:solidFill>
                <a:effectLst/>
              </a:rPr>
              <a:t>Bab XX –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Ketentuan</a:t>
            </a:r>
            <a:r>
              <a:rPr lang="en-ID" sz="320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dirty="0" err="1">
                <a:solidFill>
                  <a:schemeClr val="bg1"/>
                </a:solidFill>
                <a:effectLst/>
              </a:rPr>
              <a:t>Penutup</a:t>
            </a:r>
            <a:endParaRPr lang="en-ID" sz="3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496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2246</Words>
  <Application>Microsoft Macintosh PowerPoint</Application>
  <PresentationFormat>Custom</PresentationFormat>
  <Paragraphs>359</Paragraphs>
  <Slides>36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Cardo</vt:lpstr>
      <vt:lpstr>Cardo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and Law Firm Company Presentation</dc:title>
  <cp:lastModifiedBy>Gregorius Yoga Panji Asmara</cp:lastModifiedBy>
  <cp:revision>49</cp:revision>
  <cp:lastPrinted>2023-05-12T19:13:14Z</cp:lastPrinted>
  <dcterms:created xsi:type="dcterms:W3CDTF">2006-08-16T00:00:00Z</dcterms:created>
  <dcterms:modified xsi:type="dcterms:W3CDTF">2023-07-30T02:39:30Z</dcterms:modified>
  <dc:identifier>DAFGez5Hrt0</dc:identifier>
</cp:coreProperties>
</file>