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8" r:id="rId4"/>
    <p:sldId id="257" r:id="rId5"/>
    <p:sldId id="260" r:id="rId6"/>
    <p:sldId id="258" r:id="rId7"/>
    <p:sldId id="259" r:id="rId8"/>
    <p:sldId id="266" r:id="rId9"/>
    <p:sldId id="261" r:id="rId10"/>
    <p:sldId id="262" r:id="rId11"/>
    <p:sldId id="263" r:id="rId12"/>
    <p:sldId id="264" r:id="rId13"/>
    <p:sldId id="265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/>
              <a:t>Klik untuk mengedit gaya subjudul Master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mbar Panorama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d-ID"/>
              <a:t>Klik ikon untuk menambahkan gambar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dul d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tipa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u N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 Gam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d-ID"/>
              <a:t>Klik ikon untuk menambahkan gambar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d-ID"/>
              <a:t>Klik ikon untuk menambahkan gambar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d-ID"/>
              <a:t>Klik ikon untuk menambahkan gambar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d-ID"/>
              <a:t>Klik ikon untuk menambahkan gambar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5.emf"/><Relationship Id="rId12" Type="http://schemas.openxmlformats.org/officeDocument/2006/relationships/oleObject" Target="../embeddings/oleObject6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.emf"/><Relationship Id="rId5" Type="http://schemas.openxmlformats.org/officeDocument/2006/relationships/image" Target="../media/image4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0550E2BE-15AC-BBC3-C301-53A4085253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Filosofi arsitektur digital</a:t>
            </a:r>
            <a:endParaRPr lang="id-ID" sz="5400" dirty="0"/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id="{226C342F-81A6-AA5D-5B95-8C089E2268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Prof. dr.-Ing. </a:t>
            </a:r>
            <a:r>
              <a:rPr lang="en-US" sz="2800" dirty="0" err="1">
                <a:solidFill>
                  <a:schemeClr val="tx1"/>
                </a:solidFill>
              </a:rPr>
              <a:t>L.m.F</a:t>
            </a:r>
            <a:r>
              <a:rPr lang="en-US" sz="2800" dirty="0">
                <a:solidFill>
                  <a:schemeClr val="tx1"/>
                </a:solidFill>
              </a:rPr>
              <a:t>. Purwanto</a:t>
            </a:r>
            <a:endParaRPr lang="id-ID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50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26DDCE6D-249F-1BD6-1C58-B5559520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05900"/>
            <a:ext cx="9905998" cy="960899"/>
          </a:xfrm>
        </p:spPr>
        <p:txBody>
          <a:bodyPr/>
          <a:lstStyle/>
          <a:p>
            <a:r>
              <a:rPr lang="en-US" dirty="0"/>
              <a:t>Kesenjangan pada arsitektur digital</a:t>
            </a:r>
            <a:endParaRPr lang="id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AFCD002E-B695-66E9-E494-0C3C89C45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066798"/>
            <a:ext cx="9905999" cy="5389419"/>
          </a:xfrm>
        </p:spPr>
        <p:txBody>
          <a:bodyPr>
            <a:normAutofit/>
          </a:bodyPr>
          <a:lstStyle/>
          <a:p>
            <a:r>
              <a:rPr lang="id-ID" sz="3600" dirty="0"/>
              <a:t>Antara</a:t>
            </a:r>
            <a:r>
              <a:rPr lang="en-US" sz="3600" dirty="0"/>
              <a:t> </a:t>
            </a:r>
            <a:r>
              <a:rPr lang="id-ID" sz="3600" dirty="0"/>
              <a:t>profesional dan non-profesional</a:t>
            </a:r>
            <a:endParaRPr lang="en-US" sz="3600" dirty="0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C3718C8E-C81C-B839-629F-E680F8A8D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98"/>
          <a:stretch/>
        </p:blipFill>
        <p:spPr>
          <a:xfrm>
            <a:off x="-3180" y="2452253"/>
            <a:ext cx="5442619" cy="3519055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507071A8-FA70-4C43-E22E-56E6A2DDB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070" y="2452254"/>
            <a:ext cx="5413930" cy="3519055"/>
          </a:xfrm>
          <a:prstGeom prst="rect">
            <a:avLst/>
          </a:prstGeom>
        </p:spPr>
      </p:pic>
      <p:sp>
        <p:nvSpPr>
          <p:cNvPr id="10" name="Persegi Panjang 9">
            <a:extLst>
              <a:ext uri="{FF2B5EF4-FFF2-40B4-BE49-F238E27FC236}">
                <a16:creationId xmlns:a16="http://schemas.microsoft.com/office/drawing/2014/main" id="{CCC83117-CA0F-F4E7-A38B-86E92EE0F7C8}"/>
              </a:ext>
            </a:extLst>
          </p:cNvPr>
          <p:cNvSpPr/>
          <p:nvPr/>
        </p:nvSpPr>
        <p:spPr>
          <a:xfrm>
            <a:off x="0" y="1953491"/>
            <a:ext cx="12192000" cy="49876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Persegi Panjang 10">
            <a:extLst>
              <a:ext uri="{FF2B5EF4-FFF2-40B4-BE49-F238E27FC236}">
                <a16:creationId xmlns:a16="http://schemas.microsoft.com/office/drawing/2014/main" id="{6875297E-C390-A1F9-D596-4F45035075A0}"/>
              </a:ext>
            </a:extLst>
          </p:cNvPr>
          <p:cNvSpPr/>
          <p:nvPr/>
        </p:nvSpPr>
        <p:spPr>
          <a:xfrm>
            <a:off x="-3180" y="5957457"/>
            <a:ext cx="12192000" cy="180108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7277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mpungan Konten 4">
            <a:extLst>
              <a:ext uri="{FF2B5EF4-FFF2-40B4-BE49-F238E27FC236}">
                <a16:creationId xmlns:a16="http://schemas.microsoft.com/office/drawing/2014/main" id="{93F54723-E5A0-8ED9-9EDC-33AD6A7F0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628" y="3158832"/>
            <a:ext cx="4362064" cy="3271548"/>
          </a:xfrm>
        </p:spPr>
      </p:pic>
      <p:pic>
        <p:nvPicPr>
          <p:cNvPr id="7" name="Gambar 6">
            <a:extLst>
              <a:ext uri="{FF2B5EF4-FFF2-40B4-BE49-F238E27FC236}">
                <a16:creationId xmlns:a16="http://schemas.microsoft.com/office/drawing/2014/main" id="{BA162150-1EBE-DC29-9CBF-4751C9051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97" t="15098" r="-14020" b="14467"/>
          <a:stretch/>
        </p:blipFill>
        <p:spPr>
          <a:xfrm>
            <a:off x="6352309" y="3179616"/>
            <a:ext cx="5309755" cy="3271549"/>
          </a:xfrm>
          <a:prstGeom prst="rect">
            <a:avLst/>
          </a:prstGeom>
        </p:spPr>
      </p:pic>
      <p:sp>
        <p:nvSpPr>
          <p:cNvPr id="8" name="Tampungan Konten 2">
            <a:extLst>
              <a:ext uri="{FF2B5EF4-FFF2-40B4-BE49-F238E27FC236}">
                <a16:creationId xmlns:a16="http://schemas.microsoft.com/office/drawing/2014/main" id="{EBBC1FE4-7266-0387-88B0-131B04BD0EAC}"/>
              </a:ext>
            </a:extLst>
          </p:cNvPr>
          <p:cNvSpPr txBox="1">
            <a:spLocks/>
          </p:cNvSpPr>
          <p:nvPr/>
        </p:nvSpPr>
        <p:spPr>
          <a:xfrm>
            <a:off x="1399310" y="484907"/>
            <a:ext cx="9905999" cy="538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A</a:t>
            </a:r>
            <a:r>
              <a:rPr lang="id-ID" sz="3600" dirty="0" err="1"/>
              <a:t>ntar</a:t>
            </a:r>
            <a:r>
              <a:rPr lang="en-US" sz="3600" dirty="0"/>
              <a:t>a g</a:t>
            </a:r>
            <a:r>
              <a:rPr lang="id-ID" sz="3600" dirty="0" err="1"/>
              <a:t>enerasi</a:t>
            </a:r>
            <a:r>
              <a:rPr lang="en-US" sz="3600" dirty="0"/>
              <a:t> yang berbeda</a:t>
            </a:r>
          </a:p>
          <a:p>
            <a:pPr marL="0" indent="0">
              <a:buNone/>
            </a:pPr>
            <a:r>
              <a:rPr lang="id-ID" sz="2800" dirty="0"/>
              <a:t>antara generasi yang </a:t>
            </a:r>
            <a:r>
              <a:rPr lang="en-US" sz="2800" dirty="0"/>
              <a:t>lama</a:t>
            </a:r>
            <a:r>
              <a:rPr lang="id-ID" sz="2800" dirty="0"/>
              <a:t> dan generasi digital dalam perdebatan proses desain arsitektur, presentasi, ruang, volume, konsep dan estetika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36082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mpungan Konten 2">
            <a:extLst>
              <a:ext uri="{FF2B5EF4-FFF2-40B4-BE49-F238E27FC236}">
                <a16:creationId xmlns:a16="http://schemas.microsoft.com/office/drawing/2014/main" id="{4701FF63-089D-C6B4-5992-F6291C02F0A0}"/>
              </a:ext>
            </a:extLst>
          </p:cNvPr>
          <p:cNvSpPr txBox="1">
            <a:spLocks/>
          </p:cNvSpPr>
          <p:nvPr/>
        </p:nvSpPr>
        <p:spPr>
          <a:xfrm>
            <a:off x="1143000" y="318653"/>
            <a:ext cx="9905999" cy="538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3600" dirty="0"/>
              <a:t>Antara</a:t>
            </a:r>
            <a:r>
              <a:rPr lang="en-US" sz="3600" dirty="0"/>
              <a:t> </a:t>
            </a:r>
            <a:r>
              <a:rPr lang="id-ID" sz="3600" dirty="0"/>
              <a:t>bidang arsitektur dan non-arsitektur</a:t>
            </a:r>
            <a:endParaRPr lang="en-US" sz="3600" dirty="0"/>
          </a:p>
        </p:txBody>
      </p:sp>
      <p:pic>
        <p:nvPicPr>
          <p:cNvPr id="11" name="Gambar 10">
            <a:extLst>
              <a:ext uri="{FF2B5EF4-FFF2-40B4-BE49-F238E27FC236}">
                <a16:creationId xmlns:a16="http://schemas.microsoft.com/office/drawing/2014/main" id="{7ABAB782-6E4A-609D-2A34-BBF8AB661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492" y="2355273"/>
            <a:ext cx="4645824" cy="3213361"/>
          </a:xfrm>
          <a:prstGeom prst="rect">
            <a:avLst/>
          </a:prstGeom>
        </p:spPr>
      </p:pic>
      <p:pic>
        <p:nvPicPr>
          <p:cNvPr id="13" name="Gambar 12">
            <a:extLst>
              <a:ext uri="{FF2B5EF4-FFF2-40B4-BE49-F238E27FC236}">
                <a16:creationId xmlns:a16="http://schemas.microsoft.com/office/drawing/2014/main" id="{AEAC21AE-77DB-FEDE-BB75-435E267C4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209" y="1325481"/>
            <a:ext cx="4569368" cy="553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31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ersegi Panjang 13">
            <a:extLst>
              <a:ext uri="{FF2B5EF4-FFF2-40B4-BE49-F238E27FC236}">
                <a16:creationId xmlns:a16="http://schemas.microsoft.com/office/drawing/2014/main" id="{D577DBD9-0D02-098F-455E-78A4EBEAD3EA}"/>
              </a:ext>
            </a:extLst>
          </p:cNvPr>
          <p:cNvSpPr/>
          <p:nvPr/>
        </p:nvSpPr>
        <p:spPr>
          <a:xfrm>
            <a:off x="0" y="0"/>
            <a:ext cx="12192000" cy="358832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ampungan Konten 2">
            <a:extLst>
              <a:ext uri="{FF2B5EF4-FFF2-40B4-BE49-F238E27FC236}">
                <a16:creationId xmlns:a16="http://schemas.microsoft.com/office/drawing/2014/main" id="{AB690D2E-CB67-4806-A886-5E19F43912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25776" y="3722256"/>
            <a:ext cx="9906000" cy="2290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Beberapa </a:t>
            </a:r>
            <a:r>
              <a:rPr lang="id-ID" sz="3600" dirty="0"/>
              <a:t>Pendidikan</a:t>
            </a:r>
            <a:r>
              <a:rPr lang="en-US" sz="3600" dirty="0"/>
              <a:t> </a:t>
            </a:r>
            <a:r>
              <a:rPr lang="id-ID" sz="3600" dirty="0"/>
              <a:t>arsitektur </a:t>
            </a:r>
            <a:r>
              <a:rPr lang="en-US" sz="3600" dirty="0"/>
              <a:t>belum </a:t>
            </a:r>
            <a:r>
              <a:rPr lang="id-ID" sz="3600" dirty="0"/>
              <a:t>berupaya mengikuti perubahan teknologi digital yang begitu </a:t>
            </a:r>
            <a:r>
              <a:rPr lang="id-ID" sz="3600" dirty="0" err="1"/>
              <a:t>cepa</a:t>
            </a:r>
            <a:r>
              <a:rPr lang="en-US" sz="3600" dirty="0"/>
              <a:t>t</a:t>
            </a:r>
            <a:endParaRPr lang="id-ID" sz="4400" dirty="0"/>
          </a:p>
        </p:txBody>
      </p:sp>
      <p:pic>
        <p:nvPicPr>
          <p:cNvPr id="10" name="Gambar 9">
            <a:extLst>
              <a:ext uri="{FF2B5EF4-FFF2-40B4-BE49-F238E27FC236}">
                <a16:creationId xmlns:a16="http://schemas.microsoft.com/office/drawing/2014/main" id="{BB6A29FD-6B1A-1FFF-EF96-5E8DA7029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116" y="288636"/>
            <a:ext cx="4345660" cy="3011054"/>
          </a:xfrm>
          <a:prstGeom prst="rect">
            <a:avLst/>
          </a:prstGeom>
        </p:spPr>
      </p:pic>
      <p:pic>
        <p:nvPicPr>
          <p:cNvPr id="13" name="Gambar 12">
            <a:extLst>
              <a:ext uri="{FF2B5EF4-FFF2-40B4-BE49-F238E27FC236}">
                <a16:creationId xmlns:a16="http://schemas.microsoft.com/office/drawing/2014/main" id="{CE974060-A44A-8F91-6436-C30B0E413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302" y="288636"/>
            <a:ext cx="4516582" cy="3011055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439833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33309DDC-552C-4464-A3AA-9D1A4E362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Filosofi dari Arsitektur digital</a:t>
            </a:r>
            <a:endParaRPr lang="id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DB78F9B-A003-BA2E-37CF-8AFCD160C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89268"/>
            <a:ext cx="9905999" cy="3541714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Merupakan </a:t>
            </a:r>
            <a:r>
              <a:rPr lang="id-ID" sz="3600" dirty="0"/>
              <a:t>karya arsitektur </a:t>
            </a:r>
            <a:r>
              <a:rPr lang="en-US" sz="3600" dirty="0"/>
              <a:t>dengan memanfaatkan </a:t>
            </a:r>
            <a:r>
              <a:rPr lang="en-US" sz="4400" dirty="0"/>
              <a:t>teknologi digital </a:t>
            </a:r>
            <a:r>
              <a:rPr lang="en-US" sz="3600" dirty="0"/>
              <a:t>yang mempermudah dan meningkatkan </a:t>
            </a:r>
            <a:r>
              <a:rPr lang="en-US" sz="4400" dirty="0"/>
              <a:t>kinerja desain</a:t>
            </a:r>
            <a:r>
              <a:rPr lang="en-US" sz="3600" dirty="0"/>
              <a:t>,</a:t>
            </a:r>
            <a:r>
              <a:rPr lang="id-ID" sz="3600" dirty="0"/>
              <a:t> </a:t>
            </a:r>
            <a:r>
              <a:rPr lang="en-US" sz="3600" dirty="0"/>
              <a:t>untuk </a:t>
            </a:r>
            <a:r>
              <a:rPr lang="id-ID" sz="3600" dirty="0"/>
              <a:t>menciptakan </a:t>
            </a:r>
            <a:r>
              <a:rPr lang="en-US" sz="4400" dirty="0"/>
              <a:t>k</a:t>
            </a:r>
            <a:r>
              <a:rPr lang="id-ID" sz="4400" dirty="0" err="1"/>
              <a:t>ombinasi</a:t>
            </a:r>
            <a:r>
              <a:rPr lang="en-US" sz="4400" dirty="0"/>
              <a:t> antara </a:t>
            </a:r>
            <a:r>
              <a:rPr lang="en-US" sz="3600" dirty="0"/>
              <a:t>bentuk</a:t>
            </a:r>
            <a:r>
              <a:rPr lang="id-ID" sz="3600" dirty="0"/>
              <a:t> arsitektur baru dan teknologi</a:t>
            </a:r>
            <a:r>
              <a:rPr lang="en-US" sz="3600" dirty="0"/>
              <a:t> yang digunakan</a:t>
            </a:r>
          </a:p>
          <a:p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38360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8C4CE035-93D9-A790-2E3C-36C98A98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359" y="0"/>
            <a:ext cx="9905998" cy="1066799"/>
          </a:xfrm>
        </p:spPr>
        <p:txBody>
          <a:bodyPr/>
          <a:lstStyle/>
          <a:p>
            <a:r>
              <a:rPr lang="en-US" dirty="0"/>
              <a:t>Mitos dalam memandang teknologi</a:t>
            </a:r>
            <a:endParaRPr lang="id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4718B273-033E-BD51-17AB-783D5D5C6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51" y="1154978"/>
            <a:ext cx="9905999" cy="4548043"/>
          </a:xfrm>
        </p:spPr>
        <p:txBody>
          <a:bodyPr>
            <a:normAutofit/>
          </a:bodyPr>
          <a:lstStyle/>
          <a:p>
            <a:r>
              <a:rPr lang="en-US" sz="3200" dirty="0"/>
              <a:t>Teknologi mengambil alih peran manusia</a:t>
            </a:r>
          </a:p>
          <a:p>
            <a:r>
              <a:rPr lang="en-US" sz="3200" dirty="0"/>
              <a:t>Teknologi mengubah rasa</a:t>
            </a:r>
          </a:p>
          <a:p>
            <a:r>
              <a:rPr lang="en-US" sz="3200" dirty="0"/>
              <a:t>Teknologi menghancurkan hubungan antar manusia</a:t>
            </a:r>
          </a:p>
          <a:p>
            <a:endParaRPr lang="en-US" sz="3200" dirty="0"/>
          </a:p>
          <a:p>
            <a:pPr marL="0" indent="0">
              <a:buNone/>
            </a:pPr>
            <a:r>
              <a:rPr lang="en-US" sz="3200" dirty="0"/>
              <a:t>Semua muncul karena ketakutan manusia terhadap perubahan</a:t>
            </a:r>
            <a:endParaRPr lang="id-ID" sz="3200" dirty="0"/>
          </a:p>
        </p:txBody>
      </p:sp>
      <p:graphicFrame>
        <p:nvGraphicFramePr>
          <p:cNvPr id="4" name="Objek 3">
            <a:extLst>
              <a:ext uri="{FF2B5EF4-FFF2-40B4-BE49-F238E27FC236}">
                <a16:creationId xmlns:a16="http://schemas.microsoft.com/office/drawing/2014/main" id="{AA4501E6-0C6B-C7AE-F7BB-F06525D0B8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855251"/>
              </p:ext>
            </p:extLst>
          </p:nvPr>
        </p:nvGraphicFramePr>
        <p:xfrm>
          <a:off x="9255780" y="549135"/>
          <a:ext cx="2043108" cy="2046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6416729" imgH="6426866" progId="CorelDraw.Graphic.19">
                  <p:embed/>
                </p:oleObj>
              </mc:Choice>
              <mc:Fallback>
                <p:oleObj name="CorelDRAW" r:id="rId2" imgW="6416729" imgH="6426866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255780" y="549135"/>
                        <a:ext cx="2043108" cy="2046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 4">
            <a:extLst>
              <a:ext uri="{FF2B5EF4-FFF2-40B4-BE49-F238E27FC236}">
                <a16:creationId xmlns:a16="http://schemas.microsoft.com/office/drawing/2014/main" id="{2EDDF669-CDCF-07D5-247E-95AD27A328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1866902"/>
              </p:ext>
            </p:extLst>
          </p:nvPr>
        </p:nvGraphicFramePr>
        <p:xfrm>
          <a:off x="10277334" y="2030555"/>
          <a:ext cx="1935652" cy="1941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4411159" imgH="4424014" progId="CorelDraw.Graphic.19">
                  <p:embed/>
                </p:oleObj>
              </mc:Choice>
              <mc:Fallback>
                <p:oleObj name="CorelDRAW" r:id="rId4" imgW="4411159" imgH="442401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277334" y="2030555"/>
                        <a:ext cx="1935652" cy="1941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 5">
            <a:extLst>
              <a:ext uri="{FF2B5EF4-FFF2-40B4-BE49-F238E27FC236}">
                <a16:creationId xmlns:a16="http://schemas.microsoft.com/office/drawing/2014/main" id="{CEE3776F-F46F-EB07-7FE2-3DA4B2F73F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298509"/>
              </p:ext>
            </p:extLst>
          </p:nvPr>
        </p:nvGraphicFramePr>
        <p:xfrm>
          <a:off x="9418010" y="3429000"/>
          <a:ext cx="1827150" cy="1832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4411159" imgH="4424014" progId="CorelDraw.Graphic.19">
                  <p:embed/>
                </p:oleObj>
              </mc:Choice>
              <mc:Fallback>
                <p:oleObj name="CorelDRAW" r:id="rId6" imgW="4411159" imgH="442401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418010" y="3429000"/>
                        <a:ext cx="1827150" cy="1832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 6">
            <a:extLst>
              <a:ext uri="{FF2B5EF4-FFF2-40B4-BE49-F238E27FC236}">
                <a16:creationId xmlns:a16="http://schemas.microsoft.com/office/drawing/2014/main" id="{6831592D-82A7-3F98-F18D-78158A55E3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447044"/>
              </p:ext>
            </p:extLst>
          </p:nvPr>
        </p:nvGraphicFramePr>
        <p:xfrm>
          <a:off x="8450184" y="4721056"/>
          <a:ext cx="1935653" cy="194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4411159" imgH="4424014" progId="CorelDraw.Graphic.19">
                  <p:embed/>
                </p:oleObj>
              </mc:Choice>
              <mc:Fallback>
                <p:oleObj name="CorelDRAW" r:id="rId8" imgW="4411159" imgH="442401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50184" y="4721056"/>
                        <a:ext cx="1935653" cy="194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 7">
            <a:extLst>
              <a:ext uri="{FF2B5EF4-FFF2-40B4-BE49-F238E27FC236}">
                <a16:creationId xmlns:a16="http://schemas.microsoft.com/office/drawing/2014/main" id="{4D7D373D-3AA3-1F89-5D3E-AF35D8D4AC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853409"/>
              </p:ext>
            </p:extLst>
          </p:nvPr>
        </p:nvGraphicFramePr>
        <p:xfrm>
          <a:off x="6623034" y="4721056"/>
          <a:ext cx="1935653" cy="194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4411159" imgH="4424014" progId="CorelDraw.Graphic.19">
                  <p:embed/>
                </p:oleObj>
              </mc:Choice>
              <mc:Fallback>
                <p:oleObj name="CorelDRAW" r:id="rId10" imgW="4411159" imgH="442401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23034" y="4721056"/>
                        <a:ext cx="1935653" cy="194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 8">
            <a:extLst>
              <a:ext uri="{FF2B5EF4-FFF2-40B4-BE49-F238E27FC236}">
                <a16:creationId xmlns:a16="http://schemas.microsoft.com/office/drawing/2014/main" id="{346702E0-943F-42BA-3A51-CA1A468DF5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447565"/>
              </p:ext>
            </p:extLst>
          </p:nvPr>
        </p:nvGraphicFramePr>
        <p:xfrm>
          <a:off x="4710134" y="4721055"/>
          <a:ext cx="1935653" cy="194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2" imgW="4411159" imgH="4424014" progId="CorelDraw.Graphic.19">
                  <p:embed/>
                </p:oleObj>
              </mc:Choice>
              <mc:Fallback>
                <p:oleObj name="CorelDRAW" r:id="rId12" imgW="4411159" imgH="4424014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10134" y="4721055"/>
                        <a:ext cx="1935653" cy="194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9178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E768B852-DC86-C908-99F2-17C4B9A59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47462"/>
            <a:ext cx="9905998" cy="919337"/>
          </a:xfrm>
        </p:spPr>
        <p:txBody>
          <a:bodyPr>
            <a:normAutofit/>
          </a:bodyPr>
          <a:lstStyle/>
          <a:p>
            <a:r>
              <a:rPr lang="en-US" sz="4800" dirty="0"/>
              <a:t>Filosofi</a:t>
            </a:r>
            <a:endParaRPr lang="id-ID" sz="4800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FAF4E2EC-763A-5797-A21D-D46FCCDCC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302" y="1302325"/>
            <a:ext cx="10579534" cy="5140037"/>
          </a:xfrm>
        </p:spPr>
        <p:txBody>
          <a:bodyPr>
            <a:normAutofit/>
          </a:bodyPr>
          <a:lstStyle/>
          <a:p>
            <a:r>
              <a:rPr lang="id-ID" sz="3200" dirty="0"/>
              <a:t>Filsafat arsitektur </a:t>
            </a:r>
            <a:r>
              <a:rPr lang="en-US" sz="3200" dirty="0"/>
              <a:t>adalah </a:t>
            </a:r>
            <a:r>
              <a:rPr lang="id-ID" sz="3200" dirty="0"/>
              <a:t>se</a:t>
            </a:r>
            <a:r>
              <a:rPr lang="en-US" sz="3200" dirty="0"/>
              <a:t>kumpulan</a:t>
            </a:r>
            <a:r>
              <a:rPr lang="id-ID" sz="3200" dirty="0"/>
              <a:t> ide, teori atau konsep yang mengatur karya arsitektur </a:t>
            </a:r>
            <a:r>
              <a:rPr lang="en-US" sz="3200" dirty="0"/>
              <a:t>yang dikelola oleh</a:t>
            </a:r>
            <a:r>
              <a:rPr lang="id-ID" sz="3200" dirty="0"/>
              <a:t> arsitek</a:t>
            </a:r>
            <a:r>
              <a:rPr lang="en-US" sz="3200" dirty="0"/>
              <a:t>,</a:t>
            </a:r>
            <a:r>
              <a:rPr lang="id-ID" sz="3200" dirty="0"/>
              <a:t> </a:t>
            </a:r>
            <a:r>
              <a:rPr lang="en-US" sz="3200" dirty="0"/>
              <a:t>yang dilakukan terus menerus untuk  </a:t>
            </a:r>
            <a:r>
              <a:rPr lang="id-ID" sz="3200" dirty="0"/>
              <a:t>menciptakan konsep atau pemikiran baru dalam mendefinisikan arsitektur.</a:t>
            </a:r>
            <a:endParaRPr lang="en-US" sz="3200" dirty="0"/>
          </a:p>
          <a:p>
            <a:r>
              <a:rPr lang="id-ID" sz="3200" dirty="0"/>
              <a:t>Transformasi digital </a:t>
            </a:r>
            <a:r>
              <a:rPr lang="en-US" sz="3200" dirty="0"/>
              <a:t>merupakan upaya untuk</a:t>
            </a:r>
            <a:r>
              <a:rPr lang="id-ID" sz="3200" dirty="0"/>
              <a:t> meningkatkan kinerja dan ke</a:t>
            </a:r>
            <a:r>
              <a:rPr lang="en-US" sz="3200" dirty="0"/>
              <a:t>mudah</a:t>
            </a:r>
            <a:r>
              <a:rPr lang="id-ID" sz="3200" dirty="0" err="1"/>
              <a:t>an</a:t>
            </a:r>
            <a:r>
              <a:rPr lang="id-ID" sz="3200" dirty="0"/>
              <a:t> dengan menerapkan teknologi terbaru. </a:t>
            </a:r>
          </a:p>
        </p:txBody>
      </p:sp>
    </p:spTree>
    <p:extLst>
      <p:ext uri="{BB962C8B-B14F-4D97-AF65-F5344CB8AC3E}">
        <p14:creationId xmlns:p14="http://schemas.microsoft.com/office/powerpoint/2010/main" val="3918607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rsegi Panjang 12">
            <a:extLst>
              <a:ext uri="{FF2B5EF4-FFF2-40B4-BE49-F238E27FC236}">
                <a16:creationId xmlns:a16="http://schemas.microsoft.com/office/drawing/2014/main" id="{7C1B3CEF-B0FB-4DA9-C7FD-AA91267AF279}"/>
              </a:ext>
            </a:extLst>
          </p:cNvPr>
          <p:cNvSpPr/>
          <p:nvPr/>
        </p:nvSpPr>
        <p:spPr>
          <a:xfrm>
            <a:off x="-101043" y="4738370"/>
            <a:ext cx="12293043" cy="177326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id="{23113864-66DE-E326-6903-45F8499C9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868" y="0"/>
            <a:ext cx="9905998" cy="808500"/>
          </a:xfrm>
        </p:spPr>
        <p:txBody>
          <a:bodyPr/>
          <a:lstStyle/>
          <a:p>
            <a:r>
              <a:rPr lang="id-ID" dirty="0"/>
              <a:t>MUNCULNYA ARSITEKTUR DIGITAL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837DD8B0-3D29-67E4-3FF8-5E0466EEF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868" y="1002578"/>
            <a:ext cx="9905999" cy="3541714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Awal </a:t>
            </a:r>
            <a:r>
              <a:rPr lang="en-US" sz="4000" dirty="0"/>
              <a:t>Abad 20</a:t>
            </a:r>
            <a:r>
              <a:rPr lang="en-US" sz="3200" dirty="0"/>
              <a:t> mulai muncul pemahaman </a:t>
            </a:r>
            <a:r>
              <a:rPr lang="en-US" sz="3200" dirty="0" err="1"/>
              <a:t>ttg</a:t>
            </a:r>
            <a:r>
              <a:rPr lang="en-US" sz="3200" dirty="0"/>
              <a:t> digital</a:t>
            </a:r>
          </a:p>
          <a:p>
            <a:r>
              <a:rPr lang="en-US" sz="3200" dirty="0"/>
              <a:t>Muncul CAD/CAM/CAE (</a:t>
            </a:r>
            <a:r>
              <a:rPr lang="id-ID" sz="2400" dirty="0" err="1"/>
              <a:t>Computer-Aided</a:t>
            </a:r>
            <a:r>
              <a:rPr lang="id-ID" sz="2400" dirty="0"/>
              <a:t> Design</a:t>
            </a:r>
            <a:r>
              <a:rPr lang="en-US" sz="2400" dirty="0"/>
              <a:t>/</a:t>
            </a:r>
            <a:r>
              <a:rPr lang="id-ID" sz="2400" dirty="0" err="1"/>
              <a:t>Computer-Aided</a:t>
            </a:r>
            <a:r>
              <a:rPr lang="id-ID" sz="2400" dirty="0"/>
              <a:t> Manufacturing</a:t>
            </a:r>
            <a:r>
              <a:rPr lang="en-US" sz="2400" dirty="0"/>
              <a:t>/</a:t>
            </a:r>
            <a:r>
              <a:rPr lang="id-ID" sz="2400" dirty="0" err="1"/>
              <a:t>Computer</a:t>
            </a:r>
            <a:r>
              <a:rPr lang="id-ID" sz="2400" dirty="0"/>
              <a:t> </a:t>
            </a:r>
            <a:r>
              <a:rPr lang="id-ID" sz="2400" dirty="0" err="1"/>
              <a:t>Aided</a:t>
            </a:r>
            <a:r>
              <a:rPr lang="id-ID" sz="2400" dirty="0"/>
              <a:t> Engineering</a:t>
            </a:r>
            <a:r>
              <a:rPr lang="en-US" sz="3200" dirty="0"/>
              <a:t>), Virtual Reality, adanya Internet</a:t>
            </a:r>
          </a:p>
          <a:p>
            <a:r>
              <a:rPr lang="en-US" sz="4400" dirty="0"/>
              <a:t>Metode perancangan arsitektur </a:t>
            </a:r>
            <a:r>
              <a:rPr lang="en-US" sz="3200" dirty="0"/>
              <a:t>mulai berubah</a:t>
            </a:r>
            <a:endParaRPr lang="id-ID" sz="3200" dirty="0"/>
          </a:p>
        </p:txBody>
      </p:sp>
      <p:pic>
        <p:nvPicPr>
          <p:cNvPr id="5" name="Gambar 4">
            <a:extLst>
              <a:ext uri="{FF2B5EF4-FFF2-40B4-BE49-F238E27FC236}">
                <a16:creationId xmlns:a16="http://schemas.microsoft.com/office/drawing/2014/main" id="{461345F9-A147-A901-726A-BD8E3720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66" y="4865510"/>
            <a:ext cx="2560953" cy="1441450"/>
          </a:xfrm>
          <a:prstGeom prst="rect">
            <a:avLst/>
          </a:prstGeom>
        </p:spPr>
      </p:pic>
      <p:pic>
        <p:nvPicPr>
          <p:cNvPr id="8" name="Gambar 7">
            <a:extLst>
              <a:ext uri="{FF2B5EF4-FFF2-40B4-BE49-F238E27FC236}">
                <a16:creationId xmlns:a16="http://schemas.microsoft.com/office/drawing/2014/main" id="{C4EF0A92-D062-4E36-8A43-5F17A55B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5" y="4861478"/>
            <a:ext cx="2172171" cy="1411911"/>
          </a:xfrm>
          <a:prstGeom prst="rect">
            <a:avLst/>
          </a:prstGeom>
        </p:spPr>
      </p:pic>
      <p:pic>
        <p:nvPicPr>
          <p:cNvPr id="10" name="Gambar 9">
            <a:extLst>
              <a:ext uri="{FF2B5EF4-FFF2-40B4-BE49-F238E27FC236}">
                <a16:creationId xmlns:a16="http://schemas.microsoft.com/office/drawing/2014/main" id="{FE0F1CD5-1070-4869-8E4E-75223EF05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808" y="4861478"/>
            <a:ext cx="2172172" cy="1445482"/>
          </a:xfrm>
          <a:prstGeom prst="rect">
            <a:avLst/>
          </a:prstGeom>
        </p:spPr>
      </p:pic>
      <p:pic>
        <p:nvPicPr>
          <p:cNvPr id="12" name="Gambar 11">
            <a:extLst>
              <a:ext uri="{FF2B5EF4-FFF2-40B4-BE49-F238E27FC236}">
                <a16:creationId xmlns:a16="http://schemas.microsoft.com/office/drawing/2014/main" id="{429DCE62-198B-9357-757C-548A52FDB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860" y="4895048"/>
            <a:ext cx="2392775" cy="1435665"/>
          </a:xfrm>
          <a:prstGeom prst="rect">
            <a:avLst/>
          </a:prstGeom>
        </p:spPr>
      </p:pic>
      <p:pic>
        <p:nvPicPr>
          <p:cNvPr id="15" name="Gambar 14">
            <a:extLst>
              <a:ext uri="{FF2B5EF4-FFF2-40B4-BE49-F238E27FC236}">
                <a16:creationId xmlns:a16="http://schemas.microsoft.com/office/drawing/2014/main" id="{F74B75A7-467A-A131-D6DF-FCAB64EA1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7804" y="4888824"/>
            <a:ext cx="2172172" cy="144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002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ersegi Panjang 19">
            <a:extLst>
              <a:ext uri="{FF2B5EF4-FFF2-40B4-BE49-F238E27FC236}">
                <a16:creationId xmlns:a16="http://schemas.microsoft.com/office/drawing/2014/main" id="{4EFC6FD7-7652-310B-A24D-CEB1CC4EA379}"/>
              </a:ext>
            </a:extLst>
          </p:cNvPr>
          <p:cNvSpPr/>
          <p:nvPr/>
        </p:nvSpPr>
        <p:spPr>
          <a:xfrm>
            <a:off x="0" y="2313708"/>
            <a:ext cx="5974267" cy="35417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Persegi Panjang 20">
            <a:extLst>
              <a:ext uri="{FF2B5EF4-FFF2-40B4-BE49-F238E27FC236}">
                <a16:creationId xmlns:a16="http://schemas.microsoft.com/office/drawing/2014/main" id="{1CA5DA72-1CA7-D68E-E08B-8DCFBD4F9299}"/>
              </a:ext>
            </a:extLst>
          </p:cNvPr>
          <p:cNvSpPr/>
          <p:nvPr/>
        </p:nvSpPr>
        <p:spPr>
          <a:xfrm>
            <a:off x="5935853" y="2313708"/>
            <a:ext cx="6256147" cy="35417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id="{AD36FCF1-121C-B0E7-D6B2-EC95E983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d-ID" dirty="0"/>
              <a:t>Melalui komputer, </a:t>
            </a:r>
            <a:r>
              <a:rPr lang="en-US" dirty="0"/>
              <a:t>muncul</a:t>
            </a:r>
            <a:r>
              <a:rPr lang="id-ID" dirty="0"/>
              <a:t> arsitek terkenal, telah merancang berbagai ruang yang menakjubkan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FBD42616-E510-91B9-23EF-83A3C9597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59" y="2499069"/>
            <a:ext cx="9905999" cy="3541714"/>
          </a:xfrm>
        </p:spPr>
        <p:txBody>
          <a:bodyPr/>
          <a:lstStyle/>
          <a:p>
            <a:pPr marL="0" indent="0">
              <a:buNone/>
            </a:pPr>
            <a:r>
              <a:rPr lang="id-ID" b="1" dirty="0"/>
              <a:t>Frank </a:t>
            </a:r>
            <a:r>
              <a:rPr lang="id-ID" b="1" dirty="0" err="1"/>
              <a:t>Gehry</a:t>
            </a:r>
            <a:r>
              <a:rPr lang="en-US" b="1" dirty="0"/>
              <a:t>                                                      </a:t>
            </a:r>
            <a:r>
              <a:rPr lang="id-ID" b="1" dirty="0"/>
              <a:t>Peter </a:t>
            </a:r>
            <a:r>
              <a:rPr lang="id-ID" b="1" dirty="0" err="1"/>
              <a:t>Eisenman</a:t>
            </a:r>
            <a:endParaRPr lang="id-ID" b="1" dirty="0"/>
          </a:p>
        </p:txBody>
      </p:sp>
      <p:pic>
        <p:nvPicPr>
          <p:cNvPr id="11" name="Gambar 10">
            <a:extLst>
              <a:ext uri="{FF2B5EF4-FFF2-40B4-BE49-F238E27FC236}">
                <a16:creationId xmlns:a16="http://schemas.microsoft.com/office/drawing/2014/main" id="{4E83C4F0-8105-25A2-B067-6F121E507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86"/>
          <a:stretch/>
        </p:blipFill>
        <p:spPr>
          <a:xfrm>
            <a:off x="2250542" y="3051073"/>
            <a:ext cx="3554514" cy="2437706"/>
          </a:xfrm>
          <a:prstGeom prst="rect">
            <a:avLst/>
          </a:prstGeom>
        </p:spPr>
      </p:pic>
      <p:pic>
        <p:nvPicPr>
          <p:cNvPr id="13" name="Gambar 12">
            <a:extLst>
              <a:ext uri="{FF2B5EF4-FFF2-40B4-BE49-F238E27FC236}">
                <a16:creationId xmlns:a16="http://schemas.microsoft.com/office/drawing/2014/main" id="{EA74D206-8D76-E817-1953-4B281B638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51073"/>
            <a:ext cx="2119745" cy="2437707"/>
          </a:xfrm>
          <a:prstGeom prst="rect">
            <a:avLst/>
          </a:prstGeom>
        </p:spPr>
      </p:pic>
      <p:pic>
        <p:nvPicPr>
          <p:cNvPr id="17" name="Gambar 16">
            <a:extLst>
              <a:ext uri="{FF2B5EF4-FFF2-40B4-BE49-F238E27FC236}">
                <a16:creationId xmlns:a16="http://schemas.microsoft.com/office/drawing/2014/main" id="{9B76F09A-2FD9-E782-C739-51BC70968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190" y="3051073"/>
            <a:ext cx="3862269" cy="2439162"/>
          </a:xfrm>
          <a:prstGeom prst="rect">
            <a:avLst/>
          </a:prstGeom>
        </p:spPr>
      </p:pic>
      <p:pic>
        <p:nvPicPr>
          <p:cNvPr id="19" name="Gambar 18">
            <a:extLst>
              <a:ext uri="{FF2B5EF4-FFF2-40B4-BE49-F238E27FC236}">
                <a16:creationId xmlns:a16="http://schemas.microsoft.com/office/drawing/2014/main" id="{2F1EC2C6-669A-2BCE-0D2B-093CF5A323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43"/>
          <a:stretch/>
        </p:blipFill>
        <p:spPr>
          <a:xfrm>
            <a:off x="6109856" y="3039597"/>
            <a:ext cx="2119745" cy="243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25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40FEA509-6BFE-15C8-DFC2-00CDBCD2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Era arsitektur digital</a:t>
            </a:r>
            <a:endParaRPr lang="id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AF3C976C-DF64-7FE5-AB65-C94C2445A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58143"/>
            <a:ext cx="9905999" cy="3541714"/>
          </a:xfrm>
        </p:spPr>
        <p:txBody>
          <a:bodyPr>
            <a:normAutofit/>
          </a:bodyPr>
          <a:lstStyle/>
          <a:p>
            <a:r>
              <a:rPr lang="id-ID" sz="3200" dirty="0"/>
              <a:t>Kombinasi</a:t>
            </a:r>
            <a:r>
              <a:rPr lang="en-US" sz="3200" dirty="0"/>
              <a:t> bentuk</a:t>
            </a:r>
            <a:r>
              <a:rPr lang="id-ID" sz="3200" dirty="0"/>
              <a:t> </a:t>
            </a:r>
            <a:r>
              <a:rPr lang="id-ID" sz="4000" dirty="0"/>
              <a:t>arsitektur baru </a:t>
            </a:r>
            <a:r>
              <a:rPr lang="id-ID" sz="3200" dirty="0"/>
              <a:t>dan </a:t>
            </a:r>
            <a:r>
              <a:rPr lang="id-ID" sz="4000" dirty="0"/>
              <a:t>teknologi digital </a:t>
            </a:r>
            <a:r>
              <a:rPr lang="id-ID" sz="3200" dirty="0"/>
              <a:t>ini disebut </a:t>
            </a:r>
            <a:r>
              <a:rPr lang="id-ID" sz="4000" b="1" dirty="0"/>
              <a:t>arsitektur digital</a:t>
            </a:r>
            <a:endParaRPr lang="id-ID" sz="3200" b="1" dirty="0"/>
          </a:p>
        </p:txBody>
      </p:sp>
      <p:pic>
        <p:nvPicPr>
          <p:cNvPr id="7" name="Gambar 6">
            <a:extLst>
              <a:ext uri="{FF2B5EF4-FFF2-40B4-BE49-F238E27FC236}">
                <a16:creationId xmlns:a16="http://schemas.microsoft.com/office/drawing/2014/main" id="{678954F6-1F94-34BB-964B-B1350E70E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39" y="3197530"/>
            <a:ext cx="4361411" cy="3660470"/>
          </a:xfrm>
          <a:prstGeom prst="rect">
            <a:avLst/>
          </a:prstGeom>
        </p:spPr>
      </p:pic>
      <p:pic>
        <p:nvPicPr>
          <p:cNvPr id="9" name="Gambar 8">
            <a:extLst>
              <a:ext uri="{FF2B5EF4-FFF2-40B4-BE49-F238E27FC236}">
                <a16:creationId xmlns:a16="http://schemas.microsoft.com/office/drawing/2014/main" id="{02183CA5-12C3-6460-7AF0-BD597E5B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769" y="3197530"/>
            <a:ext cx="2440313" cy="366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50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12E05CC5-08CB-261A-E62A-A2A58E73A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478570"/>
          </a:xfrm>
        </p:spPr>
        <p:txBody>
          <a:bodyPr/>
          <a:lstStyle/>
          <a:p>
            <a:r>
              <a:rPr lang="en-US" dirty="0"/>
              <a:t>Konflik yang muncul terhadap pemikiran arsitektur digital</a:t>
            </a:r>
            <a:endParaRPr lang="id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1E205C8D-ADCD-4F35-BDAC-58E4EC42B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478569"/>
            <a:ext cx="9905999" cy="508848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Sering muncul pertanyaan "Apakah ini fenomena sementara atau revolusi permanen?" "Akankah alat ini merusak arsitektur karena kita tidak terbiasa dengannya?" "Apakah kita siap untuk revolusi baru?" "Apa itu arsitektur digital?"</a:t>
            </a:r>
          </a:p>
          <a:p>
            <a:pPr>
              <a:lnSpc>
                <a:spcPct val="100000"/>
              </a:lnSpc>
            </a:pPr>
            <a:r>
              <a:rPr lang="id-ID" sz="3200" dirty="0"/>
              <a:t>Teknologi</a:t>
            </a:r>
            <a:r>
              <a:rPr lang="en-US" sz="3200" dirty="0"/>
              <a:t> </a:t>
            </a:r>
            <a:r>
              <a:rPr lang="id-ID" sz="3200" dirty="0"/>
              <a:t>digital </a:t>
            </a:r>
            <a:r>
              <a:rPr lang="en-US" sz="3200" dirty="0"/>
              <a:t>yang </a:t>
            </a:r>
            <a:r>
              <a:rPr lang="id-ID" sz="3200" dirty="0"/>
              <a:t>tidak mempengaruhi pemikiran desain, metode desain, dan teori spasial, maka itu hanya</a:t>
            </a:r>
            <a:r>
              <a:rPr lang="en-US" sz="3200" dirty="0"/>
              <a:t>lah</a:t>
            </a:r>
            <a:r>
              <a:rPr lang="id-ID" sz="3200" dirty="0"/>
              <a:t> sebagai </a:t>
            </a:r>
            <a:r>
              <a:rPr lang="id-ID" sz="4000" b="1" dirty="0"/>
              <a:t>alat baru</a:t>
            </a:r>
            <a:endParaRPr lang="en-US" sz="4000" b="1" dirty="0"/>
          </a:p>
          <a:p>
            <a:pPr>
              <a:lnSpc>
                <a:spcPct val="100000"/>
              </a:lnSpc>
            </a:pPr>
            <a:r>
              <a:rPr lang="id-ID" sz="3200" dirty="0"/>
              <a:t>Teknologi</a:t>
            </a:r>
            <a:r>
              <a:rPr lang="en-US" sz="3200" dirty="0"/>
              <a:t> </a:t>
            </a:r>
            <a:r>
              <a:rPr lang="id-ID" sz="3200" dirty="0"/>
              <a:t>digital jauh lebih kuat daripada </a:t>
            </a:r>
            <a:r>
              <a:rPr lang="id-ID" sz="3200" dirty="0" err="1"/>
              <a:t>drafting</a:t>
            </a:r>
            <a:r>
              <a:rPr lang="id-ID" sz="3200" dirty="0"/>
              <a:t> pada zaman Yunani atau pemodelan pada zaman </a:t>
            </a:r>
            <a:r>
              <a:rPr lang="id-ID" sz="3200" dirty="0" err="1"/>
              <a:t>Renaissance</a:t>
            </a:r>
            <a:r>
              <a:rPr lang="id-ID" sz="3200" dirty="0"/>
              <a:t>.</a:t>
            </a:r>
            <a:endParaRPr lang="id-ID" sz="4000" b="1" dirty="0"/>
          </a:p>
        </p:txBody>
      </p:sp>
    </p:spTree>
    <p:extLst>
      <p:ext uri="{BB962C8B-B14F-4D97-AF65-F5344CB8AC3E}">
        <p14:creationId xmlns:p14="http://schemas.microsoft.com/office/powerpoint/2010/main" val="3728417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60F1098A-2F32-828E-E42B-CACE39E0A661}"/>
              </a:ext>
            </a:extLst>
          </p:cNvPr>
          <p:cNvSpPr/>
          <p:nvPr/>
        </p:nvSpPr>
        <p:spPr>
          <a:xfrm>
            <a:off x="3131127" y="1275483"/>
            <a:ext cx="5929745" cy="4307033"/>
          </a:xfrm>
          <a:prstGeom prst="ellipse">
            <a:avLst/>
          </a:prstGeom>
          <a:ln w="1206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aphicFrame>
        <p:nvGraphicFramePr>
          <p:cNvPr id="12" name="Objek 11">
            <a:extLst>
              <a:ext uri="{FF2B5EF4-FFF2-40B4-BE49-F238E27FC236}">
                <a16:creationId xmlns:a16="http://schemas.microsoft.com/office/drawing/2014/main" id="{A837F53F-E0AD-1B7E-E224-AAEBB3602A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703035"/>
              </p:ext>
            </p:extLst>
          </p:nvPr>
        </p:nvGraphicFramePr>
        <p:xfrm>
          <a:off x="991314" y="3260868"/>
          <a:ext cx="3441700" cy="343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3441007" imgH="3433519" progId="CorelDraw.Graphic.19">
                  <p:embed/>
                </p:oleObj>
              </mc:Choice>
              <mc:Fallback>
                <p:oleObj name="CorelDRAW" r:id="rId2" imgW="3441007" imgH="343351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91314" y="3260868"/>
                        <a:ext cx="3441700" cy="343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 12">
            <a:extLst>
              <a:ext uri="{FF2B5EF4-FFF2-40B4-BE49-F238E27FC236}">
                <a16:creationId xmlns:a16="http://schemas.microsoft.com/office/drawing/2014/main" id="{1998C523-C535-03BF-B946-68A6B85013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370012"/>
              </p:ext>
            </p:extLst>
          </p:nvPr>
        </p:nvGraphicFramePr>
        <p:xfrm>
          <a:off x="4433014" y="1711325"/>
          <a:ext cx="3443287" cy="343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3443112" imgH="3436042" progId="CorelDraw.Graphic.19">
                  <p:embed/>
                </p:oleObj>
              </mc:Choice>
              <mc:Fallback>
                <p:oleObj name="CorelDRAW" r:id="rId4" imgW="3443112" imgH="3436042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33014" y="1711325"/>
                        <a:ext cx="3443287" cy="343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 13">
            <a:extLst>
              <a:ext uri="{FF2B5EF4-FFF2-40B4-BE49-F238E27FC236}">
                <a16:creationId xmlns:a16="http://schemas.microsoft.com/office/drawing/2014/main" id="{031AFAB4-BF9F-8971-BC3B-D30616222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0338619"/>
              </p:ext>
            </p:extLst>
          </p:nvPr>
        </p:nvGraphicFramePr>
        <p:xfrm>
          <a:off x="7819964" y="133031"/>
          <a:ext cx="3436937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3437638" imgH="3432258" progId="CorelDraw.Graphic.19">
                  <p:embed/>
                </p:oleObj>
              </mc:Choice>
              <mc:Fallback>
                <p:oleObj name="CorelDRAW" r:id="rId6" imgW="3437638" imgH="3432258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19964" y="133031"/>
                        <a:ext cx="3436937" cy="343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0098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id="{B4188FD2-6BE0-8606-0E32-02905B1E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73139"/>
            <a:ext cx="9905998" cy="1478570"/>
          </a:xfrm>
        </p:spPr>
        <p:txBody>
          <a:bodyPr/>
          <a:lstStyle/>
          <a:p>
            <a:r>
              <a:rPr lang="en-US" dirty="0"/>
              <a:t>Perkembangan arsitektur digital</a:t>
            </a:r>
            <a:endParaRPr lang="id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id="{0A9F6A0B-EAD6-C978-0FAB-9935BF497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293522"/>
            <a:ext cx="9905999" cy="4830187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Pada saatnya, arsitektur digital akan mengubah </a:t>
            </a:r>
            <a:r>
              <a:rPr lang="id-ID" sz="3200" dirty="0"/>
              <a:t>sistem nilai dan estetika baru</a:t>
            </a:r>
            <a:r>
              <a:rPr lang="id-ID" dirty="0"/>
              <a:t>.</a:t>
            </a:r>
            <a:endParaRPr lang="en-US" sz="3200" dirty="0"/>
          </a:p>
          <a:p>
            <a:r>
              <a:rPr lang="id-ID" sz="3200" dirty="0"/>
              <a:t>Arsitektur</a:t>
            </a:r>
            <a:r>
              <a:rPr lang="en-US" sz="3200" dirty="0"/>
              <a:t> </a:t>
            </a:r>
            <a:r>
              <a:rPr lang="id-ID" sz="3200" dirty="0"/>
              <a:t>digital dapat didefinisikan sebagai sebuah revolusi</a:t>
            </a:r>
            <a:endParaRPr lang="en-US" sz="3200" dirty="0"/>
          </a:p>
          <a:p>
            <a:r>
              <a:rPr lang="id-ID" sz="3200" dirty="0"/>
              <a:t>Arsitektur</a:t>
            </a:r>
            <a:r>
              <a:rPr lang="en-US" sz="3200" dirty="0"/>
              <a:t> digital </a:t>
            </a:r>
            <a:r>
              <a:rPr lang="id-ID" sz="3200" dirty="0"/>
              <a:t>dapat bertahan beberapa tahun, </a:t>
            </a:r>
            <a:r>
              <a:rPr lang="en-US" sz="3200" dirty="0"/>
              <a:t>akan</a:t>
            </a:r>
            <a:r>
              <a:rPr lang="id-ID" sz="3200" dirty="0"/>
              <a:t> dianggap sebagai alat baru; jika lebih dari 10 tahun, </a:t>
            </a:r>
            <a:r>
              <a:rPr lang="en-US" sz="3200" dirty="0"/>
              <a:t>dapat</a:t>
            </a:r>
            <a:r>
              <a:rPr lang="id-ID" sz="3200" dirty="0"/>
              <a:t> dianggap sebagai teori baru; jika lebih dari 30 tahun, </a:t>
            </a:r>
            <a:r>
              <a:rPr lang="en-US" sz="3200" dirty="0"/>
              <a:t>maka</a:t>
            </a:r>
            <a:r>
              <a:rPr lang="id-ID" sz="3200" dirty="0"/>
              <a:t> dianggap sebagai zaman baru; jika lebih dari bahkan seratus tahun, itu </a:t>
            </a:r>
            <a:r>
              <a:rPr lang="en-US" sz="3200" dirty="0"/>
              <a:t>akan</a:t>
            </a:r>
            <a:r>
              <a:rPr lang="id-ID" sz="3200" dirty="0"/>
              <a:t> didefinisikan sebagai revolusi.</a:t>
            </a:r>
          </a:p>
        </p:txBody>
      </p:sp>
    </p:spTree>
    <p:extLst>
      <p:ext uri="{BB962C8B-B14F-4D97-AF65-F5344CB8AC3E}">
        <p14:creationId xmlns:p14="http://schemas.microsoft.com/office/powerpoint/2010/main" val="18137835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rk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TM04033919[[fn=Sirkuit]]</Template>
  <TotalTime>5759</TotalTime>
  <Words>400</Words>
  <Application>Microsoft Office PowerPoint</Application>
  <PresentationFormat>Layar Lebar</PresentationFormat>
  <Paragraphs>35</Paragraphs>
  <Slides>14</Slides>
  <Notes>0</Notes>
  <HiddenSlides>0</HiddenSlides>
  <MMClips>0</MMClips>
  <ScaleCrop>false</ScaleCrop>
  <HeadingPairs>
    <vt:vector size="8" baseType="variant">
      <vt:variant>
        <vt:lpstr>Font Dipakai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Tertanam</vt:lpstr>
      </vt:variant>
      <vt:variant>
        <vt:i4>1</vt:i4>
      </vt:variant>
      <vt:variant>
        <vt:lpstr>Judul Slide</vt:lpstr>
      </vt:variant>
      <vt:variant>
        <vt:i4>14</vt:i4>
      </vt:variant>
    </vt:vector>
  </HeadingPairs>
  <TitlesOfParts>
    <vt:vector size="18" baseType="lpstr">
      <vt:lpstr>Arial</vt:lpstr>
      <vt:lpstr>Tw Cen MT</vt:lpstr>
      <vt:lpstr>Sirkuit</vt:lpstr>
      <vt:lpstr>CorelDRAW 2017 Graphic</vt:lpstr>
      <vt:lpstr>Filosofi arsitektur digital</vt:lpstr>
      <vt:lpstr>Mitos dalam memandang teknologi</vt:lpstr>
      <vt:lpstr>Filosofi</vt:lpstr>
      <vt:lpstr>MUNCULNYA ARSITEKTUR DIGITAL</vt:lpstr>
      <vt:lpstr>Melalui komputer, muncul arsitek terkenal, telah merancang berbagai ruang yang menakjubkan</vt:lpstr>
      <vt:lpstr>Era arsitektur digital</vt:lpstr>
      <vt:lpstr>Konflik yang muncul terhadap pemikiran arsitektur digital</vt:lpstr>
      <vt:lpstr>Presentasi PowerPoint</vt:lpstr>
      <vt:lpstr>Perkembangan arsitektur digital</vt:lpstr>
      <vt:lpstr>Kesenjangan pada arsitektur digital</vt:lpstr>
      <vt:lpstr>Presentasi PowerPoint</vt:lpstr>
      <vt:lpstr>Presentasi PowerPoint</vt:lpstr>
      <vt:lpstr>Presentasi PowerPoint</vt:lpstr>
      <vt:lpstr>Filosofi dari Arsitektur digital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Filosofi arsitektur digital</dc:title>
  <dc:creator>L.M.F Purwanto</dc:creator>
  <cp:lastModifiedBy>L.M.F Purwanto</cp:lastModifiedBy>
  <cp:revision>13</cp:revision>
  <dcterms:created xsi:type="dcterms:W3CDTF">2022-09-23T12:45:39Z</dcterms:created>
  <dcterms:modified xsi:type="dcterms:W3CDTF">2022-09-27T12:45:17Z</dcterms:modified>
</cp:coreProperties>
</file>