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339" r:id="rId4"/>
    <p:sldId id="264" r:id="rId5"/>
    <p:sldId id="314" r:id="rId6"/>
    <p:sldId id="307" r:id="rId7"/>
    <p:sldId id="309" r:id="rId8"/>
    <p:sldId id="310" r:id="rId9"/>
    <p:sldId id="311" r:id="rId10"/>
    <p:sldId id="312" r:id="rId11"/>
    <p:sldId id="308" r:id="rId12"/>
    <p:sldId id="313" r:id="rId13"/>
    <p:sldId id="298" r:id="rId14"/>
    <p:sldId id="257" r:id="rId15"/>
    <p:sldId id="284" r:id="rId16"/>
    <p:sldId id="285" r:id="rId17"/>
    <p:sldId id="299" r:id="rId18"/>
    <p:sldId id="300" r:id="rId19"/>
    <p:sldId id="301" r:id="rId20"/>
    <p:sldId id="260" r:id="rId21"/>
    <p:sldId id="258" r:id="rId22"/>
    <p:sldId id="359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681E2-4CA0-49F3-939F-A2A4FDC713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91AD096-9940-4148-92BC-DE1C7B8772A0}">
      <dgm:prSet phldrT="[Text]"/>
      <dgm:spPr/>
      <dgm:t>
        <a:bodyPr/>
        <a:lstStyle/>
        <a:p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Perdata</a:t>
          </a:r>
          <a:endParaRPr lang="en-ID" dirty="0"/>
        </a:p>
      </dgm:t>
    </dgm:pt>
    <dgm:pt modelId="{CB6E7886-4F35-4F08-9E6D-3D858F48644D}" cxnId="{A26C5E45-6AAA-42A2-8FE6-DD738503196B}" type="parTrans">
      <dgm:prSet/>
      <dgm:spPr/>
      <dgm:t>
        <a:bodyPr/>
        <a:lstStyle/>
        <a:p>
          <a:endParaRPr lang="en-ID"/>
        </a:p>
      </dgm:t>
    </dgm:pt>
    <dgm:pt modelId="{A7B05820-B427-4E9C-BE12-592626847F03}" cxnId="{A26C5E45-6AAA-42A2-8FE6-DD738503196B}" type="sibTrans">
      <dgm:prSet/>
      <dgm:spPr/>
      <dgm:t>
        <a:bodyPr/>
        <a:lstStyle/>
        <a:p>
          <a:endParaRPr lang="en-ID"/>
        </a:p>
      </dgm:t>
    </dgm:pt>
    <dgm:pt modelId="{D4158E77-BD67-46F6-9175-019B46A95C91}">
      <dgm:prSet phldrT="[Text]"/>
      <dgm:spPr/>
      <dgm:t>
        <a:bodyPr/>
        <a:lstStyle/>
        <a:p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Administrasi</a:t>
          </a:r>
          <a:r>
            <a:rPr lang="en-US" dirty="0"/>
            <a:t> Negara</a:t>
          </a:r>
          <a:endParaRPr lang="en-ID" dirty="0"/>
        </a:p>
      </dgm:t>
    </dgm:pt>
    <dgm:pt modelId="{EEA84C7E-0CC2-44C0-BD89-71E18A533903}" cxnId="{81E60C10-5D80-42B6-8BD7-66C5279B0BF3}" type="parTrans">
      <dgm:prSet/>
      <dgm:spPr/>
      <dgm:t>
        <a:bodyPr/>
        <a:lstStyle/>
        <a:p>
          <a:endParaRPr lang="en-ID"/>
        </a:p>
      </dgm:t>
    </dgm:pt>
    <dgm:pt modelId="{481180BA-9A0E-4680-B35F-632184149181}" cxnId="{81E60C10-5D80-42B6-8BD7-66C5279B0BF3}" type="sibTrans">
      <dgm:prSet/>
      <dgm:spPr/>
      <dgm:t>
        <a:bodyPr/>
        <a:lstStyle/>
        <a:p>
          <a:endParaRPr lang="en-ID"/>
        </a:p>
      </dgm:t>
    </dgm:pt>
    <dgm:pt modelId="{F44B8428-3816-4A11-83BC-D12CDE53E3AA}">
      <dgm:prSet phldrT="[Text]"/>
      <dgm:spPr/>
      <dgm:t>
        <a:bodyPr/>
        <a:lstStyle/>
        <a:p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Pidana</a:t>
          </a:r>
          <a:endParaRPr lang="en-ID" dirty="0"/>
        </a:p>
      </dgm:t>
    </dgm:pt>
    <dgm:pt modelId="{343C5F19-1FBC-4DC6-9964-41A5E2015572}" cxnId="{C8506ED2-217A-4C3F-9D36-CD3F401F324F}" type="parTrans">
      <dgm:prSet/>
      <dgm:spPr/>
      <dgm:t>
        <a:bodyPr/>
        <a:lstStyle/>
        <a:p>
          <a:endParaRPr lang="en-ID"/>
        </a:p>
      </dgm:t>
    </dgm:pt>
    <dgm:pt modelId="{D0E8937A-1034-4A36-B4B7-224B915C6DC4}" cxnId="{C8506ED2-217A-4C3F-9D36-CD3F401F324F}" type="sibTrans">
      <dgm:prSet/>
      <dgm:spPr/>
      <dgm:t>
        <a:bodyPr/>
        <a:lstStyle/>
        <a:p>
          <a:endParaRPr lang="en-ID"/>
        </a:p>
      </dgm:t>
    </dgm:pt>
    <dgm:pt modelId="{90CD47B7-4B25-488D-ABCE-723E90B6FCF1}" type="pres">
      <dgm:prSet presAssocID="{F93681E2-4CA0-49F3-939F-A2A4FDC7138A}" presName="compositeShape" presStyleCnt="0">
        <dgm:presLayoutVars>
          <dgm:chMax val="7"/>
          <dgm:dir/>
          <dgm:resizeHandles val="exact"/>
        </dgm:presLayoutVars>
      </dgm:prSet>
      <dgm:spPr/>
    </dgm:pt>
    <dgm:pt modelId="{B083ABA4-C14C-48D9-8010-919C5B5E91C7}" type="pres">
      <dgm:prSet presAssocID="{591AD096-9940-4148-92BC-DE1C7B8772A0}" presName="circ1" presStyleLbl="vennNode1" presStyleIdx="0" presStyleCnt="3" custLinFactNeighborX="-5096" custLinFactNeighborY="-10092"/>
      <dgm:spPr/>
    </dgm:pt>
    <dgm:pt modelId="{69540642-C97F-4E17-8993-C3AA4930EA18}" type="pres">
      <dgm:prSet presAssocID="{591AD096-9940-4148-92BC-DE1C7B8772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C11AFB-5EEE-4B88-BE69-B4A247D609D2}" type="pres">
      <dgm:prSet presAssocID="{D4158E77-BD67-46F6-9175-019B46A95C91}" presName="circ2" presStyleLbl="vennNode1" presStyleIdx="1" presStyleCnt="3" custLinFactNeighborX="7149" custLinFactNeighborY="-10414"/>
      <dgm:spPr/>
    </dgm:pt>
    <dgm:pt modelId="{9631CA4B-347C-4F38-B38C-7D827249D474}" type="pres">
      <dgm:prSet presAssocID="{D4158E77-BD67-46F6-9175-019B46A95C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C66E42-57F4-4EAF-9852-4EEC28341C56}" type="pres">
      <dgm:prSet presAssocID="{F44B8428-3816-4A11-83BC-D12CDE53E3AA}" presName="circ3" presStyleLbl="vennNode1" presStyleIdx="2" presStyleCnt="3" custLinFactNeighborX="-9913" custLinFactNeighborY="-6469"/>
      <dgm:spPr/>
    </dgm:pt>
    <dgm:pt modelId="{7BBBA64C-F089-421F-B15E-9213F1969648}" type="pres">
      <dgm:prSet presAssocID="{F44B8428-3816-4A11-83BC-D12CDE53E3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E60C10-5D80-42B6-8BD7-66C5279B0BF3}" srcId="{F93681E2-4CA0-49F3-939F-A2A4FDC7138A}" destId="{D4158E77-BD67-46F6-9175-019B46A95C91}" srcOrd="1" destOrd="0" parTransId="{EEA84C7E-0CC2-44C0-BD89-71E18A533903}" sibTransId="{481180BA-9A0E-4680-B35F-632184149181}"/>
    <dgm:cxn modelId="{A5076726-403D-4AFE-92BD-74A05F67C305}" type="presOf" srcId="{F44B8428-3816-4A11-83BC-D12CDE53E3AA}" destId="{7BBBA64C-F089-421F-B15E-9213F1969648}" srcOrd="1" destOrd="0" presId="urn:microsoft.com/office/officeart/2005/8/layout/venn1"/>
    <dgm:cxn modelId="{448EB92A-573F-4EFE-8837-C81EBF224757}" type="presOf" srcId="{D4158E77-BD67-46F6-9175-019B46A95C91}" destId="{9631CA4B-347C-4F38-B38C-7D827249D474}" srcOrd="1" destOrd="0" presId="urn:microsoft.com/office/officeart/2005/8/layout/venn1"/>
    <dgm:cxn modelId="{A26C5E45-6AAA-42A2-8FE6-DD738503196B}" srcId="{F93681E2-4CA0-49F3-939F-A2A4FDC7138A}" destId="{591AD096-9940-4148-92BC-DE1C7B8772A0}" srcOrd="0" destOrd="0" parTransId="{CB6E7886-4F35-4F08-9E6D-3D858F48644D}" sibTransId="{A7B05820-B427-4E9C-BE12-592626847F03}"/>
    <dgm:cxn modelId="{EAA93048-EE20-45F4-AFCD-001979A734A9}" type="presOf" srcId="{D4158E77-BD67-46F6-9175-019B46A95C91}" destId="{54C11AFB-5EEE-4B88-BE69-B4A247D609D2}" srcOrd="0" destOrd="0" presId="urn:microsoft.com/office/officeart/2005/8/layout/venn1"/>
    <dgm:cxn modelId="{2F452C85-F646-4AE8-82B0-BAF7B2440D08}" type="presOf" srcId="{591AD096-9940-4148-92BC-DE1C7B8772A0}" destId="{B083ABA4-C14C-48D9-8010-919C5B5E91C7}" srcOrd="0" destOrd="0" presId="urn:microsoft.com/office/officeart/2005/8/layout/venn1"/>
    <dgm:cxn modelId="{F170088B-2A3D-45FF-86D6-459E95C5A71D}" type="presOf" srcId="{F44B8428-3816-4A11-83BC-D12CDE53E3AA}" destId="{F0C66E42-57F4-4EAF-9852-4EEC28341C56}" srcOrd="0" destOrd="0" presId="urn:microsoft.com/office/officeart/2005/8/layout/venn1"/>
    <dgm:cxn modelId="{C8506ED2-217A-4C3F-9D36-CD3F401F324F}" srcId="{F93681E2-4CA0-49F3-939F-A2A4FDC7138A}" destId="{F44B8428-3816-4A11-83BC-D12CDE53E3AA}" srcOrd="2" destOrd="0" parTransId="{343C5F19-1FBC-4DC6-9964-41A5E2015572}" sibTransId="{D0E8937A-1034-4A36-B4B7-224B915C6DC4}"/>
    <dgm:cxn modelId="{9BB6F0EF-A754-40CB-9B5B-9576DF7348BF}" type="presOf" srcId="{F93681E2-4CA0-49F3-939F-A2A4FDC7138A}" destId="{90CD47B7-4B25-488D-ABCE-723E90B6FCF1}" srcOrd="0" destOrd="0" presId="urn:microsoft.com/office/officeart/2005/8/layout/venn1"/>
    <dgm:cxn modelId="{DD3C7FF2-4F2E-408A-93E3-55D19DCF76AC}" type="presOf" srcId="{591AD096-9940-4148-92BC-DE1C7B8772A0}" destId="{69540642-C97F-4E17-8993-C3AA4930EA18}" srcOrd="1" destOrd="0" presId="urn:microsoft.com/office/officeart/2005/8/layout/venn1"/>
    <dgm:cxn modelId="{CB570113-B181-44C0-8775-EC8C34517147}" type="presParOf" srcId="{90CD47B7-4B25-488D-ABCE-723E90B6FCF1}" destId="{B083ABA4-C14C-48D9-8010-919C5B5E91C7}" srcOrd="0" destOrd="0" presId="urn:microsoft.com/office/officeart/2005/8/layout/venn1"/>
    <dgm:cxn modelId="{DCA2597F-96D9-4241-B805-A71E41A66B00}" type="presParOf" srcId="{90CD47B7-4B25-488D-ABCE-723E90B6FCF1}" destId="{69540642-C97F-4E17-8993-C3AA4930EA18}" srcOrd="1" destOrd="0" presId="urn:microsoft.com/office/officeart/2005/8/layout/venn1"/>
    <dgm:cxn modelId="{0DDF0E61-2292-4E12-AED7-CE4266E5A49E}" type="presParOf" srcId="{90CD47B7-4B25-488D-ABCE-723E90B6FCF1}" destId="{54C11AFB-5EEE-4B88-BE69-B4A247D609D2}" srcOrd="2" destOrd="0" presId="urn:microsoft.com/office/officeart/2005/8/layout/venn1"/>
    <dgm:cxn modelId="{391F7C1F-E0FF-414B-B94D-F084964F8BD2}" type="presParOf" srcId="{90CD47B7-4B25-488D-ABCE-723E90B6FCF1}" destId="{9631CA4B-347C-4F38-B38C-7D827249D474}" srcOrd="3" destOrd="0" presId="urn:microsoft.com/office/officeart/2005/8/layout/venn1"/>
    <dgm:cxn modelId="{8B25E8DE-4C2C-4694-9E17-DB8F6C6B1620}" type="presParOf" srcId="{90CD47B7-4B25-488D-ABCE-723E90B6FCF1}" destId="{F0C66E42-57F4-4EAF-9852-4EEC28341C56}" srcOrd="4" destOrd="0" presId="urn:microsoft.com/office/officeart/2005/8/layout/venn1"/>
    <dgm:cxn modelId="{07B4EC77-EF37-421D-9AB7-9F7D52ADCFBD}" type="presParOf" srcId="{90CD47B7-4B25-488D-ABCE-723E90B6FCF1}" destId="{7BBBA64C-F089-421F-B15E-9213F19696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450613" cy="3450613"/>
        <a:chOff x="0" y="0"/>
        <a:chExt cx="3450613" cy="3450613"/>
      </a:xfrm>
    </dsp:grpSpPr>
    <dsp:sp modelId="{B083ABA4-C14C-48D9-8010-919C5B5E91C7}">
      <dsp:nvSpPr>
        <dsp:cNvPr id="3" name="Oval 2"/>
        <dsp:cNvSpPr/>
      </dsp:nvSpPr>
      <dsp:spPr bwMode="white">
        <a:xfrm>
          <a:off x="3504918" y="0"/>
          <a:ext cx="2070368" cy="207036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tx1"/>
              </a:solidFill>
            </a:rPr>
            <a:t>Aspek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Perdata</a:t>
          </a:r>
          <a:endParaRPr lang="en-ID" dirty="0">
            <a:solidFill>
              <a:schemeClr val="tx1"/>
            </a:solidFill>
          </a:endParaRPr>
        </a:p>
      </dsp:txBody>
      <dsp:txXfrm>
        <a:off x="3504918" y="0"/>
        <a:ext cx="2070368" cy="2070368"/>
      </dsp:txXfrm>
    </dsp:sp>
    <dsp:sp modelId="{54C11AFB-5EEE-4B88-BE69-B4A247D609D2}">
      <dsp:nvSpPr>
        <dsp:cNvPr id="4" name="Oval 3"/>
        <dsp:cNvSpPr/>
      </dsp:nvSpPr>
      <dsp:spPr bwMode="white">
        <a:xfrm>
          <a:off x="4505492" y="1121504"/>
          <a:ext cx="2070368" cy="207036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tx1"/>
              </a:solidFill>
            </a:rPr>
            <a:t>Aspek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Negara</a:t>
          </a:r>
          <a:endParaRPr lang="en-ID" dirty="0">
            <a:solidFill>
              <a:schemeClr val="tx1"/>
            </a:solidFill>
          </a:endParaRPr>
        </a:p>
      </dsp:txBody>
      <dsp:txXfrm>
        <a:off x="4505492" y="1121504"/>
        <a:ext cx="2070368" cy="2070368"/>
      </dsp:txXfrm>
    </dsp:sp>
    <dsp:sp modelId="{F0C66E42-57F4-4EAF-9852-4EEC28341C56}">
      <dsp:nvSpPr>
        <dsp:cNvPr id="5" name="Oval 4"/>
        <dsp:cNvSpPr/>
      </dsp:nvSpPr>
      <dsp:spPr bwMode="white">
        <a:xfrm>
          <a:off x="2658130" y="1203180"/>
          <a:ext cx="2070368" cy="207036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tx1"/>
              </a:solidFill>
            </a:rPr>
            <a:t>Aspek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Pidana</a:t>
          </a:r>
          <a:endParaRPr lang="en-ID" dirty="0">
            <a:solidFill>
              <a:schemeClr val="tx1"/>
            </a:solidFill>
          </a:endParaRPr>
        </a:p>
      </dsp:txBody>
      <dsp:txXfrm>
        <a:off x="2658130" y="1203180"/>
        <a:ext cx="2070368" cy="207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29T14:52:16"/>
    </inkml:context>
    <inkml:brush xml:id="br0">
      <inkml:brushProperty name="width" value="0.0504031263457404" units="cm"/>
      <inkml:brushProperty name="height" value="0.0504031263457404" units="cm"/>
      <inkml:brushProperty name="color" value="#ffff00"/>
      <inkml:brushProperty name="ignorePressure" value="0"/>
    </inkml:brush>
  </inkml:definitions>
  <inkml:trace contextRef="#ctx0" brushRef="#br0">7961.53 5759,'153'-102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516836"/>
            <a:ext cx="8637073" cy="32061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Mengenal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hak-hak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dasar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anak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dalam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keluarga</a:t>
            </a:r>
            <a:br>
              <a:rPr lang="en-US" dirty="0">
                <a:solidFill>
                  <a:srgbClr val="FFFF00"/>
                </a:solidFill>
              </a:rPr>
            </a:b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190" y="3152140"/>
            <a:ext cx="8637270" cy="2195195"/>
          </a:xfrm>
        </p:spPr>
        <p:txBody>
          <a:bodyPr>
            <a:normAutofit fontScale="80000"/>
          </a:bodyPr>
          <a:lstStyle/>
          <a:p>
            <a:pPr algn="ctr"/>
            <a:r>
              <a:rPr lang="en-US" sz="2200" b="1" dirty="0">
                <a:solidFill>
                  <a:srgbClr val="FFFF00"/>
                </a:solidFill>
              </a:rPr>
              <a:t>Oleh</a:t>
            </a:r>
            <a:endParaRPr lang="en-US" sz="2200" b="1" dirty="0">
              <a:solidFill>
                <a:srgbClr val="FFFF00"/>
              </a:solidFill>
            </a:endParaRPr>
          </a:p>
          <a:p>
            <a:pPr algn="ctr"/>
            <a:r>
              <a:rPr lang="en-US" sz="2200" b="1" dirty="0">
                <a:solidFill>
                  <a:srgbClr val="FFFF00"/>
                </a:solidFill>
              </a:rPr>
              <a:t>Dr. </a:t>
            </a:r>
            <a:r>
              <a:rPr lang="en-US" sz="2200" b="1" dirty="0" err="1">
                <a:solidFill>
                  <a:srgbClr val="FFFF00"/>
                </a:solidFill>
              </a:rPr>
              <a:t>bernadeta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resti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nurhayati</a:t>
            </a:r>
            <a:r>
              <a:rPr lang="en-US" sz="2200" b="1" dirty="0">
                <a:solidFill>
                  <a:srgbClr val="FFFF00"/>
                </a:solidFill>
              </a:rPr>
              <a:t>, </a:t>
            </a:r>
            <a:r>
              <a:rPr lang="en-US" sz="2200" b="1" dirty="0" err="1">
                <a:solidFill>
                  <a:srgbClr val="FFFF00"/>
                </a:solidFill>
              </a:rPr>
              <a:t>sh</a:t>
            </a:r>
            <a:r>
              <a:rPr lang="en-US" sz="2200" b="1" dirty="0">
                <a:solidFill>
                  <a:srgbClr val="FFFF00"/>
                </a:solidFill>
              </a:rPr>
              <a:t>.,</a:t>
            </a:r>
            <a:r>
              <a:rPr lang="en-US" sz="2200" b="1" dirty="0" err="1">
                <a:solidFill>
                  <a:srgbClr val="FFFF00"/>
                </a:solidFill>
              </a:rPr>
              <a:t>mhum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  <a:endParaRPr lang="en-US" sz="2200" b="1" dirty="0">
              <a:solidFill>
                <a:srgbClr val="FFFF00"/>
              </a:solidFill>
            </a:endParaRPr>
          </a:p>
          <a:p>
            <a:pPr algn="ctr"/>
            <a:r>
              <a:rPr lang="en-US" altLang="en-ID" dirty="0">
                <a:solidFill>
                  <a:srgbClr val="FFFF00"/>
                </a:solidFill>
              </a:rPr>
              <a:t>*disampaikan dalam serial literasi hukum &amp; ham 2022, Pencegahan kekerasan dalam rumah tangga (KDRT) &amp; pendampingan keluarga, </a:t>
            </a:r>
            <a:endParaRPr lang="en-US" altLang="en-ID" dirty="0">
              <a:solidFill>
                <a:srgbClr val="FFFF00"/>
              </a:solidFill>
            </a:endParaRPr>
          </a:p>
          <a:p>
            <a:pPr algn="ctr"/>
            <a:r>
              <a:rPr lang="en-US" altLang="en-ID" dirty="0">
                <a:solidFill>
                  <a:srgbClr val="FFFF00"/>
                </a:solidFill>
              </a:rPr>
              <a:t>fakultas hukum dan komunikasi  unika soegijapranata,  semarang  29 juni 2022</a:t>
            </a:r>
            <a:endParaRPr lang="en-US" altLang="en-ID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36" y="407504"/>
            <a:ext cx="10003802" cy="4848003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Font typeface="+mj-lt"/>
              <a:buAutoNum type="arabicPeriod"/>
            </a:pP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Hak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atas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Kelangsungan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Hidup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, </a:t>
            </a:r>
            <a:r>
              <a:rPr lang="en-ID" sz="2800" b="0" i="0" dirty="0" err="1">
                <a:effectLst/>
                <a:latin typeface="inherit"/>
              </a:rPr>
              <a:t>hak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untuk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melestarikan</a:t>
            </a:r>
            <a:r>
              <a:rPr lang="en-ID" sz="2800" b="0" i="0" dirty="0">
                <a:effectLst/>
                <a:latin typeface="inherit"/>
              </a:rPr>
              <a:t> dan </a:t>
            </a:r>
            <a:r>
              <a:rPr lang="en-ID" sz="2800" b="0" i="0" dirty="0" err="1">
                <a:effectLst/>
                <a:latin typeface="inherit"/>
              </a:rPr>
              <a:t>mempertahankan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hidup</a:t>
            </a:r>
            <a:r>
              <a:rPr lang="en-ID" sz="2800" b="0" i="0" dirty="0">
                <a:effectLst/>
                <a:latin typeface="inherit"/>
              </a:rPr>
              <a:t> dan </a:t>
            </a:r>
            <a:r>
              <a:rPr lang="en-ID" sz="2800" b="0" i="0" dirty="0" err="1">
                <a:effectLst/>
                <a:latin typeface="inherit"/>
              </a:rPr>
              <a:t>hak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memperoleh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standar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kesehatan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tertinggi</a:t>
            </a:r>
            <a:r>
              <a:rPr lang="en-ID" sz="2800" b="0" i="0" dirty="0">
                <a:effectLst/>
                <a:latin typeface="inherit"/>
              </a:rPr>
              <a:t> dan </a:t>
            </a:r>
            <a:r>
              <a:rPr lang="en-ID" sz="2800" b="0" i="0" dirty="0" err="1">
                <a:effectLst/>
                <a:latin typeface="inherit"/>
              </a:rPr>
              <a:t>perawatan</a:t>
            </a:r>
            <a:r>
              <a:rPr lang="en-ID" sz="2800" b="0" i="0" dirty="0">
                <a:effectLst/>
                <a:latin typeface="inherit"/>
              </a:rPr>
              <a:t> yang </a:t>
            </a:r>
            <a:r>
              <a:rPr lang="en-ID" sz="2800" b="0" i="0" dirty="0" err="1">
                <a:effectLst/>
                <a:latin typeface="inherit"/>
              </a:rPr>
              <a:t>sebaik-baiknya</a:t>
            </a:r>
            <a:r>
              <a:rPr lang="en-ID" sz="2800" b="0" i="0" dirty="0">
                <a:effectLst/>
                <a:latin typeface="inherit"/>
              </a:rPr>
              <a:t>.</a:t>
            </a:r>
            <a:endParaRPr lang="en-ID" sz="2800" b="0" i="0" dirty="0">
              <a:effectLst/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Hak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atas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Perlindungan</a:t>
            </a:r>
            <a:r>
              <a:rPr lang="en-ID" sz="2800" b="0" i="0" dirty="0">
                <a:effectLst/>
                <a:latin typeface="inherit"/>
              </a:rPr>
              <a:t>, </a:t>
            </a:r>
            <a:r>
              <a:rPr lang="en-ID" sz="2800" b="0" i="0" dirty="0" err="1">
                <a:effectLst/>
                <a:latin typeface="inherit"/>
              </a:rPr>
              <a:t>perlindungan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dari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diskriminasi</a:t>
            </a:r>
            <a:r>
              <a:rPr lang="en-ID" sz="2800" b="0" i="0" dirty="0">
                <a:effectLst/>
                <a:latin typeface="inherit"/>
              </a:rPr>
              <a:t>, </a:t>
            </a:r>
            <a:r>
              <a:rPr lang="en-ID" sz="2800" b="0" i="0" dirty="0" err="1">
                <a:effectLst/>
                <a:latin typeface="inherit"/>
              </a:rPr>
              <a:t>eksploitasi</a:t>
            </a:r>
            <a:r>
              <a:rPr lang="en-ID" sz="2800" b="0" i="0" dirty="0">
                <a:effectLst/>
                <a:latin typeface="inherit"/>
              </a:rPr>
              <a:t>, </a:t>
            </a:r>
            <a:r>
              <a:rPr lang="en-ID" sz="2800" b="0" i="0" dirty="0" err="1">
                <a:effectLst/>
                <a:latin typeface="inherit"/>
              </a:rPr>
              <a:t>kekerasan</a:t>
            </a:r>
            <a:r>
              <a:rPr lang="en-ID" sz="2800" b="0" i="0" dirty="0">
                <a:effectLst/>
                <a:latin typeface="inherit"/>
              </a:rPr>
              <a:t> dan </a:t>
            </a:r>
            <a:r>
              <a:rPr lang="en-ID" sz="2800" b="0" i="0" dirty="0" err="1">
                <a:effectLst/>
                <a:latin typeface="inherit"/>
              </a:rPr>
              <a:t>keterlantaran</a:t>
            </a:r>
            <a:r>
              <a:rPr lang="en-ID" sz="2800" b="0" i="0" dirty="0">
                <a:effectLst/>
                <a:latin typeface="inherit"/>
              </a:rPr>
              <a:t>.</a:t>
            </a:r>
            <a:endParaRPr lang="en-ID" sz="2800" b="0" i="0" dirty="0">
              <a:effectLst/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Hak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Tumbuh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Kembang</a:t>
            </a:r>
            <a:r>
              <a:rPr lang="en-ID" sz="2800" b="0" i="0" dirty="0">
                <a:solidFill>
                  <a:srgbClr val="FFFF00"/>
                </a:solidFill>
                <a:effectLst/>
                <a:latin typeface="inherit"/>
              </a:rPr>
              <a:t>,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hak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memperoleh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pendidikan</a:t>
            </a:r>
            <a:r>
              <a:rPr lang="en-ID" sz="2800" b="0" i="0" dirty="0">
                <a:effectLst/>
                <a:latin typeface="inherit"/>
              </a:rPr>
              <a:t> dan </a:t>
            </a:r>
            <a:r>
              <a:rPr lang="en-ID" sz="2800" b="0" i="0" dirty="0" err="1">
                <a:effectLst/>
                <a:latin typeface="inherit"/>
              </a:rPr>
              <a:t>hak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mencapai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standar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hidup</a:t>
            </a:r>
            <a:r>
              <a:rPr lang="en-ID" sz="2800" b="0" i="0" dirty="0">
                <a:effectLst/>
                <a:latin typeface="inherit"/>
              </a:rPr>
              <a:t> yang </a:t>
            </a:r>
            <a:r>
              <a:rPr lang="en-ID" sz="2800" b="0" i="0" dirty="0" err="1">
                <a:effectLst/>
                <a:latin typeface="inherit"/>
              </a:rPr>
              <a:t>layak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bagi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perkembangan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fisik</a:t>
            </a:r>
            <a:r>
              <a:rPr lang="en-ID" sz="2800" b="0" i="0" dirty="0">
                <a:effectLst/>
                <a:latin typeface="inherit"/>
              </a:rPr>
              <a:t>, mental, spiritual, moral dan </a:t>
            </a:r>
            <a:r>
              <a:rPr lang="en-ID" sz="2800" b="0" i="0" dirty="0" err="1">
                <a:effectLst/>
                <a:latin typeface="inherit"/>
              </a:rPr>
              <a:t>sosial</a:t>
            </a:r>
            <a:r>
              <a:rPr lang="en-ID" sz="2800" b="0" i="0" dirty="0">
                <a:effectLst/>
                <a:latin typeface="inherit"/>
              </a:rPr>
              <a:t>.</a:t>
            </a:r>
            <a:endParaRPr lang="en-ID" sz="2800" b="0" i="0" dirty="0">
              <a:effectLst/>
              <a:latin typeface="inherit"/>
            </a:endParaRPr>
          </a:p>
          <a:p>
            <a:pPr algn="just" fontAlgn="base">
              <a:buFont typeface="+mj-lt"/>
              <a:buAutoNum type="arabicPeriod"/>
            </a:pP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Hak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 </a:t>
            </a:r>
            <a:r>
              <a:rPr lang="en-ID" sz="2800" b="1" i="0" dirty="0" err="1">
                <a:solidFill>
                  <a:srgbClr val="FFFF00"/>
                </a:solidFill>
                <a:effectLst/>
                <a:latin typeface="inherit"/>
              </a:rPr>
              <a:t>Berpartisipasi</a:t>
            </a:r>
            <a:r>
              <a:rPr lang="en-ID" sz="2800" b="1" i="0" dirty="0">
                <a:solidFill>
                  <a:srgbClr val="FFFF00"/>
                </a:solidFill>
                <a:effectLst/>
                <a:latin typeface="inherit"/>
              </a:rPr>
              <a:t>, </a:t>
            </a:r>
            <a:r>
              <a:rPr lang="en-ID" sz="2800" b="0" i="0" dirty="0" err="1">
                <a:effectLst/>
                <a:latin typeface="inherit"/>
              </a:rPr>
              <a:t>hak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untuk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menyatakan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pendapat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dalam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segala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hal</a:t>
            </a:r>
            <a:r>
              <a:rPr lang="en-ID" sz="2800" b="0" i="0" dirty="0">
                <a:effectLst/>
                <a:latin typeface="inherit"/>
              </a:rPr>
              <a:t> yang </a:t>
            </a:r>
            <a:r>
              <a:rPr lang="en-ID" sz="2800" b="0" i="0" dirty="0" err="1">
                <a:effectLst/>
                <a:latin typeface="inherit"/>
              </a:rPr>
              <a:t>mempengaruhi</a:t>
            </a:r>
            <a:r>
              <a:rPr lang="en-ID" sz="2800" b="0" i="0" dirty="0">
                <a:effectLst/>
                <a:latin typeface="inherit"/>
              </a:rPr>
              <a:t> </a:t>
            </a:r>
            <a:r>
              <a:rPr lang="en-ID" sz="2800" b="0" i="0" dirty="0" err="1">
                <a:effectLst/>
                <a:latin typeface="inherit"/>
              </a:rPr>
              <a:t>anak</a:t>
            </a:r>
            <a:r>
              <a:rPr lang="en-ID" sz="2800" b="0" i="0" dirty="0">
                <a:effectLst/>
                <a:latin typeface="inherit"/>
              </a:rPr>
              <a:t>.</a:t>
            </a:r>
            <a:endParaRPr lang="en-ID" sz="2800" b="0" i="0" dirty="0">
              <a:effectLst/>
              <a:latin typeface="inherit"/>
            </a:endParaRPr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 7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(1) KHA: </a:t>
            </a:r>
            <a:endParaRPr lang="en-ID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Anak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didaftar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kebangsaan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diasuh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orangtuanya</a:t>
            </a:r>
            <a:r>
              <a:rPr lang="en-ID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ID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4" y="212034"/>
            <a:ext cx="8183356" cy="1456267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Hak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atas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id-ID" b="1" dirty="0">
                <a:solidFill>
                  <a:srgbClr val="FFC000"/>
                </a:solidFill>
              </a:rPr>
              <a:t>Identitas anak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8678"/>
            <a:ext cx="10363826" cy="3942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/>
              <a:t>Akta kelahiran</a:t>
            </a:r>
            <a:endParaRPr lang="id-ID" sz="3200" dirty="0"/>
          </a:p>
          <a:p>
            <a:pPr marL="457200" indent="-457200">
              <a:buFont typeface="+mj-lt"/>
              <a:buAutoNum type="arabicPeriod"/>
            </a:pPr>
            <a:r>
              <a:rPr lang="id-ID" sz="3200" dirty="0"/>
              <a:t>Kartu identitas anak</a:t>
            </a:r>
            <a:endParaRPr lang="id-ID" sz="3200" dirty="0"/>
          </a:p>
        </p:txBody>
      </p:sp>
      <p:pic>
        <p:nvPicPr>
          <p:cNvPr id="2050" name="Picture 2" descr="ASLI Proteksi Dini, Perlindungan Diri dari Risiko Finansial akibat Penyakit  Kriti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14" y="1917092"/>
            <a:ext cx="4530585" cy="38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2" y="94443"/>
            <a:ext cx="1828959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924" y="549966"/>
            <a:ext cx="4263886" cy="851452"/>
          </a:xfrm>
        </p:spPr>
        <p:txBody>
          <a:bodyPr/>
          <a:lstStyle/>
          <a:p>
            <a:r>
              <a:rPr lang="en-US" b="1" dirty="0" err="1"/>
              <a:t>lanjutan</a:t>
            </a:r>
            <a:r>
              <a:rPr lang="en-US" dirty="0"/>
              <a:t> 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8922"/>
            <a:ext cx="10131425" cy="4323521"/>
          </a:xfrm>
        </p:spPr>
        <p:txBody>
          <a:bodyPr>
            <a:normAutofit/>
          </a:bodyPr>
          <a:lstStyle/>
          <a:p>
            <a:endParaRPr lang="en-ID" sz="2400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Berdasarkan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data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Kemendagri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pada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Desember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2020,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sekitar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5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juta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anak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belum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memiliki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akta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kelahiran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. (Kompas.com 27 </a:t>
            </a:r>
            <a:r>
              <a:rPr lang="en-ID" sz="3000" dirty="0" err="1">
                <a:latin typeface="+mn-ea"/>
                <a:ea typeface="Roboto" panose="02000000000000000000" pitchFamily="2" charset="0"/>
                <a:cs typeface="+mn-ea"/>
              </a:rPr>
              <a:t>mei</a:t>
            </a:r>
            <a:r>
              <a:rPr lang="en-ID" sz="3000" dirty="0">
                <a:latin typeface="+mn-ea"/>
                <a:ea typeface="Roboto" panose="02000000000000000000" pitchFamily="2" charset="0"/>
                <a:cs typeface="+mn-ea"/>
              </a:rPr>
              <a:t> 2021).</a:t>
            </a:r>
            <a:endParaRPr lang="en-ID" sz="3000" dirty="0">
              <a:latin typeface="+mn-ea"/>
              <a:ea typeface="Roboto" panose="02000000000000000000" pitchFamily="2" charset="0"/>
              <a:cs typeface="+mn-ea"/>
            </a:endParaRPr>
          </a:p>
          <a:p>
            <a:r>
              <a:rPr lang="en-US" sz="3000" dirty="0" err="1">
                <a:sym typeface="+mn-ea"/>
              </a:rPr>
              <a:t>Identitas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diri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setiap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anak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harus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diberikan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sejak</a:t>
            </a:r>
            <a:r>
              <a:rPr lang="en-US" sz="3000" dirty="0">
                <a:sym typeface="+mn-ea"/>
              </a:rPr>
              <a:t> </a:t>
            </a:r>
            <a:r>
              <a:rPr lang="en-US" sz="3000" dirty="0" err="1">
                <a:sym typeface="+mn-ea"/>
              </a:rPr>
              <a:t>kelahirannya --&gt; akta kelahiran</a:t>
            </a:r>
            <a:endParaRPr lang="id-ID" sz="3000" dirty="0"/>
          </a:p>
          <a:p>
            <a:endParaRPr lang="en-ID" sz="3600" b="0" i="0" dirty="0">
              <a:effectLst/>
              <a:latin typeface="+mn-ea"/>
              <a:ea typeface="Roboto" panose="02000000000000000000" pitchFamily="2" charset="0"/>
              <a:cs typeface="+mn-ea"/>
            </a:endParaRPr>
          </a:p>
          <a:p>
            <a:endParaRPr lang="en-ID" sz="3600" dirty="0">
              <a:latin typeface="+mn-ea"/>
              <a:cs typeface="+mn-ea"/>
            </a:endParaRPr>
          </a:p>
          <a:p>
            <a:endParaRPr lang="en-ID" sz="3600" dirty="0">
              <a:latin typeface="+mn-ea"/>
              <a:cs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8" y="123155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4236" y="257063"/>
            <a:ext cx="6132442" cy="103641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/>
              <a:t>Lanjutan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371601"/>
            <a:ext cx="10565295" cy="50788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Akta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:</a:t>
            </a:r>
            <a:endParaRPr lang="en-US" sz="2800" dirty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yuridis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bukti</a:t>
            </a:r>
            <a:r>
              <a:rPr lang="en-US" sz="2800" dirty="0">
                <a:sym typeface="Wingdings" panose="05000000000000000000" pitchFamily="2" charset="2"/>
              </a:rPr>
              <a:t> seseorang anak siapa/ortu siapa.</a:t>
            </a:r>
            <a:endParaRPr lang="en-US" sz="28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sekolah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bekerja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5976" y="4313584"/>
            <a:ext cx="4273825" cy="213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5" y="49694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904" y="609600"/>
            <a:ext cx="7209322" cy="1456267"/>
          </a:xfrm>
        </p:spPr>
        <p:txBody>
          <a:bodyPr/>
          <a:lstStyle/>
          <a:p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200" dirty="0"/>
              <a:t>KIA dibagi menjadi dua jenis. </a:t>
            </a:r>
            <a:endParaRPr lang="id-ID" sz="3200" dirty="0"/>
          </a:p>
          <a:p>
            <a:pPr marL="536575" indent="-536575">
              <a:buNone/>
            </a:pPr>
            <a:r>
              <a:rPr lang="id-ID" sz="3200" dirty="0"/>
              <a:t>1. </a:t>
            </a:r>
            <a:r>
              <a:rPr lang="en-US" sz="3200" dirty="0"/>
              <a:t> </a:t>
            </a:r>
            <a:r>
              <a:rPr lang="id-ID" sz="3200" dirty="0"/>
              <a:t>KIA untuk anak yang berusia 0 sampai dengan kurang dari 5 tahun. </a:t>
            </a:r>
            <a:endParaRPr lang="id-ID" sz="3200" dirty="0"/>
          </a:p>
          <a:p>
            <a:pPr marL="536575" indent="-536575">
              <a:buNone/>
            </a:pPr>
            <a:r>
              <a:rPr lang="id-ID" sz="3200" dirty="0"/>
              <a:t>2. </a:t>
            </a:r>
            <a:r>
              <a:rPr lang="en-US" sz="3200" dirty="0"/>
              <a:t> </a:t>
            </a:r>
            <a:r>
              <a:rPr lang="id-ID" sz="3200" dirty="0"/>
              <a:t>KIA untuk anak yang berusia 5 sampai dengan 17 tahun kurang satu hari.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24" y="53295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415" y="170643"/>
            <a:ext cx="1828959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4" y="618518"/>
            <a:ext cx="7322452" cy="1292170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KIA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21126"/>
            <a:ext cx="10363826" cy="4490113"/>
          </a:xfrm>
        </p:spPr>
        <p:txBody>
          <a:bodyPr>
            <a:normAutofit/>
          </a:bodyPr>
          <a:lstStyle/>
          <a:p>
            <a:r>
              <a:rPr lang="id-ID" sz="2800" dirty="0"/>
              <a:t>Kartu Identitas Anak (KIA) adalah identitas resmi anak sebagai bukti diri anak yang berusia kurang dari 17 tahun dan belum menikah yang diterbitkan oleh </a:t>
            </a:r>
            <a:r>
              <a:rPr lang="en-US" sz="2800" dirty="0" err="1"/>
              <a:t>Disdukcapil</a:t>
            </a:r>
            <a:r>
              <a:rPr lang="en-US" sz="2800" dirty="0"/>
              <a:t> </a:t>
            </a:r>
            <a:r>
              <a:rPr lang="id-ID" sz="2800" dirty="0"/>
              <a:t>Kab</a:t>
            </a:r>
            <a:r>
              <a:rPr lang="en-US" sz="2800" dirty="0"/>
              <a:t>.</a:t>
            </a:r>
            <a:r>
              <a:rPr lang="id-ID" sz="2800" dirty="0"/>
              <a:t>/Kota. </a:t>
            </a:r>
            <a:endParaRPr lang="en-US" sz="2800" dirty="0"/>
          </a:p>
          <a:p>
            <a:r>
              <a:rPr lang="en-US" sz="2800" dirty="0"/>
              <a:t>T</a:t>
            </a:r>
            <a:r>
              <a:rPr lang="id-ID" sz="2800" dirty="0"/>
              <a:t>ujuan</a:t>
            </a:r>
            <a:r>
              <a:rPr lang="en-US" sz="2800" dirty="0"/>
              <a:t>: </a:t>
            </a:r>
            <a:r>
              <a:rPr lang="id-ID" sz="2800" dirty="0"/>
              <a:t>untuk meningkatkan pendataan, perlindungan dan pelayanan publik untuk mewujudkan hak terbaik bagi anak serta sebagai upaya memberikan perlindungan dan </a:t>
            </a:r>
            <a:r>
              <a:rPr lang="id-ID" sz="2800" b="1" dirty="0"/>
              <a:t>pemenuhan hak konstitusional warga negara.</a:t>
            </a:r>
            <a:endParaRPr lang="id-ID" sz="2800" b="1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502" y="100313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68142"/>
            <a:ext cx="10364451" cy="1387704"/>
          </a:xfrm>
        </p:spPr>
        <p:txBody>
          <a:bodyPr/>
          <a:lstStyle/>
          <a:p>
            <a:r>
              <a:rPr lang="id-ID" dirty="0"/>
              <a:t>Syarat KIA untuk </a:t>
            </a:r>
            <a:br>
              <a:rPr lang="id-ID" dirty="0"/>
            </a:br>
            <a:r>
              <a:rPr lang="id-ID" dirty="0"/>
              <a:t>anak WNI UMUR 0 – kurang dari 5 tahun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615" y="1555846"/>
            <a:ext cx="10758985" cy="4913193"/>
          </a:xfrm>
        </p:spPr>
        <p:txBody>
          <a:bodyPr>
            <a:noAutofit/>
          </a:bodyPr>
          <a:lstStyle/>
          <a:p>
            <a:r>
              <a:rPr lang="id-ID" sz="2400" dirty="0"/>
              <a:t>DISDUKCAPIL menerbitkan KIA baru bagi anak kurang dari 5 tahun bersamaan dengan penerbitan kutipan akta kelahiran.</a:t>
            </a:r>
            <a:endParaRPr lang="id-ID" sz="2400" dirty="0"/>
          </a:p>
          <a:p>
            <a:r>
              <a:rPr lang="id-ID" sz="2400" dirty="0"/>
              <a:t> Jika anak kurang dari 5 tahun sudah memiliki akta kelahiran tetapi belum memiliki KIA, penerbitan KIA dilakukan setelah memenuhi syarat:</a:t>
            </a:r>
            <a:endParaRPr lang="id-ID" sz="2400" dirty="0"/>
          </a:p>
          <a:p>
            <a:pPr marL="914400" lvl="1" indent="-457200">
              <a:buFont typeface="+mj-lt"/>
              <a:buAutoNum type="arabicPeriod"/>
            </a:pPr>
            <a:r>
              <a:rPr lang="id-ID" sz="2400" dirty="0"/>
              <a:t>Fotokopi kutipan akta kelahiran dan menunjukkan kutipan akta kelahiran aslinya;</a:t>
            </a:r>
            <a:endParaRPr lang="id-ID" sz="2400" dirty="0"/>
          </a:p>
          <a:p>
            <a:pPr marL="914400" lvl="1" indent="-457200">
              <a:buFont typeface="+mj-lt"/>
              <a:buAutoNum type="arabicPeriod"/>
            </a:pPr>
            <a:r>
              <a:rPr lang="id-ID" sz="2400" dirty="0"/>
              <a:t>Kartu Keluarga (“KK”) asli orang tua/wali; dan</a:t>
            </a:r>
            <a:endParaRPr lang="id-ID" sz="2400" dirty="0"/>
          </a:p>
          <a:p>
            <a:pPr marL="914400" lvl="1" indent="-457200">
              <a:buFont typeface="+mj-lt"/>
              <a:buAutoNum type="arabicPeriod"/>
            </a:pPr>
            <a:r>
              <a:rPr lang="id-ID" sz="2400" dirty="0"/>
              <a:t>Kartu Tanda Penduduk elektronik (“KTP-el”) asli kedua orang tuanya/wali</a:t>
            </a:r>
            <a:endParaRPr lang="id-ID" sz="2400" dirty="0"/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0537" y="16814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26832"/>
            <a:ext cx="929121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undang-undang</a:t>
            </a:r>
            <a:r>
              <a:rPr lang="en-US" dirty="0"/>
              <a:t> no. 1 </a:t>
            </a:r>
            <a:r>
              <a:rPr lang="en-US" dirty="0" err="1"/>
              <a:t>tahun</a:t>
            </a:r>
            <a:r>
              <a:rPr lang="en-US" dirty="0"/>
              <a:t> 1974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83" y="1703693"/>
            <a:ext cx="10257182" cy="3450613"/>
          </a:xfrm>
        </p:spPr>
        <p:txBody>
          <a:bodyPr>
            <a:normAutofit/>
          </a:bodyPr>
          <a:lstStyle/>
          <a:p>
            <a:pPr marL="357505" indent="-357505" algn="ctr">
              <a:buNone/>
            </a:pPr>
            <a:r>
              <a:rPr lang="en-ID" sz="2400" b="1" dirty="0" err="1">
                <a:effectLst/>
              </a:rPr>
              <a:t>Pasal</a:t>
            </a:r>
            <a:r>
              <a:rPr lang="en-ID" sz="2400" b="1" dirty="0">
                <a:effectLst/>
              </a:rPr>
              <a:t> 45 </a:t>
            </a:r>
            <a:endParaRPr lang="en-ID" sz="2400" dirty="0"/>
          </a:p>
          <a:p>
            <a:pPr marL="457200" indent="-457200">
              <a:buAutoNum type="arabicParenBoth"/>
            </a:pPr>
            <a:r>
              <a:rPr lang="en-ID" sz="2400" dirty="0" err="1">
                <a:effectLst/>
              </a:rPr>
              <a:t>Kedua</a:t>
            </a:r>
            <a:r>
              <a:rPr lang="en-ID" sz="2400" dirty="0">
                <a:effectLst/>
              </a:rPr>
              <a:t> orang </a:t>
            </a:r>
            <a:r>
              <a:rPr lang="en-ID" sz="2400" dirty="0" err="1">
                <a:effectLst/>
              </a:rPr>
              <a:t>tua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wajib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memelihara</a:t>
            </a:r>
            <a:r>
              <a:rPr lang="en-ID" sz="2400" dirty="0">
                <a:effectLst/>
              </a:rPr>
              <a:t> dan </a:t>
            </a:r>
            <a:r>
              <a:rPr lang="en-ID" sz="2400" dirty="0" err="1">
                <a:effectLst/>
              </a:rPr>
              <a:t>mendidik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anak-anak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mereka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sebaik-baiknya</a:t>
            </a:r>
            <a:r>
              <a:rPr lang="en-ID" sz="2400" dirty="0">
                <a:effectLst/>
              </a:rPr>
              <a:t> </a:t>
            </a:r>
            <a:endParaRPr lang="en-ID" sz="2400" dirty="0"/>
          </a:p>
          <a:p>
            <a:pPr marL="457200" indent="-457200">
              <a:buAutoNum type="arabicParenBoth"/>
            </a:pPr>
            <a:r>
              <a:rPr lang="en-ID" sz="2400" dirty="0" err="1">
                <a:effectLst/>
              </a:rPr>
              <a:t>Kewajiban</a:t>
            </a:r>
            <a:r>
              <a:rPr lang="en-ID" sz="2400" dirty="0">
                <a:effectLst/>
              </a:rPr>
              <a:t> orang </a:t>
            </a:r>
            <a:r>
              <a:rPr lang="en-ID" sz="2400" dirty="0" err="1">
                <a:effectLst/>
              </a:rPr>
              <a:t>tua</a:t>
            </a:r>
            <a:r>
              <a:rPr lang="en-ID" sz="2400" dirty="0">
                <a:effectLst/>
              </a:rPr>
              <a:t> yang </a:t>
            </a:r>
            <a:r>
              <a:rPr lang="en-ID" sz="2400" dirty="0" err="1">
                <a:effectLst/>
              </a:rPr>
              <a:t>dimaksud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dalam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ayat</a:t>
            </a:r>
            <a:r>
              <a:rPr lang="en-ID" sz="2400" dirty="0">
                <a:effectLst/>
              </a:rPr>
              <a:t> (1) </a:t>
            </a:r>
            <a:r>
              <a:rPr lang="en-ID" sz="2400" dirty="0" err="1">
                <a:effectLst/>
              </a:rPr>
              <a:t>pasal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ini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berlaku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sampai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anak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itu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kawin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atau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dapat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berdiri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sendiri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kewajiban</a:t>
            </a:r>
            <a:r>
              <a:rPr lang="en-ID" sz="2400" dirty="0">
                <a:effectLst/>
              </a:rPr>
              <a:t> mana </a:t>
            </a:r>
            <a:r>
              <a:rPr lang="en-ID" sz="2400" dirty="0" err="1">
                <a:effectLst/>
              </a:rPr>
              <a:t>berlaku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terus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meskipun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perkawinan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antara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kedua</a:t>
            </a:r>
            <a:r>
              <a:rPr lang="en-ID" sz="2400" dirty="0">
                <a:effectLst/>
              </a:rPr>
              <a:t> orang </a:t>
            </a:r>
            <a:r>
              <a:rPr lang="en-ID" sz="2400" dirty="0" err="1">
                <a:effectLst/>
              </a:rPr>
              <a:t>tua</a:t>
            </a:r>
            <a:r>
              <a:rPr lang="en-ID" sz="2400" dirty="0">
                <a:effectLst/>
              </a:rPr>
              <a:t> </a:t>
            </a:r>
            <a:r>
              <a:rPr lang="en-ID" sz="2400" dirty="0" err="1">
                <a:effectLst/>
              </a:rPr>
              <a:t>putus</a:t>
            </a:r>
            <a:r>
              <a:rPr lang="en-ID" sz="2400" dirty="0">
                <a:effectLst/>
              </a:rPr>
              <a:t>. </a:t>
            </a:r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0309" y="316839"/>
            <a:ext cx="9291215" cy="1049235"/>
          </a:xfrm>
        </p:spPr>
        <p:txBody>
          <a:bodyPr/>
          <a:p>
            <a:r>
              <a:rPr lang="en-US"/>
              <a:t>Hukum perlindungan anak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50309" y="1841742"/>
          <a:ext cx="929121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3" y="894522"/>
            <a:ext cx="10515600" cy="4571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2800" b="1" dirty="0" err="1">
                <a:effectLst/>
              </a:rPr>
              <a:t>Pasal</a:t>
            </a:r>
            <a:r>
              <a:rPr lang="en-ID" sz="2800" b="1" dirty="0">
                <a:effectLst/>
              </a:rPr>
              <a:t> 46 </a:t>
            </a:r>
            <a:endParaRPr lang="en-ID" sz="2800" dirty="0"/>
          </a:p>
          <a:p>
            <a:pPr marL="514350" indent="-514350">
              <a:buAutoNum type="arabicParenBoth"/>
            </a:pPr>
            <a:r>
              <a:rPr lang="en-ID" sz="2800" dirty="0">
                <a:effectLst/>
              </a:rPr>
              <a:t>Anak </a:t>
            </a:r>
            <a:r>
              <a:rPr lang="en-ID" sz="2800" dirty="0" err="1">
                <a:effectLst/>
              </a:rPr>
              <a:t>wajib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menghormati</a:t>
            </a:r>
            <a:r>
              <a:rPr lang="en-ID" sz="2800" dirty="0">
                <a:effectLst/>
              </a:rPr>
              <a:t> orang </a:t>
            </a:r>
            <a:r>
              <a:rPr lang="en-ID" sz="2800" dirty="0" err="1">
                <a:effectLst/>
              </a:rPr>
              <a:t>tua</a:t>
            </a:r>
            <a:r>
              <a:rPr lang="en-ID" sz="2800" dirty="0">
                <a:effectLst/>
              </a:rPr>
              <a:t> dan </a:t>
            </a:r>
            <a:r>
              <a:rPr lang="en-ID" sz="2800" dirty="0" err="1">
                <a:effectLst/>
              </a:rPr>
              <a:t>mentaati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kehendak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mereka</a:t>
            </a:r>
            <a:r>
              <a:rPr lang="en-ID" sz="2800" dirty="0">
                <a:effectLst/>
              </a:rPr>
              <a:t> yang </a:t>
            </a:r>
            <a:r>
              <a:rPr lang="en-ID" sz="2800" dirty="0" err="1">
                <a:effectLst/>
              </a:rPr>
              <a:t>baik</a:t>
            </a:r>
            <a:r>
              <a:rPr lang="en-ID" sz="2800" dirty="0">
                <a:effectLst/>
              </a:rPr>
              <a:t>. </a:t>
            </a:r>
            <a:endParaRPr lang="en-ID" sz="2800" dirty="0"/>
          </a:p>
          <a:p>
            <a:pPr marL="514350" indent="-514350">
              <a:buAutoNum type="arabicParenBoth"/>
            </a:pPr>
            <a:r>
              <a:rPr lang="en-ID" sz="2800" dirty="0">
                <a:effectLst/>
              </a:rPr>
              <a:t>Jika </a:t>
            </a:r>
            <a:r>
              <a:rPr lang="en-ID" sz="2800" dirty="0" err="1">
                <a:effectLst/>
              </a:rPr>
              <a:t>anak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telah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dewasa</a:t>
            </a:r>
            <a:r>
              <a:rPr lang="en-ID" sz="2800" dirty="0">
                <a:effectLst/>
              </a:rPr>
              <a:t>, </a:t>
            </a:r>
            <a:r>
              <a:rPr lang="en-ID" sz="2800" dirty="0" err="1">
                <a:effectLst/>
              </a:rPr>
              <a:t>ia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wajib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memelihara</a:t>
            </a:r>
            <a:r>
              <a:rPr lang="en-ID" sz="2800" dirty="0"/>
              <a:t> </a:t>
            </a:r>
            <a:r>
              <a:rPr lang="en-ID" sz="2800" dirty="0" err="1">
                <a:effectLst/>
              </a:rPr>
              <a:t>menurut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kemampuannya</a:t>
            </a:r>
            <a:r>
              <a:rPr lang="en-ID" sz="2800" dirty="0">
                <a:effectLst/>
              </a:rPr>
              <a:t>, orang </a:t>
            </a:r>
            <a:r>
              <a:rPr lang="en-ID" sz="2800" dirty="0" err="1">
                <a:effectLst/>
              </a:rPr>
              <a:t>tua</a:t>
            </a:r>
            <a:r>
              <a:rPr lang="en-ID" sz="2800" dirty="0">
                <a:effectLst/>
              </a:rPr>
              <a:t> dan </a:t>
            </a:r>
            <a:r>
              <a:rPr lang="en-ID" sz="2800" dirty="0" err="1">
                <a:effectLst/>
              </a:rPr>
              <a:t>keluarga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dalam</a:t>
            </a:r>
            <a:r>
              <a:rPr lang="en-ID" sz="2800" dirty="0">
                <a:effectLst/>
              </a:rPr>
              <a:t> garis </a:t>
            </a:r>
            <a:r>
              <a:rPr lang="en-ID" sz="2800" dirty="0" err="1">
                <a:effectLst/>
              </a:rPr>
              <a:t>lurus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ke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atas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bnila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mereka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itu</a:t>
            </a:r>
            <a:r>
              <a:rPr lang="en-ID" sz="2800" dirty="0"/>
              <a:t> </a:t>
            </a:r>
            <a:r>
              <a:rPr lang="en-ID" sz="2800" dirty="0" err="1">
                <a:effectLst/>
              </a:rPr>
              <a:t>memerlukan</a:t>
            </a:r>
            <a:r>
              <a:rPr lang="en-ID" sz="2800" dirty="0">
                <a:effectLst/>
              </a:rPr>
              <a:t> </a:t>
            </a:r>
            <a:r>
              <a:rPr lang="en-ID" sz="2800" dirty="0" err="1">
                <a:effectLst/>
              </a:rPr>
              <a:t>bantuannya</a:t>
            </a:r>
            <a:r>
              <a:rPr lang="en-ID" sz="2800" dirty="0">
                <a:effectLst/>
              </a:rPr>
              <a:t>.</a:t>
            </a:r>
            <a:endParaRPr lang="en-ID" sz="2800" dirty="0">
              <a:effectLst/>
            </a:endParaRPr>
          </a:p>
          <a:p>
            <a:r>
              <a:rPr lang="en-US" altLang="en-ID" sz="2800" dirty="0"/>
              <a:t>Orangtua dpt dicabut kekuasaan sbg Ortu </a:t>
            </a:r>
            <a:endParaRPr lang="en-US" altLang="en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309" y="71729"/>
            <a:ext cx="9291215" cy="1049235"/>
          </a:xfrm>
        </p:spPr>
        <p:txBody>
          <a:bodyPr/>
          <a:p>
            <a:r>
              <a:rPr lang="en-US"/>
              <a:t>SIAPAKAH YANG BERTANGGUNGJAWAB MEMENUHI HAK ANAK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610" y="948690"/>
            <a:ext cx="10174605" cy="4926965"/>
          </a:xfrm>
        </p:spPr>
        <p:txBody>
          <a:bodyPr/>
          <a:p>
            <a:r>
              <a:rPr lang="en-US" sz="2600"/>
              <a:t>1.  ORTU</a:t>
            </a:r>
            <a:endParaRPr lang="en-US" sz="2600"/>
          </a:p>
          <a:p>
            <a:r>
              <a:rPr lang="en-US" sz="2600"/>
              <a:t>2. KEL BESAR</a:t>
            </a:r>
            <a:endParaRPr lang="en-US" sz="2600"/>
          </a:p>
          <a:p>
            <a:r>
              <a:rPr lang="en-US" sz="2600"/>
              <a:t>3. MASYARAKAT</a:t>
            </a:r>
            <a:endParaRPr lang="en-US" sz="2600"/>
          </a:p>
          <a:p>
            <a:r>
              <a:rPr lang="en-US" sz="2600"/>
              <a:t>4. NEGARA</a:t>
            </a:r>
            <a:endParaRPr lang="en-US" sz="2600"/>
          </a:p>
        </p:txBody>
      </p:sp>
      <p:sp>
        <p:nvSpPr>
          <p:cNvPr id="4" name="Oval 3"/>
          <p:cNvSpPr/>
          <p:nvPr/>
        </p:nvSpPr>
        <p:spPr>
          <a:xfrm>
            <a:off x="4421505" y="1120775"/>
            <a:ext cx="6076950" cy="4754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en-US" sz="2600" b="1">
                <a:solidFill>
                  <a:schemeClr val="bg1"/>
                </a:solidFill>
              </a:rPr>
              <a:t>4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49800" y="1695450"/>
            <a:ext cx="3813810" cy="374840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en-US"/>
              <a:t>        </a:t>
            </a:r>
            <a:r>
              <a:rPr lang="en-US" sz="2600" b="1">
                <a:solidFill>
                  <a:schemeClr val="bg1"/>
                </a:solidFill>
              </a:rPr>
              <a:t>3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82820" y="2246630"/>
            <a:ext cx="2626995" cy="26454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r"/>
            <a:endParaRPr lang="en-US" sz="2400" b="1">
              <a:solidFill>
                <a:schemeClr val="bg1"/>
              </a:solidFill>
            </a:endParaRPr>
          </a:p>
          <a:p>
            <a:pPr algn="r"/>
            <a:r>
              <a:rPr lang="en-US" sz="2400" b="1">
                <a:solidFill>
                  <a:schemeClr val="bg1"/>
                </a:solidFill>
              </a:rPr>
              <a:t>2</a:t>
            </a:r>
            <a:endParaRPr lang="en-US" sz="24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1" name="Ink 10"/>
              <p14:cNvContentPartPr/>
              <p14:nvPr/>
            </p14:nvContentPartPr>
            <p14:xfrm>
              <a:off x="5055870" y="3592195"/>
              <a:ext cx="97790" cy="65405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2"/>
            </p:blipFill>
            <p:spPr>
              <a:xfrm>
                <a:off x="5055870" y="3592195"/>
                <a:ext cx="97790" cy="65405"/>
              </a:xfrm>
              <a:prstGeom prst="rect"/>
            </p:spPr>
          </p:pic>
        </mc:Fallback>
      </mc:AlternateContent>
      <p:sp>
        <p:nvSpPr>
          <p:cNvPr id="21" name="Oval 20"/>
          <p:cNvSpPr/>
          <p:nvPr/>
        </p:nvSpPr>
        <p:spPr>
          <a:xfrm>
            <a:off x="5055870" y="2940685"/>
            <a:ext cx="1386840" cy="13684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4680" t="48312" r="77502" b="30890"/>
          <a:stretch>
            <a:fillRect/>
          </a:stretch>
        </p:blipFill>
        <p:spPr>
          <a:xfrm>
            <a:off x="1900733" y="526223"/>
            <a:ext cx="8589316" cy="56388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932" y="540003"/>
            <a:ext cx="7394711" cy="1169505"/>
          </a:xfrm>
        </p:spPr>
        <p:txBody>
          <a:bodyPr/>
          <a:lstStyle/>
          <a:p>
            <a:r>
              <a:rPr lang="en-US" b="1" dirty="0"/>
              <a:t>    </a:t>
            </a:r>
            <a:r>
              <a:rPr lang="en-US" b="1" dirty="0" err="1"/>
              <a:t>Siapakah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?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22" y="1789043"/>
            <a:ext cx="10267191" cy="452895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000" b="1" dirty="0" err="1">
                <a:solidFill>
                  <a:srgbClr val="FFC000"/>
                </a:solidFill>
              </a:rPr>
              <a:t>Konvensi</a:t>
            </a:r>
            <a:r>
              <a:rPr lang="en-US" altLang="en-US" sz="3000" b="1" dirty="0">
                <a:solidFill>
                  <a:srgbClr val="FFC000"/>
                </a:solidFill>
              </a:rPr>
              <a:t> </a:t>
            </a:r>
            <a:r>
              <a:rPr lang="en-US" altLang="en-US" sz="3000" b="1" dirty="0" err="1">
                <a:solidFill>
                  <a:srgbClr val="FFC000"/>
                </a:solidFill>
              </a:rPr>
              <a:t>Hak</a:t>
            </a:r>
            <a:r>
              <a:rPr lang="en-US" altLang="en-US" sz="3000" b="1" dirty="0">
                <a:solidFill>
                  <a:srgbClr val="FFC000"/>
                </a:solidFill>
              </a:rPr>
              <a:t> Anak:</a:t>
            </a:r>
            <a:endParaRPr lang="en-US" altLang="en-US" sz="3000" b="1" dirty="0">
              <a:solidFill>
                <a:srgbClr val="FFC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000" dirty="0"/>
              <a:t>“Anak </a:t>
            </a:r>
            <a:r>
              <a:rPr lang="en-US" altLang="en-US" sz="3000" dirty="0" err="1"/>
              <a:t>adl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setiap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manusia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yg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berumur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kurang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dari</a:t>
            </a:r>
            <a:r>
              <a:rPr lang="en-US" altLang="en-US" sz="3000" dirty="0"/>
              <a:t> 18 </a:t>
            </a:r>
            <a:r>
              <a:rPr lang="en-US" altLang="en-US" sz="3000" dirty="0" err="1"/>
              <a:t>tahun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kecuali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bila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legislasi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yg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berlaku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menentukan</a:t>
            </a:r>
            <a:r>
              <a:rPr lang="en-US" altLang="en-US" sz="3000" dirty="0"/>
              <a:t>  </a:t>
            </a:r>
            <a:r>
              <a:rPr lang="en-US" altLang="en-US" sz="3000" dirty="0" err="1"/>
              <a:t>bahwa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kedewasaan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dicapai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lebih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awal</a:t>
            </a:r>
            <a:r>
              <a:rPr lang="en-US" altLang="en-US" sz="3000" dirty="0"/>
              <a:t>.”</a:t>
            </a:r>
            <a:endParaRPr lang="en-US" altLang="en-US" sz="30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000" b="1" dirty="0">
                <a:solidFill>
                  <a:srgbClr val="FFC000"/>
                </a:solidFill>
              </a:rPr>
              <a:t>UU </a:t>
            </a:r>
            <a:r>
              <a:rPr lang="en-US" altLang="en-US" sz="3000" b="1" dirty="0" err="1">
                <a:solidFill>
                  <a:srgbClr val="FFC000"/>
                </a:solidFill>
              </a:rPr>
              <a:t>Perlindungan</a:t>
            </a:r>
            <a:r>
              <a:rPr lang="en-US" altLang="en-US" sz="3000" b="1" dirty="0">
                <a:solidFill>
                  <a:srgbClr val="FFC000"/>
                </a:solidFill>
              </a:rPr>
              <a:t> Anak:</a:t>
            </a:r>
            <a:endParaRPr lang="en-US" altLang="en-US" sz="3000" b="1" dirty="0">
              <a:solidFill>
                <a:srgbClr val="FFC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000" dirty="0">
                <a:effectLst/>
                <a:ea typeface="Arial" panose="020B0604020202020204" pitchFamily="34" charset="0"/>
              </a:rPr>
              <a:t>“An</a:t>
            </a:r>
            <a:r>
              <a:rPr lang="en-US" sz="3000" spc="-5" dirty="0">
                <a:effectLst/>
                <a:ea typeface="Arial" panose="020B0604020202020204" pitchFamily="34" charset="0"/>
              </a:rPr>
              <a:t>a</a:t>
            </a:r>
            <a:r>
              <a:rPr lang="en-US" sz="3000" dirty="0">
                <a:effectLst/>
                <a:ea typeface="Arial" panose="020B0604020202020204" pitchFamily="34" charset="0"/>
              </a:rPr>
              <a:t>k 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d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l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h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s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se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o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rang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spc="-10" dirty="0">
                <a:effectLst/>
                <a:ea typeface="Arial" panose="020B0604020202020204" pitchFamily="34" charset="0"/>
              </a:rPr>
              <a:t>y</a:t>
            </a:r>
            <a:r>
              <a:rPr lang="en-US" sz="3000" dirty="0">
                <a:effectLst/>
                <a:ea typeface="Arial" panose="020B0604020202020204" pitchFamily="34" charset="0"/>
              </a:rPr>
              <a:t>ang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b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l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u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m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b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r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u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sia</a:t>
            </a:r>
            <a:r>
              <a:rPr lang="en-US" sz="3000" dirty="0">
                <a:effectLst/>
                <a:ea typeface="Arial" panose="020B0604020202020204" pitchFamily="34" charset="0"/>
              </a:rPr>
              <a:t> 18 (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d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l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p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n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b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l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10" dirty="0" err="1">
                <a:effectLst/>
                <a:ea typeface="Arial" panose="020B0604020202020204" pitchFamily="34" charset="0"/>
              </a:rPr>
              <a:t>s</a:t>
            </a:r>
            <a:r>
              <a:rPr lang="en-US" sz="3000" dirty="0">
                <a:effectLst/>
                <a:ea typeface="Arial" panose="020B0604020202020204" pitchFamily="34" charset="0"/>
              </a:rPr>
              <a:t>)</a:t>
            </a:r>
            <a:r>
              <a:rPr lang="en-US" sz="3000" spc="-5" dirty="0">
                <a:effectLst/>
                <a:ea typeface="Arial" panose="020B0604020202020204" pitchFamily="34" charset="0"/>
              </a:rPr>
              <a:t>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ta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h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un</a:t>
            </a:r>
            <a:r>
              <a:rPr lang="en-US" sz="3000" dirty="0">
                <a:effectLst/>
                <a:ea typeface="Arial" panose="020B0604020202020204" pitchFamily="34" charset="0"/>
              </a:rPr>
              <a:t>,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t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e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rm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s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u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k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an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k</a:t>
            </a:r>
            <a:r>
              <a:rPr lang="en-US" sz="3000" dirty="0">
                <a:effectLst/>
                <a:ea typeface="Arial" panose="020B0604020202020204" pitchFamily="34" charset="0"/>
              </a:rPr>
              <a:t> y</a:t>
            </a:r>
            <a:r>
              <a:rPr lang="en-US" sz="3000" spc="-5" dirty="0">
                <a:effectLst/>
                <a:ea typeface="Arial" panose="020B0604020202020204" pitchFamily="34" charset="0"/>
              </a:rPr>
              <a:t>a</a:t>
            </a:r>
            <a:r>
              <a:rPr lang="en-US" sz="3000" dirty="0">
                <a:effectLst/>
                <a:ea typeface="Arial" panose="020B0604020202020204" pitchFamily="34" charset="0"/>
              </a:rPr>
              <a:t>ng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m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sih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 err="1">
                <a:effectLst/>
                <a:ea typeface="Arial" panose="020B0604020202020204" pitchFamily="34" charset="0"/>
              </a:rPr>
              <a:t>d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alam</a:t>
            </a:r>
            <a:r>
              <a:rPr lang="en-US" sz="3000" dirty="0">
                <a:effectLst/>
                <a:ea typeface="Arial" panose="020B0604020202020204" pitchFamily="34" charset="0"/>
              </a:rPr>
              <a:t> 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k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a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n</a:t>
            </a:r>
            <a:r>
              <a:rPr lang="en-US" sz="3000" spc="5" dirty="0" err="1">
                <a:effectLst/>
                <a:ea typeface="Arial" panose="020B0604020202020204" pitchFamily="34" charset="0"/>
              </a:rPr>
              <a:t>d</a:t>
            </a:r>
            <a:r>
              <a:rPr lang="en-US" sz="3000" spc="-10" dirty="0" err="1">
                <a:effectLst/>
                <a:ea typeface="Arial" panose="020B0604020202020204" pitchFamily="34" charset="0"/>
              </a:rPr>
              <a:t>u</a:t>
            </a:r>
            <a:r>
              <a:rPr lang="en-US" sz="3000" dirty="0" err="1">
                <a:effectLst/>
                <a:ea typeface="Arial" panose="020B0604020202020204" pitchFamily="34" charset="0"/>
              </a:rPr>
              <a:t>ngan</a:t>
            </a:r>
            <a:r>
              <a:rPr lang="en-US" sz="3000" dirty="0">
                <a:ea typeface="Arial" panose="020B0604020202020204" pitchFamily="34" charset="0"/>
              </a:rPr>
              <a:t>.”</a:t>
            </a:r>
            <a:endParaRPr lang="en-US" sz="3000" dirty="0">
              <a:ea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UU </a:t>
            </a:r>
            <a:r>
              <a:rPr lang="en-US" sz="3000" b="1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Kesejahteraan</a:t>
            </a:r>
            <a:r>
              <a:rPr lang="en-US" sz="3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Anak</a:t>
            </a:r>
            <a:r>
              <a:rPr lang="en-US" sz="3000" dirty="0">
                <a:effectLst/>
                <a:ea typeface="Times New Roman" panose="02020603050405020304" pitchFamily="18" charset="0"/>
              </a:rPr>
              <a:t>: “</a:t>
            </a:r>
            <a:r>
              <a:rPr lang="en-US" sz="3000" dirty="0">
                <a:effectLst/>
                <a:ea typeface="Courier New" panose="02070309020205020404" pitchFamily="49" charset="0"/>
              </a:rPr>
              <a:t>Anak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adalah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seseorang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>
                <a:effectLst/>
                <a:ea typeface="Courier New" panose="02070309020205020404" pitchFamily="49" charset="0"/>
              </a:rPr>
              <a:t>yang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belum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mencapai</a:t>
            </a:r>
            <a:r>
              <a:rPr lang="en-US" sz="3000" spc="315" dirty="0"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umur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>
                <a:effectLst/>
                <a:ea typeface="Courier New" panose="02070309020205020404" pitchFamily="49" charset="0"/>
              </a:rPr>
              <a:t>21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>
                <a:effectLst/>
                <a:ea typeface="Courier New" panose="02070309020205020404" pitchFamily="49" charset="0"/>
              </a:rPr>
              <a:t>(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dua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puluh</a:t>
            </a:r>
            <a:r>
              <a:rPr lang="en-US" sz="3000" spc="315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satu</a:t>
            </a:r>
            <a:r>
              <a:rPr lang="en-US" sz="3000" dirty="0">
                <a:effectLst/>
                <a:ea typeface="Courier New" panose="02070309020205020404" pitchFamily="49" charset="0"/>
              </a:rPr>
              <a:t>)</a:t>
            </a:r>
            <a:r>
              <a:rPr lang="en-ID" sz="3000" dirty="0"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tahun</a:t>
            </a:r>
            <a:r>
              <a:rPr lang="en-US" sz="3000" dirty="0">
                <a:effectLst/>
                <a:ea typeface="Courier New" panose="02070309020205020404" pitchFamily="49" charset="0"/>
              </a:rPr>
              <a:t> dan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belum</a:t>
            </a:r>
            <a:r>
              <a:rPr lang="en-US" sz="3000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pernah</a:t>
            </a:r>
            <a:r>
              <a:rPr lang="en-US" sz="3000" dirty="0">
                <a:effectLst/>
                <a:ea typeface="Courier New" panose="02070309020205020404" pitchFamily="49" charset="0"/>
              </a:rPr>
              <a:t> </a:t>
            </a:r>
            <a:r>
              <a:rPr lang="en-US" sz="3000" dirty="0" err="1">
                <a:effectLst/>
                <a:ea typeface="Courier New" panose="02070309020205020404" pitchFamily="49" charset="0"/>
              </a:rPr>
              <a:t>kawin</a:t>
            </a:r>
            <a:r>
              <a:rPr lang="en-US" sz="3000" dirty="0">
                <a:effectLst/>
                <a:ea typeface="Courier New" panose="02070309020205020404" pitchFamily="49" charset="0"/>
              </a:rPr>
              <a:t>.”</a:t>
            </a:r>
            <a:endParaRPr lang="en-ID" sz="3000" dirty="0">
              <a:effectLst/>
              <a:ea typeface="Times New Roman" panose="02020603050405020304" pitchFamily="18" charset="0"/>
            </a:endParaRPr>
          </a:p>
          <a:p>
            <a:endParaRPr lang="en-ID" sz="3000" dirty="0">
              <a:effectLst/>
              <a:ea typeface="Times New Roman" panose="02020603050405020304" pitchFamily="18" charset="0"/>
            </a:endParaRPr>
          </a:p>
          <a:p>
            <a:endParaRPr lang="en-US" altLang="en-US" sz="2800" dirty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07" y="94443"/>
            <a:ext cx="1828959" cy="103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001" y="94443"/>
            <a:ext cx="3145809" cy="2103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DUHAN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PBB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memproklam</a:t>
            </a:r>
            <a:r>
              <a:rPr lang="en-US" alt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irkan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kanak-kanak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kebahagiaan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cinta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 HUKUM 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UUD1945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Konvensi</a:t>
            </a:r>
            <a:r>
              <a:rPr lang="en-US" sz="3200" dirty="0"/>
              <a:t> </a:t>
            </a:r>
            <a:r>
              <a:rPr lang="en-US" sz="3200" dirty="0" err="1"/>
              <a:t>Hak</a:t>
            </a:r>
            <a:r>
              <a:rPr lang="en-US" sz="3200" dirty="0"/>
              <a:t> Anak, </a:t>
            </a:r>
            <a:r>
              <a:rPr lang="en-US" sz="3200" dirty="0" err="1"/>
              <a:t>Undang-Undang</a:t>
            </a:r>
            <a:r>
              <a:rPr lang="en-US" sz="3200" dirty="0"/>
              <a:t> </a:t>
            </a:r>
            <a:r>
              <a:rPr lang="en-US" sz="3200" dirty="0" err="1"/>
              <a:t>Perlindungan</a:t>
            </a:r>
            <a:r>
              <a:rPr lang="en-US" sz="3200" dirty="0"/>
              <a:t> Anak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err="1"/>
              <a:t>Undang-Undang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1 </a:t>
            </a:r>
            <a:r>
              <a:rPr lang="en-US" sz="3200" dirty="0" err="1"/>
              <a:t>Tahun</a:t>
            </a:r>
            <a:r>
              <a:rPr lang="en-US" sz="3200" dirty="0"/>
              <a:t> 1974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Perkawinan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 dirty="0"/>
              <a:t>1. UUD 1945</a:t>
            </a:r>
            <a:endParaRPr lang="en-ID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77887"/>
            <a:ext cx="9905999" cy="3813314"/>
          </a:xfrm>
        </p:spPr>
        <p:txBody>
          <a:bodyPr>
            <a:normAutofit/>
          </a:bodyPr>
          <a:lstStyle/>
          <a:p>
            <a:r>
              <a:rPr lang="en-US" sz="3200" dirty="0"/>
              <a:t>TUJUAN NEGARA </a:t>
            </a:r>
            <a:endParaRPr lang="en-US" sz="3200" dirty="0"/>
          </a:p>
          <a:p>
            <a:r>
              <a:rPr lang="en-US" sz="3200" dirty="0">
                <a:sym typeface="Wingdings" panose="05000000000000000000" pitchFamily="2" charset="2"/>
              </a:rPr>
              <a:t>     </a:t>
            </a:r>
            <a:r>
              <a:rPr lang="en-US" sz="3200" dirty="0" err="1"/>
              <a:t>Setiap</a:t>
            </a:r>
            <a:r>
              <a:rPr lang="en-US" sz="3200" dirty="0"/>
              <a:t> WNI: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err="1"/>
              <a:t>Berhak</a:t>
            </a:r>
            <a:r>
              <a:rPr lang="en-US" sz="3000" dirty="0"/>
              <a:t> </a:t>
            </a:r>
            <a:r>
              <a:rPr lang="en-US" sz="3000" dirty="0" err="1"/>
              <a:t>atas</a:t>
            </a:r>
            <a:r>
              <a:rPr lang="en-US" sz="3000" dirty="0"/>
              <a:t> </a:t>
            </a:r>
            <a:r>
              <a:rPr lang="en-US" sz="3000" dirty="0" err="1"/>
              <a:t>perlindungan</a:t>
            </a:r>
            <a:r>
              <a:rPr lang="en-US" sz="3000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err="1"/>
              <a:t>Berhak</a:t>
            </a:r>
            <a:r>
              <a:rPr lang="en-US" sz="3000" dirty="0"/>
              <a:t> </a:t>
            </a:r>
            <a:r>
              <a:rPr lang="en-US" sz="3000" dirty="0" err="1"/>
              <a:t>atas</a:t>
            </a:r>
            <a:r>
              <a:rPr lang="en-US" sz="3000" dirty="0"/>
              <a:t> </a:t>
            </a:r>
            <a:r>
              <a:rPr lang="en-US" sz="3000" dirty="0" err="1"/>
              <a:t>kesejahteraan</a:t>
            </a:r>
            <a:r>
              <a:rPr lang="en-US" sz="3000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err="1"/>
              <a:t>Berhak</a:t>
            </a:r>
            <a:r>
              <a:rPr lang="en-US" sz="3000" dirty="0"/>
              <a:t> </a:t>
            </a:r>
            <a:r>
              <a:rPr lang="en-US" sz="3000" dirty="0" err="1"/>
              <a:t>atas</a:t>
            </a:r>
            <a:r>
              <a:rPr lang="en-US" sz="3000" dirty="0"/>
              <a:t> </a:t>
            </a:r>
            <a:r>
              <a:rPr lang="en-US" sz="3000" dirty="0" err="1"/>
              <a:t>kehidupan</a:t>
            </a:r>
            <a:r>
              <a:rPr lang="en-US" sz="3000" dirty="0"/>
              <a:t> </a:t>
            </a:r>
            <a:r>
              <a:rPr lang="en-US" sz="3000" dirty="0" err="1"/>
              <a:t>yg</a:t>
            </a:r>
            <a:r>
              <a:rPr lang="en-US" sz="3000" dirty="0"/>
              <a:t> </a:t>
            </a:r>
            <a:r>
              <a:rPr lang="en-US" sz="3000" dirty="0" err="1"/>
              <a:t>cerdas</a:t>
            </a:r>
            <a:r>
              <a:rPr lang="en-US" sz="3000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err="1"/>
              <a:t>Berhak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hidup</a:t>
            </a:r>
            <a:r>
              <a:rPr lang="en-US" sz="3000" dirty="0"/>
              <a:t> </a:t>
            </a:r>
            <a:r>
              <a:rPr lang="en-US" sz="3000" dirty="0" err="1"/>
              <a:t>damai</a:t>
            </a:r>
            <a:r>
              <a:rPr lang="en-US" sz="3000" dirty="0"/>
              <a:t> dan </a:t>
            </a:r>
            <a:r>
              <a:rPr lang="en-US" sz="3000" dirty="0" err="1"/>
              <a:t>sejahtera</a:t>
            </a:r>
            <a:r>
              <a:rPr lang="en-US" sz="3000" dirty="0"/>
              <a:t>.</a:t>
            </a:r>
            <a:endParaRPr lang="en-ID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28A**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** </a:t>
            </a:r>
            <a:r>
              <a:rPr lang="en-US" sz="3200" dirty="0" err="1"/>
              <a:t>Amandemen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UUD1945</a:t>
            </a:r>
            <a:endParaRPr lang="en-US" sz="3200" dirty="0"/>
          </a:p>
          <a:p>
            <a:r>
              <a:rPr lang="en-US" sz="3200" dirty="0"/>
              <a:t>“</a:t>
            </a:r>
            <a:r>
              <a:rPr lang="en-US" sz="3200" dirty="0" err="1"/>
              <a:t>Setiap</a:t>
            </a:r>
            <a:r>
              <a:rPr lang="en-US" sz="3200" dirty="0"/>
              <a:t> orang </a:t>
            </a:r>
            <a:r>
              <a:rPr lang="en-US" sz="3200" dirty="0" err="1"/>
              <a:t>berhak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dan </a:t>
            </a:r>
            <a:r>
              <a:rPr lang="en-US" sz="3200" dirty="0" err="1"/>
              <a:t>berhak</a:t>
            </a:r>
            <a:r>
              <a:rPr lang="en-US" sz="3200" dirty="0"/>
              <a:t> </a:t>
            </a:r>
            <a:r>
              <a:rPr lang="en-US" sz="3200" dirty="0" err="1"/>
              <a:t>mempertahankan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dan </a:t>
            </a:r>
            <a:r>
              <a:rPr lang="en-US" sz="3200" dirty="0" err="1"/>
              <a:t>kehidupannya</a:t>
            </a:r>
            <a:r>
              <a:rPr lang="en-US" sz="3200" dirty="0"/>
              <a:t>.”</a:t>
            </a:r>
            <a:endParaRPr lang="en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Pasal</a:t>
            </a:r>
            <a:r>
              <a:rPr lang="en-US" dirty="0"/>
              <a:t> 28B </a:t>
            </a:r>
            <a:r>
              <a:rPr lang="en-US" dirty="0" err="1"/>
              <a:t>ayat</a:t>
            </a:r>
            <a:r>
              <a:rPr lang="en-US" dirty="0"/>
              <a:t>  (2)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760" y="1704340"/>
            <a:ext cx="6861175" cy="3448685"/>
          </a:xfrm>
        </p:spPr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berhak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kelangsungan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, </a:t>
            </a:r>
            <a:r>
              <a:rPr lang="en-US" sz="2800" dirty="0" err="1"/>
              <a:t>tumbuh</a:t>
            </a:r>
            <a:r>
              <a:rPr lang="en-US" sz="2800" dirty="0"/>
              <a:t>, dan  </a:t>
            </a:r>
            <a:r>
              <a:rPr lang="en-US" sz="2800" dirty="0" err="1"/>
              <a:t>berkembang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berhak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perlindungan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kekerasan</a:t>
            </a:r>
            <a:r>
              <a:rPr lang="en-US" sz="2800" dirty="0"/>
              <a:t> dan </a:t>
            </a:r>
            <a:r>
              <a:rPr lang="en-US" sz="2800" dirty="0" err="1"/>
              <a:t>diskriminasi</a:t>
            </a:r>
            <a:r>
              <a:rPr lang="en-US" sz="2800" dirty="0"/>
              <a:t>”.</a:t>
            </a:r>
            <a:endParaRPr lang="en-US" sz="2800" dirty="0"/>
          </a:p>
          <a:p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status </a:t>
            </a:r>
            <a:r>
              <a:rPr lang="en-US" sz="2800" dirty="0" err="1"/>
              <a:t>kewarganegaraan</a:t>
            </a:r>
            <a:r>
              <a:rPr lang="en-US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rcRect l="4445" t="53320" r="72630" b="23981"/>
          <a:stretch>
            <a:fillRect/>
          </a:stretch>
        </p:blipFill>
        <p:spPr>
          <a:xfrm>
            <a:off x="7647940" y="1945005"/>
            <a:ext cx="4381500" cy="2440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(CRC)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70" y="2015490"/>
            <a:ext cx="9725660" cy="345059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Convention on the Rights of the Child .</a:t>
            </a:r>
            <a:endParaRPr lang="en-US" sz="2400" dirty="0"/>
          </a:p>
          <a:p>
            <a:r>
              <a:rPr lang="en-ID" sz="2400" b="0" i="0" dirty="0" err="1">
                <a:effectLst/>
                <a:latin typeface="ants-thin"/>
              </a:rPr>
              <a:t>Disahkan</a:t>
            </a:r>
            <a:r>
              <a:rPr lang="en-ID" sz="2400" b="0" i="0" dirty="0">
                <a:effectLst/>
                <a:latin typeface="ants-thin"/>
              </a:rPr>
              <a:t> oleh </a:t>
            </a:r>
            <a:r>
              <a:rPr lang="en-ID" sz="2400" b="0" i="0" dirty="0" err="1">
                <a:effectLst/>
                <a:latin typeface="ants-thin"/>
              </a:rPr>
              <a:t>Majelis</a:t>
            </a:r>
            <a:r>
              <a:rPr lang="en-ID" sz="2400" b="0" i="0" dirty="0">
                <a:effectLst/>
                <a:latin typeface="ants-thin"/>
              </a:rPr>
              <a:t> </a:t>
            </a:r>
            <a:r>
              <a:rPr lang="en-ID" sz="2400" b="0" i="0" dirty="0" err="1">
                <a:effectLst/>
                <a:latin typeface="ants-thin"/>
              </a:rPr>
              <a:t>Umum</a:t>
            </a:r>
            <a:r>
              <a:rPr lang="en-ID" sz="2400" b="0" i="0" dirty="0">
                <a:effectLst/>
                <a:latin typeface="ants-thin"/>
              </a:rPr>
              <a:t> PBB pada </a:t>
            </a:r>
            <a:r>
              <a:rPr lang="en-ID" sz="2400" b="0" i="0" dirty="0" err="1">
                <a:effectLst/>
                <a:latin typeface="ants-thin"/>
              </a:rPr>
              <a:t>tgl</a:t>
            </a:r>
            <a:r>
              <a:rPr lang="en-ID" sz="2400" b="0" i="0" dirty="0">
                <a:effectLst/>
                <a:latin typeface="ants-thin"/>
              </a:rPr>
              <a:t> 20 November 1989. </a:t>
            </a:r>
            <a:endParaRPr lang="en-ID" sz="2400" b="0" i="0" dirty="0">
              <a:effectLst/>
              <a:latin typeface="ants-thin"/>
            </a:endParaRPr>
          </a:p>
          <a:p>
            <a:r>
              <a:rPr lang="en-ID" sz="2400" b="0" i="0" dirty="0" err="1">
                <a:effectLst/>
                <a:latin typeface="ants-thin"/>
              </a:rPr>
              <a:t>Dikenal</a:t>
            </a:r>
            <a:r>
              <a:rPr lang="en-ID" sz="2400" b="0" i="0" dirty="0">
                <a:effectLst/>
                <a:latin typeface="ants-thin"/>
              </a:rPr>
              <a:t> </a:t>
            </a:r>
            <a:r>
              <a:rPr lang="en-ID" sz="2400" b="0" i="0" dirty="0" err="1">
                <a:effectLst/>
                <a:latin typeface="ants-thin"/>
              </a:rPr>
              <a:t>sebagai</a:t>
            </a:r>
            <a:r>
              <a:rPr lang="en-ID" sz="2400" b="0" i="0" dirty="0">
                <a:effectLst/>
                <a:latin typeface="ants-thin"/>
              </a:rPr>
              <a:t> Hari Anak </a:t>
            </a:r>
            <a:r>
              <a:rPr lang="en-ID" sz="2400" b="0" i="0" dirty="0" err="1">
                <a:effectLst/>
                <a:latin typeface="ants-thin"/>
              </a:rPr>
              <a:t>Sedunia</a:t>
            </a:r>
            <a:r>
              <a:rPr lang="en-ID" sz="2400" b="0" i="0" dirty="0">
                <a:effectLst/>
                <a:latin typeface="ants-thin"/>
              </a:rPr>
              <a:t>.</a:t>
            </a:r>
            <a:endParaRPr lang="en-US" sz="2400" dirty="0"/>
          </a:p>
          <a:p>
            <a:r>
              <a:rPr lang="en-US" sz="2400" dirty="0"/>
              <a:t>Indonesia </a:t>
            </a:r>
            <a:r>
              <a:rPr lang="en-US" sz="2400" dirty="0" err="1"/>
              <a:t>sbg</a:t>
            </a:r>
            <a:r>
              <a:rPr lang="en-US" sz="2400" dirty="0"/>
              <a:t> Negara </a:t>
            </a:r>
            <a:r>
              <a:rPr lang="en-US" sz="2400" dirty="0" err="1"/>
              <a:t>penandatangan</a:t>
            </a:r>
            <a:r>
              <a:rPr lang="en-US" sz="2400" dirty="0"/>
              <a:t> pada </a:t>
            </a:r>
            <a:r>
              <a:rPr lang="en-US" sz="2400" dirty="0" err="1"/>
              <a:t>tgl</a:t>
            </a:r>
            <a:r>
              <a:rPr lang="en-US" sz="2400" dirty="0"/>
              <a:t> 20 Jan 1990.</a:t>
            </a:r>
            <a:endParaRPr lang="en-US" sz="2400" dirty="0"/>
          </a:p>
          <a:p>
            <a:r>
              <a:rPr lang="en-US" sz="2400" dirty="0" err="1"/>
              <a:t>Diratifikasi</a:t>
            </a:r>
            <a:r>
              <a:rPr lang="en-US" sz="2400" dirty="0"/>
              <a:t> dg Keputusan </a:t>
            </a:r>
            <a:r>
              <a:rPr lang="en-US" sz="2400" dirty="0" err="1"/>
              <a:t>Presiden</a:t>
            </a:r>
            <a:r>
              <a:rPr lang="en-US" sz="2400" dirty="0"/>
              <a:t> No. 36 </a:t>
            </a:r>
            <a:r>
              <a:rPr lang="en-US" sz="2400" dirty="0" err="1"/>
              <a:t>Tahun</a:t>
            </a:r>
            <a:r>
              <a:rPr lang="en-US" sz="2400" dirty="0"/>
              <a:t> 1990.</a:t>
            </a:r>
            <a:endParaRPr lang="en-US" sz="2400" dirty="0"/>
          </a:p>
          <a:p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anak-anak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0781" y="100312"/>
            <a:ext cx="1828959" cy="1036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4821</Words>
  <Application>WPS Presentation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Courier New</vt:lpstr>
      <vt:lpstr>Calibri</vt:lpstr>
      <vt:lpstr>ants-thin</vt:lpstr>
      <vt:lpstr>Segoe Print</vt:lpstr>
      <vt:lpstr>inherit</vt:lpstr>
      <vt:lpstr>Rockwell</vt:lpstr>
      <vt:lpstr>Microsoft YaHei</vt:lpstr>
      <vt:lpstr>Arial Unicode MS</vt:lpstr>
      <vt:lpstr>Roboto</vt:lpstr>
      <vt:lpstr>Wide Latin</vt:lpstr>
      <vt:lpstr>Gallery</vt:lpstr>
      <vt:lpstr>Mengenal hak-hak dasar anak dalam keluarga </vt:lpstr>
      <vt:lpstr>Hukum perlindungan anak</vt:lpstr>
      <vt:lpstr>    Siapakah anak?</vt:lpstr>
      <vt:lpstr>PowerPoint 演示文稿</vt:lpstr>
      <vt:lpstr>DASAR HUKUM  hak anak</vt:lpstr>
      <vt:lpstr>1. UUD 1945</vt:lpstr>
      <vt:lpstr>Pasal 28A**</vt:lpstr>
      <vt:lpstr>Pasal 28B ayat  (2)</vt:lpstr>
      <vt:lpstr>2. Konvensi hak anak (CRC)</vt:lpstr>
      <vt:lpstr>PowerPoint 演示文稿</vt:lpstr>
      <vt:lpstr>Hak anak dalam kehidupan sehari-hari</vt:lpstr>
      <vt:lpstr>Hak atas Identitas anak</vt:lpstr>
      <vt:lpstr>lanjutan </vt:lpstr>
      <vt:lpstr>Lanjutan </vt:lpstr>
      <vt:lpstr>Kartu identitas anak</vt:lpstr>
      <vt:lpstr>PowerPoint 演示文稿</vt:lpstr>
      <vt:lpstr>Fungsi KIA</vt:lpstr>
      <vt:lpstr>Syarat KIA untuk  anak WNI UMUR 0 – kurang dari 5 tahun</vt:lpstr>
      <vt:lpstr>3. undang-undang no. 1 tahun 1974</vt:lpstr>
      <vt:lpstr>PowerPoint 演示文稿</vt:lpstr>
      <vt:lpstr>SIAPAKAH YANG BERTANGGUNGJAWAB MEMENUHI HAK ANAK 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hak-hak dasar anak dalam keluarga </dc:title>
  <dc:creator>Asus</dc:creator>
  <cp:lastModifiedBy>ASUS</cp:lastModifiedBy>
  <cp:revision>9</cp:revision>
  <dcterms:created xsi:type="dcterms:W3CDTF">2022-06-25T14:32:00Z</dcterms:created>
  <dcterms:modified xsi:type="dcterms:W3CDTF">2022-06-29T13:13:59Z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1BD25B43BB6249D49D6DD76625E05405</vt:lpwstr>
  </property>
  <property fmtid="{D5CDD505-2E9C-101B-9397-08002B2CF9AE}" pid="3" name="KSOProductBuildVer">
    <vt:lpwstr>1033-11.2.0.11156</vt:lpwstr>
  </property>
</Properties>
</file>