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78" r:id="rId3"/>
    <p:sldId id="283" r:id="rId4"/>
    <p:sldId id="280" r:id="rId5"/>
    <p:sldId id="284" r:id="rId6"/>
    <p:sldId id="289" r:id="rId7"/>
    <p:sldId id="286" r:id="rId8"/>
    <p:sldId id="282" r:id="rId9"/>
    <p:sldId id="281" r:id="rId10"/>
    <p:sldId id="288" r:id="rId11"/>
    <p:sldId id="287" r:id="rId12"/>
    <p:sldId id="292" r:id="rId13"/>
    <p:sldId id="294" r:id="rId14"/>
    <p:sldId id="295" r:id="rId15"/>
    <p:sldId id="296" r:id="rId16"/>
    <p:sldId id="297" r:id="rId17"/>
    <p:sldId id="298" r:id="rId18"/>
    <p:sldId id="291" r:id="rId19"/>
    <p:sldId id="29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991"/>
          <a:stretch>
            <a:fillRect/>
          </a:stretch>
        </p:blipFill>
        <p:spPr>
          <a:xfrm>
            <a:off x="0" y="0"/>
            <a:ext cx="8958360" cy="6858000"/>
          </a:xfrm>
          <a:prstGeom prst="rect">
            <a:avLst/>
          </a:prstGeom>
        </p:spPr>
      </p:pic>
      <p:sp useBgFill="1">
        <p:nvSpPr>
          <p:cNvPr id="103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 panose="020205020503050203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9961" y="1673524"/>
            <a:ext cx="433531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PERLINDUNGAN DIFABEL DI INDONESIA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/>
              <a:t>B. </a:t>
            </a:r>
            <a:r>
              <a:rPr lang="en-US" sz="2300" b="1" dirty="0" err="1"/>
              <a:t>Resti</a:t>
            </a:r>
            <a:r>
              <a:rPr lang="en-US" sz="2300" b="1" dirty="0"/>
              <a:t> </a:t>
            </a:r>
            <a:r>
              <a:rPr lang="en-US" sz="2300" b="1" dirty="0" err="1"/>
              <a:t>Nurhayati</a:t>
            </a:r>
            <a:endParaRPr lang="en-US" sz="23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20" y="279124"/>
            <a:ext cx="10353762" cy="4578625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Pasal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28 C:</a:t>
            </a:r>
            <a:endParaRPr lang="en-US" sz="2800" b="1" dirty="0">
              <a:solidFill>
                <a:srgbClr val="FFFF00"/>
              </a:solidFill>
              <a:latin typeface="LatoWeb"/>
            </a:endParaRPr>
          </a:p>
          <a:p>
            <a:pPr marL="494030" indent="-457200">
              <a:buAutoNum type="arabicParenBoth"/>
            </a:pPr>
            <a:r>
              <a:rPr lang="en-US" sz="2600" dirty="0" err="1">
                <a:latin typeface="LatoWeb"/>
              </a:rPr>
              <a:t>Setiap</a:t>
            </a:r>
            <a:r>
              <a:rPr lang="en-US" sz="2600" dirty="0">
                <a:latin typeface="LatoWeb"/>
              </a:rPr>
              <a:t> orang </a:t>
            </a:r>
            <a:r>
              <a:rPr lang="en-US" sz="2600" dirty="0" err="1">
                <a:latin typeface="LatoWeb"/>
              </a:rPr>
              <a:t>berhak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untuk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mengembangkan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diri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melalui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pemenuhan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kebutuhan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dasarnya</a:t>
            </a:r>
            <a:r>
              <a:rPr lang="en-US" sz="2600" dirty="0">
                <a:latin typeface="LatoWeb"/>
              </a:rPr>
              <a:t>, </a:t>
            </a:r>
            <a:r>
              <a:rPr lang="en-US" sz="2600" dirty="0" err="1">
                <a:latin typeface="LatoWeb"/>
              </a:rPr>
              <a:t>hak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atas</a:t>
            </a:r>
            <a:r>
              <a:rPr lang="en-US" sz="2600" dirty="0">
                <a:latin typeface="LatoWeb"/>
              </a:rPr>
              <a:t> Pendidikan dan </a:t>
            </a:r>
            <a:r>
              <a:rPr lang="en-US" sz="2600" dirty="0" err="1">
                <a:latin typeface="LatoWeb"/>
              </a:rPr>
              <a:t>memperoleh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manfaat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dari</a:t>
            </a:r>
            <a:r>
              <a:rPr lang="en-US" sz="2600" dirty="0">
                <a:latin typeface="LatoWeb"/>
              </a:rPr>
              <a:t> IP, </a:t>
            </a:r>
            <a:r>
              <a:rPr lang="en-US" sz="2600" dirty="0" err="1">
                <a:latin typeface="LatoWeb"/>
              </a:rPr>
              <a:t>teknologi</a:t>
            </a:r>
            <a:r>
              <a:rPr lang="en-US" sz="2600" dirty="0">
                <a:latin typeface="LatoWeb"/>
              </a:rPr>
              <a:t>, </a:t>
            </a:r>
            <a:r>
              <a:rPr lang="en-US" sz="2600" dirty="0" err="1">
                <a:latin typeface="LatoWeb"/>
              </a:rPr>
              <a:t>seni</a:t>
            </a:r>
            <a:r>
              <a:rPr lang="en-US" sz="2600" dirty="0">
                <a:latin typeface="LatoWeb"/>
              </a:rPr>
              <a:t> dan </a:t>
            </a:r>
            <a:r>
              <a:rPr lang="en-US" sz="2600" dirty="0" err="1">
                <a:latin typeface="LatoWeb"/>
              </a:rPr>
              <a:t>budaya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untuk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meningkatkan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kualitas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hidup</a:t>
            </a:r>
            <a:r>
              <a:rPr lang="en-US" sz="2600" dirty="0">
                <a:latin typeface="LatoWeb"/>
              </a:rPr>
              <a:t> dan </a:t>
            </a:r>
            <a:r>
              <a:rPr lang="en-US" sz="2600" dirty="0" err="1">
                <a:latin typeface="LatoWeb"/>
              </a:rPr>
              <a:t>kesejahteraan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umat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manusia</a:t>
            </a:r>
            <a:r>
              <a:rPr lang="en-US" sz="2600" dirty="0">
                <a:latin typeface="LatoWeb"/>
              </a:rPr>
              <a:t>.</a:t>
            </a:r>
            <a:endParaRPr lang="en-US" sz="2600" dirty="0">
              <a:latin typeface="LatoWeb"/>
            </a:endParaRPr>
          </a:p>
          <a:p>
            <a:pPr marL="494030" indent="-457200">
              <a:buAutoNum type="arabicParenBoth"/>
            </a:pPr>
            <a:r>
              <a:rPr lang="en-US" sz="2600" dirty="0" err="1">
                <a:latin typeface="LatoWeb"/>
              </a:rPr>
              <a:t>Setiap</a:t>
            </a:r>
            <a:r>
              <a:rPr lang="en-US" sz="2600" dirty="0">
                <a:latin typeface="LatoWeb"/>
              </a:rPr>
              <a:t> orang </a:t>
            </a:r>
            <a:r>
              <a:rPr lang="en-US" sz="2600" dirty="0" err="1">
                <a:latin typeface="LatoWeb"/>
              </a:rPr>
              <a:t>berhak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memajukan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dirinya</a:t>
            </a:r>
            <a:r>
              <a:rPr lang="en-US" sz="2600" dirty="0">
                <a:latin typeface="LatoWeb"/>
              </a:rPr>
              <a:t> dan </a:t>
            </a:r>
            <a:r>
              <a:rPr lang="en-US" sz="2600" dirty="0" err="1">
                <a:latin typeface="LatoWeb"/>
              </a:rPr>
              <a:t>memperjuangkan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haknya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scr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kolektif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untuk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membangun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masyarakat</a:t>
            </a:r>
            <a:r>
              <a:rPr lang="en-US" sz="2600" dirty="0">
                <a:latin typeface="LatoWeb"/>
              </a:rPr>
              <a:t>, </a:t>
            </a:r>
            <a:r>
              <a:rPr lang="en-US" sz="2600" dirty="0" err="1">
                <a:latin typeface="LatoWeb"/>
              </a:rPr>
              <a:t>bangsa</a:t>
            </a:r>
            <a:r>
              <a:rPr lang="en-US" sz="2600" dirty="0">
                <a:latin typeface="LatoWeb"/>
              </a:rPr>
              <a:t>, dan </a:t>
            </a:r>
            <a:r>
              <a:rPr lang="en-US" sz="2600" dirty="0" err="1">
                <a:latin typeface="LatoWeb"/>
              </a:rPr>
              <a:t>negaranya</a:t>
            </a:r>
            <a:r>
              <a:rPr lang="en-US" sz="2600" dirty="0">
                <a:latin typeface="LatoWeb"/>
              </a:rPr>
              <a:t>.</a:t>
            </a:r>
            <a:endParaRPr lang="en-US" sz="2600" dirty="0">
              <a:latin typeface="LatoWeb"/>
            </a:endParaRPr>
          </a:p>
          <a:p>
            <a:pPr marL="494030" indent="-457200">
              <a:buAutoNum type="arabicParenBoth"/>
            </a:pPr>
            <a:endParaRPr lang="en-US" sz="2600" dirty="0">
              <a:latin typeface="LatoWeb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Pasak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28 D </a:t>
            </a:r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ayat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(2) </a:t>
            </a:r>
            <a:endParaRPr lang="en-US" sz="2800" b="1" dirty="0">
              <a:solidFill>
                <a:srgbClr val="FFFF00"/>
              </a:solidFill>
              <a:latin typeface="LatoWeb"/>
            </a:endParaRPr>
          </a:p>
          <a:p>
            <a:pPr marL="36830" indent="0">
              <a:buNone/>
            </a:pPr>
            <a:r>
              <a:rPr lang="en-US" sz="2600" dirty="0" err="1">
                <a:latin typeface="LatoWeb"/>
              </a:rPr>
              <a:t>Setiap</a:t>
            </a:r>
            <a:r>
              <a:rPr lang="en-US" sz="2600" dirty="0">
                <a:latin typeface="LatoWeb"/>
              </a:rPr>
              <a:t> orang </a:t>
            </a:r>
            <a:r>
              <a:rPr lang="en-US" sz="2600" dirty="0" err="1">
                <a:latin typeface="LatoWeb"/>
              </a:rPr>
              <a:t>berhak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untuk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bekerja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serta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mendapat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imbalan</a:t>
            </a:r>
            <a:r>
              <a:rPr lang="en-US" sz="2600" dirty="0">
                <a:latin typeface="LatoWeb"/>
              </a:rPr>
              <a:t> dan </a:t>
            </a:r>
            <a:r>
              <a:rPr lang="en-US" sz="2600" dirty="0" err="1">
                <a:latin typeface="LatoWeb"/>
              </a:rPr>
              <a:t>perlakuan</a:t>
            </a:r>
            <a:r>
              <a:rPr lang="en-US" sz="2600" dirty="0">
                <a:latin typeface="LatoWeb"/>
              </a:rPr>
              <a:t> yang </a:t>
            </a:r>
            <a:r>
              <a:rPr lang="en-US" sz="2600" dirty="0" err="1">
                <a:latin typeface="LatoWeb"/>
              </a:rPr>
              <a:t>adil</a:t>
            </a:r>
            <a:r>
              <a:rPr lang="en-US" sz="2600" dirty="0">
                <a:latin typeface="LatoWeb"/>
              </a:rPr>
              <a:t> dan </a:t>
            </a:r>
            <a:r>
              <a:rPr lang="en-US" sz="2600" dirty="0" err="1">
                <a:latin typeface="LatoWeb"/>
              </a:rPr>
              <a:t>layak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dalam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hubungan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kerja</a:t>
            </a:r>
            <a:r>
              <a:rPr lang="en-US" sz="2600" dirty="0">
                <a:latin typeface="LatoWeb"/>
              </a:rPr>
              <a:t>.</a:t>
            </a:r>
            <a:endParaRPr lang="en-US" sz="2600" dirty="0">
              <a:latin typeface="LatoWeb"/>
            </a:endParaRPr>
          </a:p>
          <a:p>
            <a:endParaRPr lang="en-US" sz="2800" dirty="0">
              <a:latin typeface="LatoWeb"/>
            </a:endParaRPr>
          </a:p>
          <a:p>
            <a:endParaRPr lang="en-ID" sz="2800" dirty="0">
              <a:latin typeface="Lato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95" y="532986"/>
            <a:ext cx="10353762" cy="5367129"/>
          </a:xfrm>
        </p:spPr>
        <p:txBody>
          <a:bodyPr>
            <a:noAutofit/>
          </a:bodyPr>
          <a:lstStyle/>
          <a:p>
            <a:pPr marL="36830" indent="0">
              <a:buNone/>
            </a:pPr>
            <a:r>
              <a:rPr lang="en-US" sz="2800" b="1" dirty="0">
                <a:solidFill>
                  <a:srgbClr val="FFFF00"/>
                </a:solidFill>
                <a:latin typeface="LatoWeb"/>
              </a:rPr>
              <a:t>UU No. 19 </a:t>
            </a:r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Tahun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2011 </a:t>
            </a:r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tentang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Pengesahan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Convention on the Rights of Persons with Disabilities</a:t>
            </a:r>
            <a:endParaRPr lang="en-US" sz="2800" b="1" dirty="0">
              <a:solidFill>
                <a:srgbClr val="FFFF00"/>
              </a:solidFill>
              <a:latin typeface="LatoWeb"/>
            </a:endParaRPr>
          </a:p>
          <a:p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Pengakuan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harga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diri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nilai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serta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hak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sama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bagi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penyandang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endParaRPr lang="en-ID" sz="2800" dirty="0">
              <a:solidFill>
                <a:schemeClr val="tx1"/>
              </a:solidFill>
              <a:effectLst/>
              <a:latin typeface="LatoWeb"/>
            </a:endParaRPr>
          </a:p>
          <a:p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Sebagai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penandatangan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Konvensi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, Indonesia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wajib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merealisasikan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hak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termuat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dalam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Konvensi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. </a:t>
            </a:r>
            <a:endParaRPr lang="en-ID" sz="2800" dirty="0">
              <a:solidFill>
                <a:schemeClr val="tx1"/>
              </a:solidFill>
              <a:latin typeface="LatoWeb"/>
            </a:endParaRPr>
          </a:p>
          <a:p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Melalui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: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Penyesuaian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peraturan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perundang-undangan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penyesuaian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hukum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administrasi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kebiasaan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praktik-praktik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diskriminatif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terhadap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penyandang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.  Negara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menjamin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partisipasi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penyandang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dalam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segala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aspek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kehidupan</a:t>
            </a:r>
            <a:endParaRPr lang="en-ID" sz="2800" dirty="0">
              <a:solidFill>
                <a:schemeClr val="tx1"/>
              </a:solidFill>
              <a:latin typeface="Lato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1852"/>
            <a:ext cx="10353762" cy="1257300"/>
          </a:xfrm>
        </p:spPr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99152"/>
            <a:ext cx="10353762" cy="4292047"/>
          </a:xfrm>
        </p:spPr>
        <p:txBody>
          <a:bodyPr>
            <a:noAutofit/>
          </a:bodyPr>
          <a:lstStyle/>
          <a:p>
            <a:pPr marL="36830" indent="0">
              <a:buNone/>
            </a:pPr>
            <a:r>
              <a:rPr lang="en-ID" sz="28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Prinsip-prinsip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Konvensi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adalah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berikut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: (8)</a:t>
            </a:r>
            <a:endParaRPr lang="en-ID" sz="2800" dirty="0">
              <a:solidFill>
                <a:schemeClr val="tx1"/>
              </a:solidFill>
              <a:latin typeface="LatoWeb"/>
              <a:cs typeface="Arial" panose="020B0604020202020204" pitchFamily="34" charset="0"/>
            </a:endParaRPr>
          </a:p>
          <a:p>
            <a:pPr marL="492125" indent="-457200">
              <a:buAutoNum type="alphaLcParenBoth"/>
            </a:pP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Penghormatan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pada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martabat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melekat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,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otonomi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individu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;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termasuk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kebebasan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untuk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menentukan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pilihan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,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kemerdekaan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perseorangan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; </a:t>
            </a:r>
            <a:endParaRPr lang="en-ID" sz="2600" dirty="0">
              <a:solidFill>
                <a:schemeClr val="tx1"/>
              </a:solidFill>
              <a:latin typeface="LatoWeb"/>
              <a:cs typeface="Arial" panose="020B0604020202020204" pitchFamily="34" charset="0"/>
            </a:endParaRPr>
          </a:p>
          <a:p>
            <a:pPr marL="492125" indent="-457200">
              <a:buAutoNum type="alphaLcParenBoth"/>
            </a:pP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Nondiskriminasi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; </a:t>
            </a:r>
            <a:endParaRPr lang="en-ID" sz="2600" dirty="0">
              <a:solidFill>
                <a:schemeClr val="tx1"/>
              </a:solidFill>
              <a:latin typeface="LatoWeb"/>
              <a:cs typeface="Arial" panose="020B0604020202020204" pitchFamily="34" charset="0"/>
            </a:endParaRPr>
          </a:p>
          <a:p>
            <a:pPr marL="492125" indent="-457200">
              <a:buAutoNum type="alphaLcParenBoth"/>
            </a:pP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Partisipasi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penuh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efektif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keikutsertaan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dalam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masyarakat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; </a:t>
            </a:r>
            <a:endParaRPr lang="en-ID" sz="2600" dirty="0">
              <a:solidFill>
                <a:schemeClr val="tx1"/>
              </a:solidFill>
              <a:latin typeface="LatoWeb"/>
              <a:cs typeface="Arial" panose="020B0604020202020204" pitchFamily="34" charset="0"/>
            </a:endParaRPr>
          </a:p>
          <a:p>
            <a:pPr marL="492125" indent="-457200">
              <a:buAutoNum type="alphaLcParenBoth"/>
            </a:pP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Penghormatan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pada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perbedaan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penerimaan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penyandang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disabilitas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>
                <a:solidFill>
                  <a:schemeClr val="tx1"/>
                </a:solidFill>
                <a:latin typeface="LatoWeb"/>
                <a:cs typeface="Arial" panose="020B0604020202020204" pitchFamily="34" charset="0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sebagai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bagian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dari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keragaman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manusia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kemanusiaan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; </a:t>
            </a:r>
            <a:endParaRPr lang="en-ID" sz="2600" dirty="0">
              <a:solidFill>
                <a:schemeClr val="tx1"/>
              </a:solidFill>
              <a:latin typeface="Lato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20" y="1737691"/>
            <a:ext cx="6810980" cy="4329733"/>
          </a:xfrm>
        </p:spPr>
        <p:txBody>
          <a:bodyPr>
            <a:normAutofit lnSpcReduction="10000"/>
          </a:bodyPr>
          <a:lstStyle/>
          <a:p>
            <a:pPr marL="389255" indent="-351155">
              <a:buNone/>
            </a:pP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(e)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  <a:cs typeface="Arial" panose="020B0604020202020204" pitchFamily="34" charset="0"/>
              </a:rPr>
              <a:t>Kesetaraan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kesempatan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;</a:t>
            </a:r>
            <a:endParaRPr lang="en-ID" sz="2600" dirty="0">
              <a:solidFill>
                <a:schemeClr val="tx1"/>
              </a:solidFill>
              <a:effectLst/>
              <a:latin typeface="LatoWeb"/>
            </a:endParaRPr>
          </a:p>
          <a:p>
            <a:pPr marL="389255" indent="-351155">
              <a:buNone/>
            </a:pPr>
            <a:r>
              <a:rPr lang="en-US" altLang="en-ID" sz="2600" dirty="0">
                <a:solidFill>
                  <a:schemeClr val="tx1"/>
                </a:solidFill>
                <a:effectLst/>
                <a:latin typeface="LatoWeb"/>
              </a:rPr>
              <a:t>(f) 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Aksesibilitas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; </a:t>
            </a:r>
            <a:endParaRPr lang="en-ID" sz="2600" dirty="0">
              <a:solidFill>
                <a:schemeClr val="tx1"/>
              </a:solidFill>
              <a:latin typeface="LatoWeb"/>
            </a:endParaRPr>
          </a:p>
          <a:p>
            <a:pPr marL="389255" indent="-351155">
              <a:buNone/>
            </a:pP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(g)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Kesetaraan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antara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laki-laki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perempuan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; </a:t>
            </a:r>
            <a:endParaRPr lang="en-ID" sz="2600" dirty="0">
              <a:solidFill>
                <a:schemeClr val="tx1"/>
              </a:solidFill>
              <a:latin typeface="LatoWeb"/>
            </a:endParaRPr>
          </a:p>
          <a:p>
            <a:pPr marL="389255" indent="-351155">
              <a:buNone/>
            </a:pP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(h)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Penghormatan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kapasitas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terus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berkembang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dari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penyandang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anak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penghormatan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pada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hak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penyandang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anak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mempertahankan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identitas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mereka</a:t>
            </a:r>
            <a:endParaRPr lang="en-ID" sz="2600" dirty="0">
              <a:solidFill>
                <a:schemeClr val="tx1"/>
              </a:solidFill>
              <a:latin typeface="LatoWeb"/>
            </a:endParaRPr>
          </a:p>
          <a:p>
            <a:pPr marL="36830" indent="0">
              <a:buNone/>
            </a:pPr>
            <a:endParaRPr lang="en-ID" sz="2600" dirty="0">
              <a:latin typeface="LatoWe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33077" r="32137"/>
          <a:stretch>
            <a:fillRect/>
          </a:stretch>
        </p:blipFill>
        <p:spPr>
          <a:xfrm>
            <a:off x="8315324" y="0"/>
            <a:ext cx="3876676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3795" y="241852"/>
            <a:ext cx="6458555" cy="12573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</a:t>
            </a:r>
            <a:r>
              <a:rPr lang="en-US" dirty="0" err="1"/>
              <a:t>dilanjutkan</a:t>
            </a:r>
            <a:r>
              <a:rPr lang="en-US" dirty="0"/>
              <a:t>) </a:t>
            </a:r>
            <a:endParaRPr lang="en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95" y="180975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err="1"/>
              <a:t>Pasal</a:t>
            </a:r>
            <a:r>
              <a:rPr lang="en-US" dirty="0"/>
              <a:t> 6 </a:t>
            </a:r>
            <a:r>
              <a:rPr lang="en-US" dirty="0" err="1"/>
              <a:t>Penyandang</a:t>
            </a:r>
            <a:r>
              <a:rPr lang="en-US" dirty="0"/>
              <a:t> </a:t>
            </a:r>
            <a:r>
              <a:rPr lang="en-US" dirty="0" err="1"/>
              <a:t>Disabilitas</a:t>
            </a:r>
            <a:r>
              <a:rPr lang="en-US" dirty="0"/>
              <a:t> Perempuan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748" y="1438275"/>
            <a:ext cx="11506503" cy="4381500"/>
          </a:xfrm>
        </p:spPr>
        <p:txBody>
          <a:bodyPr>
            <a:noAutofit/>
          </a:bodyPr>
          <a:lstStyle/>
          <a:p>
            <a:pPr marL="516255" indent="-479425">
              <a:buNone/>
            </a:pPr>
            <a:r>
              <a:rPr lang="en-US" altLang="en-ID" sz="2600" dirty="0">
                <a:solidFill>
                  <a:schemeClr val="tx1"/>
                </a:solidFill>
                <a:effectLst/>
                <a:latin typeface="LatoWeb"/>
              </a:rPr>
              <a:t>(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1</a:t>
            </a:r>
            <a:r>
              <a:rPr lang="en-US" altLang="en-ID" sz="2600" dirty="0">
                <a:solidFill>
                  <a:schemeClr val="tx1"/>
                </a:solidFill>
                <a:effectLst/>
                <a:latin typeface="LatoWeb"/>
              </a:rPr>
              <a:t>)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. Negara-Negara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Pihak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mengakui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bahwa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penyandang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perempuan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anak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perempuan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adalah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rentan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terhadap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diskriminasi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ganda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,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dalam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kaitan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ini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harus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mengambil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kebijakan-kebijakan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menjamin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penikmatan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penuh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setara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bagi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mereka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semua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hak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asasi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manusia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kebebasan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fundamental</a:t>
            </a:r>
            <a:r>
              <a:rPr lang="en-US" altLang="en-ID" sz="2600" dirty="0">
                <a:solidFill>
                  <a:schemeClr val="tx1"/>
                </a:solidFill>
                <a:effectLst/>
                <a:latin typeface="LatoWeb"/>
              </a:rPr>
              <a:t>.</a:t>
            </a:r>
            <a:endParaRPr lang="en-US" altLang="en-ID" sz="2600" dirty="0">
              <a:solidFill>
                <a:schemeClr val="tx1"/>
              </a:solidFill>
              <a:effectLst/>
              <a:latin typeface="LatoWeb"/>
            </a:endParaRPr>
          </a:p>
          <a:p>
            <a:pPr marL="516255" indent="-479425">
              <a:buNone/>
            </a:pPr>
            <a:r>
              <a:rPr lang="en-US" altLang="en-ID" sz="2600" dirty="0">
                <a:solidFill>
                  <a:schemeClr val="tx1"/>
                </a:solidFill>
                <a:effectLst/>
                <a:latin typeface="LatoWeb"/>
              </a:rPr>
              <a:t>(2). 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egara-Negara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Pihak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harus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mengambil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semua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kebijakan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sesuai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menjamin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pengembangan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pemajuan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,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pemberdayaan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perempuan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secara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penuh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dengan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tujuan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memberikan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jaminan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kepada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mereka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atas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pelaksanaan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penikmatan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hak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asasi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manusia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dan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kebebasan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fundamental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sebagaimana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ditetapkan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dalam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Konvensi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600" dirty="0" err="1">
                <a:solidFill>
                  <a:schemeClr val="tx1"/>
                </a:solidFill>
                <a:effectLst/>
                <a:latin typeface="LatoWeb"/>
              </a:rPr>
              <a:t>ini</a:t>
            </a:r>
            <a:r>
              <a:rPr lang="en-ID" sz="2600" dirty="0">
                <a:solidFill>
                  <a:schemeClr val="tx1"/>
                </a:solidFill>
                <a:effectLst/>
                <a:latin typeface="LatoWeb"/>
              </a:rPr>
              <a:t>.</a:t>
            </a:r>
            <a:endParaRPr lang="en-ID" sz="2600" dirty="0">
              <a:solidFill>
                <a:schemeClr val="tx1"/>
              </a:solidFill>
              <a:latin typeface="Lato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b="1" dirty="0" err="1">
                <a:solidFill>
                  <a:schemeClr val="tx1"/>
                </a:solidFill>
                <a:effectLst/>
              </a:rPr>
              <a:t>Pasal</a:t>
            </a:r>
            <a:r>
              <a:rPr lang="en-ID" b="1" dirty="0">
                <a:solidFill>
                  <a:schemeClr val="tx1"/>
                </a:solidFill>
                <a:effectLst/>
              </a:rPr>
              <a:t> 7 </a:t>
            </a:r>
            <a:br>
              <a:rPr lang="en-ID" dirty="0">
                <a:solidFill>
                  <a:schemeClr val="tx1"/>
                </a:solidFill>
              </a:rPr>
            </a:br>
            <a:r>
              <a:rPr lang="en-ID" b="1" dirty="0" err="1">
                <a:solidFill>
                  <a:schemeClr val="tx1"/>
                </a:solidFill>
                <a:effectLst/>
              </a:rPr>
              <a:t>Penyandang</a:t>
            </a:r>
            <a:r>
              <a:rPr lang="en-ID" b="1" dirty="0">
                <a:solidFill>
                  <a:schemeClr val="tx1"/>
                </a:solidFill>
                <a:effectLst/>
              </a:rPr>
              <a:t> </a:t>
            </a:r>
            <a:r>
              <a:rPr lang="en-ID" b="1" dirty="0" err="1">
                <a:solidFill>
                  <a:schemeClr val="tx1"/>
                </a:solidFill>
                <a:effectLst/>
              </a:rPr>
              <a:t>Disabilitas</a:t>
            </a:r>
            <a:r>
              <a:rPr lang="en-ID" b="1" dirty="0">
                <a:solidFill>
                  <a:schemeClr val="tx1"/>
                </a:solidFill>
                <a:effectLst/>
              </a:rPr>
              <a:t> Anak </a:t>
            </a:r>
            <a:br>
              <a:rPr lang="en-ID" dirty="0">
                <a:solidFill>
                  <a:schemeClr val="tx1"/>
                </a:solidFill>
              </a:rPr>
            </a:b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28" y="1756327"/>
            <a:ext cx="11279197" cy="4830417"/>
          </a:xfrm>
        </p:spPr>
        <p:txBody>
          <a:bodyPr>
            <a:noAutofit/>
          </a:bodyPr>
          <a:lstStyle/>
          <a:p>
            <a:pPr marL="379730" indent="-342900">
              <a:buAutoNum type="arabicPeriod"/>
            </a:pP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Negara-Negara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Pihak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harus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mengambil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semua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kebijakan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diperlukan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menjamin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penikmatan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penuh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semua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asasi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manusia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kebebasan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fundamental oleh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penyandang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disabilitas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dasar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kesetaraan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lainnya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lang="en-ID" sz="2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79730" indent="-342900">
              <a:buAutoNum type="arabicPeriod"/>
            </a:pP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semua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tindakan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menyangkut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penyandang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disabilitas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kepentingan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terbaik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bagi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lang="en-ID" sz="2200" b="1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harus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pertimbangan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utama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lang="en-ID" sz="2200" dirty="0">
              <a:solidFill>
                <a:schemeClr val="tx1"/>
              </a:solidFill>
            </a:endParaRPr>
          </a:p>
          <a:p>
            <a:pPr marL="379730" indent="-342900">
              <a:buAutoNum type="arabicPeriod"/>
            </a:pP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Negara-Negara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Pihak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harus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menjamin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bahwa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penyandang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disabilitas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hak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mengemukakan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pandangan</a:t>
            </a:r>
            <a:r>
              <a:rPr lang="en-ID" sz="2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bebas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semua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hal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mempengaruhi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pandangan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dipertimbangkan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kematangan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atas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dasar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kesetaraan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lainnya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disediakan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bantuan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disabilitas</a:t>
            </a:r>
            <a:r>
              <a:rPr lang="en-ID" sz="22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mereka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merealisasikan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hak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2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dimaksud</a:t>
            </a:r>
            <a:r>
              <a:rPr lang="en-ID" sz="22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lang="en-ID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Tandatangan</a:t>
            </a:r>
            <a:r>
              <a:rPr lang="en-US" dirty="0"/>
              <a:t> </a:t>
            </a:r>
            <a:r>
              <a:rPr lang="en-US" dirty="0" err="1"/>
              <a:t>konvensi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Negara-negara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itu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berjanji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mengadopsi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kebijakan-kebijakan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segera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efektif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, dan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sesuai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: </a:t>
            </a:r>
            <a:endParaRPr lang="en-ID" sz="2800" dirty="0">
              <a:solidFill>
                <a:schemeClr val="tx1"/>
              </a:solidFill>
              <a:effectLst/>
              <a:latin typeface="LatoWeb"/>
            </a:endParaRPr>
          </a:p>
          <a:p>
            <a:pPr marL="756920" lvl="1" indent="-342900">
              <a:buFont typeface="+mj-lt"/>
              <a:buAutoNum type="arabicPeriod"/>
            </a:pP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Meningkatkan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kesadaran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masyarakat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.</a:t>
            </a:r>
            <a:endParaRPr lang="en-ID" sz="2800" dirty="0">
              <a:solidFill>
                <a:schemeClr val="tx1"/>
              </a:solidFill>
              <a:effectLst/>
              <a:latin typeface="LatoWeb"/>
            </a:endParaRPr>
          </a:p>
          <a:p>
            <a:pPr marL="756920" lvl="1" indent="-342900">
              <a:buFont typeface="+mj-lt"/>
              <a:buAutoNum type="arabicPeriod"/>
            </a:pP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Melawan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stereotip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prasangka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dan praktek2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yg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latin typeface="LatoWeb"/>
              </a:rPr>
              <a:t>merugikan</a:t>
            </a:r>
            <a:r>
              <a:rPr lang="en-ID" sz="2800" dirty="0">
                <a:solidFill>
                  <a:schemeClr val="tx1"/>
                </a:solidFill>
                <a:effectLst/>
                <a:latin typeface="LatoWeb"/>
              </a:rPr>
              <a:t>.</a:t>
            </a:r>
            <a:endParaRPr lang="en-ID" sz="2800" dirty="0">
              <a:solidFill>
                <a:schemeClr val="tx1"/>
              </a:solidFill>
              <a:effectLst/>
              <a:latin typeface="LatoWeb"/>
            </a:endParaRPr>
          </a:p>
          <a:p>
            <a:pPr marL="756920" lvl="1" indent="-342900">
              <a:buFont typeface="+mj-l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LatoWeb"/>
              </a:rPr>
              <a:t>memajukan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LatoWeb"/>
              </a:rPr>
              <a:t>kesadaran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LatoWeb"/>
              </a:rPr>
              <a:t>atas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LatoWeb"/>
              </a:rPr>
              <a:t>kemampuan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 dan </a:t>
            </a:r>
            <a:r>
              <a:rPr lang="en-ID" sz="2800" dirty="0" err="1">
                <a:solidFill>
                  <a:schemeClr val="tx1"/>
                </a:solidFill>
                <a:latin typeface="LatoWeb"/>
              </a:rPr>
              <a:t>kontribusi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LatoWeb"/>
              </a:rPr>
              <a:t>dari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 para </a:t>
            </a:r>
            <a:r>
              <a:rPr lang="en-ID" sz="2800" dirty="0" err="1">
                <a:solidFill>
                  <a:schemeClr val="tx1"/>
                </a:solidFill>
                <a:latin typeface="LatoWeb"/>
              </a:rPr>
              <a:t>penyandang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dirty="0">
                <a:solidFill>
                  <a:schemeClr val="tx1"/>
                </a:solidFill>
                <a:latin typeface="LatoWeb"/>
              </a:rPr>
              <a:t>.</a:t>
            </a:r>
            <a:endParaRPr lang="en-ID" sz="2800" dirty="0">
              <a:solidFill>
                <a:schemeClr val="tx1"/>
              </a:solidFill>
              <a:latin typeface="Lato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09550"/>
            <a:ext cx="6686551" cy="1257300"/>
          </a:xfrm>
        </p:spPr>
        <p:txBody>
          <a:bodyPr>
            <a:noAutofit/>
          </a:bodyPr>
          <a:lstStyle/>
          <a:p>
            <a:r>
              <a:rPr lang="en-US" dirty="0" err="1"/>
              <a:t>Kemandirian</a:t>
            </a:r>
            <a:r>
              <a:rPr lang="en-US" dirty="0"/>
              <a:t> &amp; </a:t>
            </a:r>
            <a:r>
              <a:rPr lang="en-US" dirty="0" err="1"/>
              <a:t>Akses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9" y="1371600"/>
            <a:ext cx="6254026" cy="4114800"/>
          </a:xfrm>
        </p:spPr>
        <p:txBody>
          <a:bodyPr>
            <a:noAutofit/>
          </a:bodyPr>
          <a:lstStyle/>
          <a:p>
            <a:pPr marL="36830" indent="0">
              <a:buNone/>
            </a:pPr>
            <a:r>
              <a:rPr lang="en-US" sz="2600" dirty="0" err="1">
                <a:latin typeface="LatoWeb"/>
              </a:rPr>
              <a:t>Kaum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Difabel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mestinya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diberikan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kesempatan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untuk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mampu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hidup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secara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mandiri</a:t>
            </a:r>
            <a:r>
              <a:rPr lang="en-US" sz="2600" dirty="0">
                <a:latin typeface="LatoWeb"/>
              </a:rPr>
              <a:t> dan </a:t>
            </a:r>
            <a:r>
              <a:rPr lang="en-US" sz="2600" dirty="0" err="1">
                <a:latin typeface="LatoWeb"/>
              </a:rPr>
              <a:t>berpartisipasi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dlm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segala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aspek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kehidupan</a:t>
            </a:r>
            <a:r>
              <a:rPr lang="en-US" sz="2600" dirty="0">
                <a:latin typeface="LatoWeb"/>
              </a:rPr>
              <a:t>.</a:t>
            </a:r>
            <a:endParaRPr lang="en-US" sz="2600" dirty="0">
              <a:latin typeface="LatoWeb"/>
            </a:endParaRPr>
          </a:p>
          <a:p>
            <a:pPr marL="928370" lvl="1" indent="-514350">
              <a:buFont typeface="+mj-lt"/>
              <a:buAutoNum type="alphaLcParenR"/>
            </a:pPr>
            <a:r>
              <a:rPr lang="en-US" sz="2600" dirty="0" err="1">
                <a:latin typeface="LatoWeb"/>
              </a:rPr>
              <a:t>Akses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ke</a:t>
            </a:r>
            <a:r>
              <a:rPr lang="en-US" sz="2600" dirty="0">
                <a:latin typeface="LatoWeb"/>
              </a:rPr>
              <a:t> Gedung, </a:t>
            </a:r>
            <a:r>
              <a:rPr lang="en-US" sz="2600" dirty="0" err="1">
                <a:latin typeface="LatoWeb"/>
              </a:rPr>
              <a:t>transportasi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umum</a:t>
            </a:r>
            <a:r>
              <a:rPr lang="en-US" sz="2600" dirty="0">
                <a:latin typeface="LatoWeb"/>
              </a:rPr>
              <a:t>, </a:t>
            </a:r>
            <a:r>
              <a:rPr lang="en-US" sz="2600" dirty="0" err="1">
                <a:latin typeface="LatoWeb"/>
              </a:rPr>
              <a:t>akses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ke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sekolah</a:t>
            </a:r>
            <a:r>
              <a:rPr lang="en-US" sz="2600" dirty="0">
                <a:latin typeface="LatoWeb"/>
              </a:rPr>
              <a:t>, </a:t>
            </a:r>
            <a:r>
              <a:rPr lang="en-US" sz="2600" dirty="0" err="1">
                <a:latin typeface="LatoWeb"/>
              </a:rPr>
              <a:t>tempat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kerja</a:t>
            </a:r>
            <a:r>
              <a:rPr lang="en-US" sz="2600" dirty="0">
                <a:latin typeface="LatoWeb"/>
              </a:rPr>
              <a:t>.</a:t>
            </a:r>
            <a:endParaRPr lang="en-US" sz="2600" dirty="0">
              <a:latin typeface="LatoWeb"/>
            </a:endParaRPr>
          </a:p>
          <a:p>
            <a:pPr marL="928370" lvl="1" indent="-514350">
              <a:buFont typeface="+mj-lt"/>
              <a:buAutoNum type="alphaLcParenR"/>
            </a:pPr>
            <a:r>
              <a:rPr lang="en-US" sz="2600" dirty="0" err="1">
                <a:latin typeface="LatoWeb"/>
              </a:rPr>
              <a:t>Kemudahan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dalam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informasi</a:t>
            </a:r>
            <a:r>
              <a:rPr lang="en-US" sz="2600" dirty="0">
                <a:latin typeface="LatoWeb"/>
              </a:rPr>
              <a:t>, </a:t>
            </a:r>
            <a:r>
              <a:rPr lang="en-US" sz="2600" dirty="0" err="1">
                <a:latin typeface="LatoWeb"/>
              </a:rPr>
              <a:t>komunikasi</a:t>
            </a:r>
            <a:r>
              <a:rPr lang="en-US" sz="2600" dirty="0">
                <a:latin typeface="LatoWeb"/>
              </a:rPr>
              <a:t> dan </a:t>
            </a:r>
            <a:r>
              <a:rPr lang="en-US" sz="2600" dirty="0" err="1">
                <a:latin typeface="LatoWeb"/>
              </a:rPr>
              <a:t>layanan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lainnya</a:t>
            </a:r>
            <a:r>
              <a:rPr lang="en-US" sz="2600" dirty="0">
                <a:latin typeface="LatoWeb"/>
              </a:rPr>
              <a:t>.</a:t>
            </a:r>
            <a:endParaRPr lang="en-US" sz="2600" dirty="0">
              <a:latin typeface="LatoWeb"/>
            </a:endParaRPr>
          </a:p>
          <a:p>
            <a:pPr marL="928370" lvl="1" indent="-514350">
              <a:buFont typeface="+mj-lt"/>
              <a:buAutoNum type="alphaLcParenR"/>
            </a:pPr>
            <a:r>
              <a:rPr lang="en-US" sz="2600" dirty="0" err="1">
                <a:latin typeface="LatoWeb"/>
              </a:rPr>
              <a:t>Menyediakan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huruf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braile</a:t>
            </a:r>
            <a:r>
              <a:rPr lang="en-US" sz="2600" dirty="0">
                <a:latin typeface="LatoWeb"/>
              </a:rPr>
              <a:t> </a:t>
            </a:r>
            <a:r>
              <a:rPr lang="en-US" sz="2600" dirty="0" err="1">
                <a:latin typeface="LatoWeb"/>
              </a:rPr>
              <a:t>dalam</a:t>
            </a:r>
            <a:r>
              <a:rPr lang="en-US" sz="2600" dirty="0">
                <a:latin typeface="LatoWeb"/>
              </a:rPr>
              <a:t> Gedung, </a:t>
            </a:r>
            <a:r>
              <a:rPr lang="en-US" sz="2600" dirty="0" err="1">
                <a:latin typeface="LatoWeb"/>
              </a:rPr>
              <a:t>pemandu</a:t>
            </a:r>
            <a:r>
              <a:rPr lang="en-US" sz="2600" dirty="0">
                <a:latin typeface="LatoWeb"/>
              </a:rPr>
              <a:t>, </a:t>
            </a:r>
            <a:r>
              <a:rPr lang="en-US" sz="2600" dirty="0" err="1">
                <a:latin typeface="LatoWeb"/>
              </a:rPr>
              <a:t>penterjemah</a:t>
            </a:r>
            <a:r>
              <a:rPr lang="en-US" sz="2600" dirty="0">
                <a:latin typeface="LatoWeb"/>
              </a:rPr>
              <a:t>.</a:t>
            </a:r>
            <a:endParaRPr lang="en-US" sz="2600" dirty="0">
              <a:latin typeface="LatoWeb"/>
            </a:endParaRPr>
          </a:p>
          <a:p>
            <a:pPr marL="36830" indent="0">
              <a:buNone/>
            </a:pPr>
            <a:endParaRPr lang="en-US" sz="2600" dirty="0">
              <a:latin typeface="LatoWeb"/>
            </a:endParaRPr>
          </a:p>
          <a:p>
            <a:pPr marL="494030" indent="-457200">
              <a:buFont typeface="+mj-lt"/>
              <a:buAutoNum type="arabicPeriod"/>
            </a:pPr>
            <a:endParaRPr lang="en-ID" sz="2600" dirty="0">
              <a:latin typeface="LatoWeb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23473" r="21920"/>
          <a:stretch>
            <a:fillRect/>
          </a:stretch>
        </p:blipFill>
        <p:spPr>
          <a:xfrm>
            <a:off x="6829425" y="19302"/>
            <a:ext cx="5362575" cy="68386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07587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LatoWeb"/>
              </a:rPr>
              <a:t>Pembentukan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peraturan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pelaksanaan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dalam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tingkat</a:t>
            </a:r>
            <a:r>
              <a:rPr lang="en-US" sz="2800" dirty="0">
                <a:latin typeface="LatoWeb"/>
              </a:rPr>
              <a:t> PP, </a:t>
            </a:r>
            <a:r>
              <a:rPr lang="en-US" sz="2800" dirty="0" err="1">
                <a:latin typeface="LatoWeb"/>
              </a:rPr>
              <a:t>Permen</a:t>
            </a:r>
            <a:r>
              <a:rPr lang="en-US" sz="2800" dirty="0">
                <a:latin typeface="LatoWeb"/>
              </a:rPr>
              <a:t>, </a:t>
            </a:r>
            <a:r>
              <a:rPr lang="en-US" sz="2800" dirty="0" err="1">
                <a:latin typeface="LatoWeb"/>
              </a:rPr>
              <a:t>Perda</a:t>
            </a:r>
            <a:r>
              <a:rPr lang="en-US" sz="2800" dirty="0">
                <a:latin typeface="LatoWeb"/>
              </a:rPr>
              <a:t>  </a:t>
            </a:r>
            <a:r>
              <a:rPr lang="en-US" sz="2800" dirty="0" err="1">
                <a:latin typeface="LatoWeb"/>
              </a:rPr>
              <a:t>untuk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pelaksanaan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perlindungan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bagi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kaum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difabel</a:t>
            </a:r>
            <a:r>
              <a:rPr lang="en-US" sz="2800" dirty="0">
                <a:latin typeface="LatoWeb"/>
              </a:rPr>
              <a:t>. </a:t>
            </a:r>
            <a:endParaRPr lang="en-US" sz="2800" dirty="0">
              <a:latin typeface="LatoWeb"/>
            </a:endParaRPr>
          </a:p>
          <a:p>
            <a:r>
              <a:rPr lang="en-US" sz="2800" dirty="0" err="1">
                <a:latin typeface="LatoWeb"/>
              </a:rPr>
              <a:t>Memberikan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kesempatan</a:t>
            </a:r>
            <a:r>
              <a:rPr lang="en-US" sz="2800" dirty="0">
                <a:latin typeface="LatoWeb"/>
              </a:rPr>
              <a:t> dan </a:t>
            </a:r>
            <a:r>
              <a:rPr lang="en-US" sz="2800" dirty="0" err="1">
                <a:latin typeface="LatoWeb"/>
              </a:rPr>
              <a:t>peluang</a:t>
            </a:r>
            <a:r>
              <a:rPr lang="en-US" sz="2800" dirty="0">
                <a:latin typeface="LatoWeb"/>
              </a:rPr>
              <a:t> yang </a:t>
            </a:r>
            <a:r>
              <a:rPr lang="en-US" sz="2800" dirty="0" err="1">
                <a:latin typeface="LatoWeb"/>
              </a:rPr>
              <a:t>sama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bagi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Kaum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Difabel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untuk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mandiri</a:t>
            </a:r>
            <a:r>
              <a:rPr lang="en-US" sz="2800" dirty="0">
                <a:latin typeface="LatoWeb"/>
              </a:rPr>
              <a:t>. </a:t>
            </a:r>
            <a:endParaRPr lang="en-ID" sz="2800" dirty="0">
              <a:latin typeface="Lato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 panose="020205020503050203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	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43514" y="204736"/>
            <a:ext cx="4403725" cy="2935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514" y="3345287"/>
            <a:ext cx="4395103" cy="3109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70" y="400050"/>
            <a:ext cx="10353762" cy="1257300"/>
          </a:xfrm>
        </p:spPr>
        <p:txBody>
          <a:bodyPr/>
          <a:lstStyle/>
          <a:p>
            <a:pPr algn="l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disabilitas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93" y="1657350"/>
            <a:ext cx="7706330" cy="4591050"/>
          </a:xfrm>
        </p:spPr>
        <p:txBody>
          <a:bodyPr>
            <a:normAutofit lnSpcReduction="10000"/>
          </a:bodyPr>
          <a:lstStyle/>
          <a:p>
            <a:pPr marL="36830" indent="0">
              <a:buNone/>
            </a:pPr>
            <a:r>
              <a:rPr lang="sv-SE" sz="2800" b="0" i="0" dirty="0">
                <a:solidFill>
                  <a:schemeClr val="tx1"/>
                </a:solidFill>
                <a:effectLst/>
                <a:latin typeface="LatoWeb"/>
              </a:rPr>
              <a:t>disabilitas adalah ketidakmampuan seseorang untuk melakukan suatu aktivitas tertentu.</a:t>
            </a:r>
            <a:endParaRPr lang="sv-SE" sz="2800" b="0" i="0" dirty="0">
              <a:solidFill>
                <a:schemeClr val="tx1"/>
              </a:solidFill>
              <a:effectLst/>
              <a:latin typeface="LatoWeb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400" b="1" i="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LatoWeb"/>
              </a:rPr>
              <a:t>fisik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seperti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gangguan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gerak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menyebabkan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tidak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bisa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berjalan</a:t>
            </a:r>
            <a:endParaRPr lang="en-ID" sz="2400" b="0" i="0" dirty="0">
              <a:solidFill>
                <a:schemeClr val="tx1"/>
              </a:solidFill>
              <a:effectLst/>
              <a:latin typeface="LatoWeb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400" b="1" i="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LatoWeb"/>
              </a:rPr>
              <a:t>sensorik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seperti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gangguan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pendengaran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penglihatan</a:t>
            </a:r>
            <a:endParaRPr lang="en-ID" sz="2400" b="0" i="0" dirty="0">
              <a:solidFill>
                <a:schemeClr val="tx1"/>
              </a:solidFill>
              <a:effectLst/>
              <a:latin typeface="LatoWeb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400" b="1" i="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LatoWeb"/>
              </a:rPr>
              <a:t>intelektual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seperti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kehilangan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ingatan</a:t>
            </a:r>
            <a:endParaRPr lang="en-ID" sz="2400" b="0" i="0" dirty="0">
              <a:solidFill>
                <a:schemeClr val="tx1"/>
              </a:solidFill>
              <a:effectLst/>
              <a:latin typeface="LatoWeb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2400" b="1" i="0" dirty="0" err="1">
                <a:solidFill>
                  <a:schemeClr val="tx1"/>
                </a:solidFill>
                <a:effectLst/>
                <a:latin typeface="LatoWeb"/>
              </a:rPr>
              <a:t>Disabiltas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LatoWeb"/>
              </a:rPr>
              <a:t> mental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seperti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fobia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depresi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skizofrenia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,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atau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gangguan</a:t>
            </a:r>
            <a:r>
              <a:rPr lang="en-ID" sz="2400" b="0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400" b="0" i="0" dirty="0" err="1">
                <a:solidFill>
                  <a:schemeClr val="tx1"/>
                </a:solidFill>
                <a:effectLst/>
                <a:latin typeface="LatoWeb"/>
              </a:rPr>
              <a:t>kecemasan</a:t>
            </a:r>
            <a:endParaRPr lang="en-ID" sz="2400" b="0" i="0" dirty="0">
              <a:solidFill>
                <a:schemeClr val="tx1"/>
              </a:solidFill>
              <a:effectLst/>
              <a:latin typeface="LatoWeb"/>
            </a:endParaRPr>
          </a:p>
          <a:p>
            <a:endParaRPr lang="en-ID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32053" r="36744"/>
          <a:stretch>
            <a:fillRect/>
          </a:stretch>
        </p:blipFill>
        <p:spPr>
          <a:xfrm>
            <a:off x="8982075" y="0"/>
            <a:ext cx="3209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486293" y="1657350"/>
            <a:ext cx="7706330" cy="45910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7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90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16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205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3860" indent="-215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85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57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8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4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panose="05020102010507070707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fisik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: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Amputasi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lumpuh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paraplegi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stroke,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akibat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kusta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cerebral palsy (CP).</a:t>
            </a:r>
            <a:endParaRPr lang="en-ID" sz="2800" b="1" dirty="0">
              <a:solidFill>
                <a:schemeClr val="tx1"/>
              </a:solidFill>
              <a:latin typeface="LatoWeb"/>
            </a:endParaRPr>
          </a:p>
          <a:p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intelektual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: Down syndrome,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kretinisme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mikrosefali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makrosefali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dan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skafosefali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.</a:t>
            </a:r>
            <a:endParaRPr lang="en-ID" sz="2800" b="1" dirty="0">
              <a:solidFill>
                <a:schemeClr val="tx1"/>
              </a:solidFill>
              <a:latin typeface="LatoWeb"/>
            </a:endParaRPr>
          </a:p>
          <a:p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mental: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Skizofrenia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demensia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afektif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bipolar,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retardasi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mental.</a:t>
            </a:r>
            <a:endParaRPr lang="en-ID" sz="2800" b="1" dirty="0">
              <a:solidFill>
                <a:schemeClr val="tx1"/>
              </a:solidFill>
              <a:latin typeface="LatoWeb"/>
            </a:endParaRPr>
          </a:p>
          <a:p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sensori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: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netra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rungu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, dan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disabilitas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latin typeface="LatoWeb"/>
              </a:rPr>
              <a:t>wicara</a:t>
            </a:r>
            <a:r>
              <a:rPr lang="en-ID" sz="2800" b="1" dirty="0">
                <a:solidFill>
                  <a:schemeClr val="tx1"/>
                </a:solidFill>
                <a:latin typeface="LatoWeb"/>
              </a:rPr>
              <a:t>.</a:t>
            </a:r>
            <a:endParaRPr lang="en-ID" sz="2800" b="1" dirty="0">
              <a:solidFill>
                <a:schemeClr val="tx1"/>
              </a:solidFill>
              <a:latin typeface="LatoWeb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561370" y="40005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Disabilitas</a:t>
            </a:r>
            <a:endParaRPr lang="en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32053" r="36744"/>
          <a:stretch>
            <a:fillRect/>
          </a:stretch>
        </p:blipFill>
        <p:spPr>
          <a:xfrm>
            <a:off x="8982075" y="0"/>
            <a:ext cx="3209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9" y="1571625"/>
            <a:ext cx="4942957" cy="3714749"/>
          </a:xfrm>
        </p:spPr>
        <p:txBody>
          <a:bodyPr>
            <a:normAutofit/>
          </a:bodyPr>
          <a:lstStyle/>
          <a:p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KBBI: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penyandang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cacat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.</a:t>
            </a:r>
            <a:endParaRPr lang="en-ID" sz="2800" b="1" i="0" dirty="0">
              <a:solidFill>
                <a:schemeClr val="tx1"/>
              </a:solidFill>
              <a:effectLst/>
              <a:latin typeface="LatoWeb"/>
            </a:endParaRPr>
          </a:p>
          <a:p>
            <a:r>
              <a:rPr lang="en-ID" sz="2800" b="1" dirty="0" err="1">
                <a:solidFill>
                  <a:schemeClr val="tx1"/>
                </a:solidFill>
                <a:effectLst/>
                <a:latin typeface="LatoWeb"/>
              </a:rPr>
              <a:t>D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ifabel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adalah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istilah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lebih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halus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menggambarkan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kondisi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seseorang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yang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mengalami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2800" b="1" i="0" dirty="0" err="1">
                <a:solidFill>
                  <a:schemeClr val="tx1"/>
                </a:solidFill>
                <a:effectLst/>
                <a:latin typeface="LatoWeb"/>
              </a:rPr>
              <a:t>disabilitas</a:t>
            </a:r>
            <a:r>
              <a:rPr lang="en-ID" sz="2800" b="1" i="0" dirty="0">
                <a:solidFill>
                  <a:schemeClr val="tx1"/>
                </a:solidFill>
                <a:effectLst/>
                <a:latin typeface="LatoWeb"/>
              </a:rPr>
              <a:t>.</a:t>
            </a:r>
            <a:endParaRPr lang="en-ID" sz="28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676774" y="400050"/>
            <a:ext cx="6238357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Difabel</a:t>
            </a:r>
            <a:r>
              <a:rPr lang="en-US" dirty="0"/>
              <a:t>?</a:t>
            </a:r>
            <a:endParaRPr lang="en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49519" r="21558"/>
          <a:stretch>
            <a:fillRect/>
          </a:stretch>
        </p:blipFill>
        <p:spPr>
          <a:xfrm>
            <a:off x="0" y="0"/>
            <a:ext cx="30765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Hari </a:t>
            </a:r>
            <a:r>
              <a:rPr lang="en-US" dirty="0" err="1"/>
              <a:t>Ini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830" indent="0" algn="ctr">
              <a:buNone/>
            </a:pPr>
            <a:r>
              <a:rPr lang="en-US" sz="3200" b="1" i="1" dirty="0" err="1">
                <a:latin typeface="LatoWeb"/>
              </a:rPr>
              <a:t>Bagaimana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hukum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memandang</a:t>
            </a:r>
            <a:r>
              <a:rPr lang="en-US" sz="3200" b="1" i="1" dirty="0">
                <a:latin typeface="LatoWeb"/>
              </a:rPr>
              <a:t>, </a:t>
            </a:r>
            <a:r>
              <a:rPr lang="en-US" sz="3200" b="1" i="1" dirty="0" err="1">
                <a:latin typeface="LatoWeb"/>
              </a:rPr>
              <a:t>Kaum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Difabel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ini</a:t>
            </a:r>
            <a:r>
              <a:rPr lang="en-US" sz="3200" b="1" i="1" dirty="0">
                <a:latin typeface="LatoWeb"/>
              </a:rPr>
              <a:t>, </a:t>
            </a:r>
            <a:r>
              <a:rPr lang="en-US" sz="3200" b="1" i="1" dirty="0" err="1">
                <a:latin typeface="LatoWeb"/>
              </a:rPr>
              <a:t>yg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memiliki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keterbatasan</a:t>
            </a:r>
            <a:r>
              <a:rPr lang="en-US" sz="3200" b="1" i="1" dirty="0">
                <a:latin typeface="LatoWeb"/>
              </a:rPr>
              <a:t> mental, </a:t>
            </a:r>
            <a:r>
              <a:rPr lang="en-US" sz="3200" b="1" i="1" dirty="0" err="1">
                <a:latin typeface="LatoWeb"/>
              </a:rPr>
              <a:t>fisik</a:t>
            </a:r>
            <a:r>
              <a:rPr lang="en-US" sz="3200" b="1" i="1" dirty="0">
                <a:latin typeface="LatoWeb"/>
              </a:rPr>
              <a:t>, </a:t>
            </a:r>
            <a:r>
              <a:rPr lang="en-US" sz="3200" b="1" i="1" dirty="0" err="1">
                <a:latin typeface="LatoWeb"/>
              </a:rPr>
              <a:t>sensorik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dlm</a:t>
            </a:r>
            <a:r>
              <a:rPr lang="en-US" sz="3200" b="1" i="1" dirty="0">
                <a:latin typeface="LatoWeb"/>
              </a:rPr>
              <a:t> </a:t>
            </a:r>
            <a:r>
              <a:rPr lang="en-US" sz="3200" b="1" i="1" dirty="0" err="1">
                <a:latin typeface="LatoWeb"/>
              </a:rPr>
              <a:t>jangka</a:t>
            </a:r>
            <a:r>
              <a:rPr lang="en-US" sz="3200" b="1" i="1" dirty="0">
                <a:latin typeface="LatoWeb"/>
              </a:rPr>
              <a:t> Panjang (</a:t>
            </a:r>
            <a:r>
              <a:rPr lang="en-US" sz="3200" b="1" i="1" dirty="0" err="1">
                <a:latin typeface="LatoWeb"/>
              </a:rPr>
              <a:t>menetap</a:t>
            </a:r>
            <a:r>
              <a:rPr lang="en-US" sz="3200" b="1" i="1" dirty="0">
                <a:latin typeface="LatoWeb"/>
              </a:rPr>
              <a:t>) </a:t>
            </a:r>
            <a:r>
              <a:rPr lang="en-US" sz="3200" b="1" i="1" dirty="0" err="1">
                <a:latin typeface="LatoWeb"/>
              </a:rPr>
              <a:t>ini</a:t>
            </a:r>
            <a:r>
              <a:rPr lang="en-US" sz="3200" b="1" i="1" dirty="0">
                <a:latin typeface="LatoWeb"/>
              </a:rPr>
              <a:t>? </a:t>
            </a:r>
            <a:endParaRPr lang="en-ID" sz="3200" b="1" i="1" dirty="0">
              <a:latin typeface="Lato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l="20731" t="21210" r="55066" b="24451"/>
          <a:stretch>
            <a:fillRect/>
          </a:stretch>
        </p:blipFill>
        <p:spPr>
          <a:xfrm>
            <a:off x="403207" y="339194"/>
            <a:ext cx="4810540" cy="6179612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72201" y="339194"/>
            <a:ext cx="5616592" cy="6179612"/>
          </a:xfrm>
        </p:spPr>
        <p:txBody>
          <a:bodyPr>
            <a:normAutofit/>
          </a:bodyPr>
          <a:lstStyle/>
          <a:p>
            <a:r>
              <a:rPr lang="en-ID" sz="3200" dirty="0">
                <a:latin typeface="LatoWeb"/>
              </a:rPr>
              <a:t>Nick Vujicic</a:t>
            </a:r>
            <a:endParaRPr lang="en-ID" sz="3200" dirty="0">
              <a:latin typeface="LatoWeb"/>
            </a:endParaRPr>
          </a:p>
          <a:p>
            <a:r>
              <a:rPr lang="en-ID" sz="3200" dirty="0">
                <a:latin typeface="LatoWeb"/>
              </a:rPr>
              <a:t>WN Australia</a:t>
            </a:r>
            <a:endParaRPr lang="en-ID" sz="3200" dirty="0">
              <a:latin typeface="LatoWeb"/>
            </a:endParaRPr>
          </a:p>
          <a:p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S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LatoWeb"/>
              </a:rPr>
              <a:t>indrom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LatoWeb"/>
              </a:rPr>
              <a:t> tetra-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LatoWeb"/>
              </a:rPr>
              <a:t>amelia</a:t>
            </a:r>
            <a:endParaRPr lang="en-ID" sz="3200" b="0" i="0" dirty="0">
              <a:solidFill>
                <a:schemeClr val="tx1"/>
              </a:solidFill>
              <a:effectLst/>
              <a:latin typeface="LatoWeb"/>
            </a:endParaRPr>
          </a:p>
          <a:p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Tidak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punya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teman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, Bullying</a:t>
            </a:r>
            <a:endParaRPr lang="en-ID" sz="3200" dirty="0">
              <a:solidFill>
                <a:schemeClr val="tx1"/>
              </a:solidFill>
              <a:effectLst/>
              <a:latin typeface="LatoWeb"/>
            </a:endParaRPr>
          </a:p>
          <a:p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Umur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10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th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mencoba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bunuh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diri</a:t>
            </a:r>
            <a:endParaRPr lang="en-ID" sz="3200" dirty="0">
              <a:solidFill>
                <a:schemeClr val="tx1"/>
              </a:solidFill>
              <a:effectLst/>
              <a:latin typeface="LatoWeb"/>
            </a:endParaRPr>
          </a:p>
          <a:p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Umur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17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tahun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terinspirasi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untuk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</a:t>
            </a:r>
            <a:r>
              <a:rPr lang="en-ID" sz="3200" dirty="0" err="1">
                <a:solidFill>
                  <a:schemeClr val="tx1"/>
                </a:solidFill>
                <a:effectLst/>
                <a:latin typeface="LatoWeb"/>
              </a:rPr>
              <a:t>menjadi</a:t>
            </a:r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 motivator.</a:t>
            </a:r>
            <a:endParaRPr lang="en-ID" sz="3200" dirty="0">
              <a:solidFill>
                <a:schemeClr val="tx1"/>
              </a:solidFill>
              <a:effectLst/>
              <a:latin typeface="LatoWeb"/>
            </a:endParaRPr>
          </a:p>
          <a:p>
            <a:r>
              <a:rPr lang="en-ID" sz="3200" dirty="0">
                <a:solidFill>
                  <a:schemeClr val="tx1"/>
                </a:solidFill>
                <a:effectLst/>
                <a:latin typeface="LatoWeb"/>
              </a:rPr>
              <a:t>Life without Limits</a:t>
            </a:r>
            <a:endParaRPr lang="en-ID" sz="3200" dirty="0">
              <a:solidFill>
                <a:schemeClr val="tx1"/>
              </a:solidFill>
              <a:latin typeface="Lato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25434" t="23623" r="26304" b="35652"/>
          <a:stretch>
            <a:fillRect/>
          </a:stretch>
        </p:blipFill>
        <p:spPr>
          <a:xfrm>
            <a:off x="549185" y="510208"/>
            <a:ext cx="11093630" cy="54830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Bagaimana</a:t>
            </a:r>
            <a:r>
              <a:rPr lang="en-US" dirty="0"/>
              <a:t> negara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difabel</a:t>
            </a:r>
            <a:r>
              <a:rPr lang="en-US" dirty="0"/>
              <a:t>?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352675"/>
            <a:ext cx="10353762" cy="3714749"/>
          </a:xfrm>
        </p:spPr>
        <p:txBody>
          <a:bodyPr>
            <a:normAutofit/>
          </a:bodyPr>
          <a:lstStyle/>
          <a:p>
            <a:r>
              <a:rPr lang="en-US" altLang="en-ID" sz="2800" b="1" dirty="0">
                <a:solidFill>
                  <a:srgbClr val="FFFF00"/>
                </a:solidFill>
                <a:latin typeface="LatoWeb"/>
              </a:rPr>
              <a:t>Pasal 1 ayat (3) UUD 1945: </a:t>
            </a:r>
            <a:endParaRPr lang="en-US" altLang="en-ID" sz="2800" b="1" dirty="0">
              <a:solidFill>
                <a:srgbClr val="FFFF00"/>
              </a:solidFill>
              <a:latin typeface="LatoWeb"/>
            </a:endParaRPr>
          </a:p>
          <a:p>
            <a:pPr marL="36830" indent="0">
              <a:buNone/>
            </a:pPr>
            <a:r>
              <a:rPr lang="en-US" altLang="en-ID" sz="2800" dirty="0">
                <a:latin typeface="LatoWeb"/>
              </a:rPr>
              <a:t>    “Negara Indonesia adalah negara hukum”</a:t>
            </a:r>
            <a:endParaRPr lang="en-US" altLang="en-ID" sz="2800" dirty="0">
              <a:latin typeface="LatoWeb"/>
            </a:endParaRPr>
          </a:p>
          <a:p>
            <a:pPr marL="36830" indent="0">
              <a:buNone/>
            </a:pPr>
            <a:r>
              <a:rPr lang="en-US" altLang="en-ID" sz="2800" dirty="0" err="1">
                <a:latin typeface="LatoWeb"/>
              </a:rPr>
              <a:t>Konsekuensinya</a:t>
            </a:r>
            <a:r>
              <a:rPr lang="en-US" altLang="en-ID" sz="2800" dirty="0">
                <a:latin typeface="LatoWeb"/>
              </a:rPr>
              <a:t>: </a:t>
            </a:r>
            <a:endParaRPr lang="en-US" altLang="en-ID" sz="2800" dirty="0">
              <a:latin typeface="LatoWeb"/>
            </a:endParaRPr>
          </a:p>
          <a:p>
            <a:pPr marL="36830" indent="0">
              <a:buNone/>
            </a:pPr>
            <a:r>
              <a:rPr lang="en-US" altLang="en-ID" sz="2800" dirty="0">
                <a:latin typeface="LatoWeb"/>
              </a:rPr>
              <a:t>Negara </a:t>
            </a:r>
            <a:r>
              <a:rPr lang="en-US" altLang="en-ID" sz="2800" dirty="0" err="1">
                <a:latin typeface="LatoWeb"/>
              </a:rPr>
              <a:t>menjamin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kesejahteraan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bagi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warga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negaranya</a:t>
            </a:r>
            <a:r>
              <a:rPr lang="en-US" altLang="en-ID" sz="2800" dirty="0">
                <a:latin typeface="LatoWeb"/>
              </a:rPr>
              <a:t>.</a:t>
            </a:r>
            <a:endParaRPr lang="en-US" altLang="en-ID" sz="2800" dirty="0">
              <a:latin typeface="LatoWeb"/>
            </a:endParaRPr>
          </a:p>
          <a:p>
            <a:pPr marL="36830" indent="0">
              <a:buNone/>
            </a:pPr>
            <a:r>
              <a:rPr lang="en-US" altLang="en-ID" sz="2800" dirty="0">
                <a:latin typeface="LatoWeb"/>
              </a:rPr>
              <a:t>Negara </a:t>
            </a:r>
            <a:r>
              <a:rPr lang="en-US" altLang="en-ID" sz="2800" dirty="0" err="1">
                <a:latin typeface="LatoWeb"/>
              </a:rPr>
              <a:t>memberikan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pelrindungan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hukum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bagi</a:t>
            </a:r>
            <a:r>
              <a:rPr lang="en-US" altLang="en-ID" sz="2800" dirty="0">
                <a:latin typeface="LatoWeb"/>
              </a:rPr>
              <a:t> </a:t>
            </a:r>
            <a:r>
              <a:rPr lang="en-US" altLang="en-ID" sz="2800" dirty="0" err="1">
                <a:latin typeface="LatoWeb"/>
              </a:rPr>
              <a:t>warganya</a:t>
            </a:r>
            <a:r>
              <a:rPr lang="en-US" altLang="en-ID" sz="2800" dirty="0">
                <a:latin typeface="LatoWeb"/>
              </a:rPr>
              <a:t>.</a:t>
            </a:r>
            <a:endParaRPr lang="en-US" altLang="en-ID" sz="2800" dirty="0">
              <a:latin typeface="Lato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119" y="684972"/>
            <a:ext cx="10353762" cy="4896677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Pasal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28 A UUD1945:</a:t>
            </a:r>
            <a:endParaRPr lang="en-US" sz="2800" b="1" dirty="0">
              <a:solidFill>
                <a:srgbClr val="FFFF00"/>
              </a:solidFill>
              <a:latin typeface="LatoWeb"/>
            </a:endParaRPr>
          </a:p>
          <a:p>
            <a:r>
              <a:rPr lang="en-US" sz="2800" dirty="0">
                <a:latin typeface="LatoWeb"/>
              </a:rPr>
              <a:t>“</a:t>
            </a:r>
            <a:r>
              <a:rPr lang="en-US" sz="2800" dirty="0" err="1">
                <a:latin typeface="LatoWeb"/>
              </a:rPr>
              <a:t>Setiap</a:t>
            </a:r>
            <a:r>
              <a:rPr lang="en-US" sz="2800" dirty="0">
                <a:latin typeface="LatoWeb"/>
              </a:rPr>
              <a:t> orang </a:t>
            </a:r>
            <a:r>
              <a:rPr lang="en-US" sz="2800" dirty="0" err="1">
                <a:latin typeface="LatoWeb"/>
              </a:rPr>
              <a:t>berhak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untuk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hidup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serta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mempertahankan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hidup</a:t>
            </a:r>
            <a:r>
              <a:rPr lang="en-US" sz="2800" dirty="0">
                <a:latin typeface="LatoWeb"/>
              </a:rPr>
              <a:t> dan </a:t>
            </a:r>
            <a:r>
              <a:rPr lang="en-US" sz="2800" dirty="0" err="1">
                <a:latin typeface="LatoWeb"/>
              </a:rPr>
              <a:t>kehidupannya</a:t>
            </a:r>
            <a:r>
              <a:rPr lang="en-US" sz="2800" dirty="0">
                <a:latin typeface="LatoWeb"/>
              </a:rPr>
              <a:t>.”</a:t>
            </a:r>
            <a:endParaRPr lang="en-US" sz="2800" dirty="0">
              <a:latin typeface="LatoWeb"/>
            </a:endParaRPr>
          </a:p>
          <a:p>
            <a:endParaRPr lang="en-US" sz="2800" dirty="0">
              <a:latin typeface="LatoWeb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LatoWeb"/>
              </a:rPr>
              <a:t>Pasal</a:t>
            </a:r>
            <a:r>
              <a:rPr lang="en-US" sz="2800" b="1" dirty="0">
                <a:solidFill>
                  <a:srgbClr val="FFFF00"/>
                </a:solidFill>
                <a:latin typeface="LatoWeb"/>
              </a:rPr>
              <a:t> 28 B UUD1945:</a:t>
            </a:r>
            <a:endParaRPr lang="en-US" sz="2800" b="1" dirty="0">
              <a:solidFill>
                <a:srgbClr val="FFFF00"/>
              </a:solidFill>
              <a:latin typeface="LatoWeb"/>
            </a:endParaRPr>
          </a:p>
          <a:p>
            <a:pPr marL="551180" indent="-514350">
              <a:buAutoNum type="arabicParenBoth"/>
            </a:pPr>
            <a:r>
              <a:rPr lang="en-US" sz="2800" dirty="0" err="1">
                <a:latin typeface="LatoWeb"/>
              </a:rPr>
              <a:t>Setiap</a:t>
            </a:r>
            <a:r>
              <a:rPr lang="en-US" sz="2800" dirty="0">
                <a:latin typeface="LatoWeb"/>
              </a:rPr>
              <a:t> orang </a:t>
            </a:r>
            <a:r>
              <a:rPr lang="en-US" sz="2800" dirty="0" err="1">
                <a:latin typeface="LatoWeb"/>
              </a:rPr>
              <a:t>berhak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membentuk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keluarga</a:t>
            </a:r>
            <a:r>
              <a:rPr lang="en-US" sz="2800" dirty="0">
                <a:latin typeface="LatoWeb"/>
              </a:rPr>
              <a:t> dan </a:t>
            </a:r>
            <a:r>
              <a:rPr lang="en-US" sz="2800" dirty="0" err="1">
                <a:latin typeface="LatoWeb"/>
              </a:rPr>
              <a:t>melanjutkan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keturunan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melalui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perkawinan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yg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sah</a:t>
            </a:r>
            <a:r>
              <a:rPr lang="en-US" sz="2800" dirty="0">
                <a:latin typeface="LatoWeb"/>
              </a:rPr>
              <a:t>.</a:t>
            </a:r>
            <a:endParaRPr lang="en-US" sz="2800" dirty="0">
              <a:latin typeface="LatoWeb"/>
            </a:endParaRPr>
          </a:p>
          <a:p>
            <a:pPr marL="551180" indent="-514350">
              <a:buAutoNum type="arabicParenBoth"/>
            </a:pPr>
            <a:r>
              <a:rPr lang="en-US" sz="2800" dirty="0" err="1">
                <a:latin typeface="LatoWeb"/>
              </a:rPr>
              <a:t>Setiap</a:t>
            </a:r>
            <a:r>
              <a:rPr lang="en-US" sz="2800" dirty="0">
                <a:latin typeface="LatoWeb"/>
              </a:rPr>
              <a:t> orang </a:t>
            </a:r>
            <a:r>
              <a:rPr lang="en-US" sz="2800" dirty="0" err="1">
                <a:latin typeface="LatoWeb"/>
              </a:rPr>
              <a:t>berhak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atas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kelangsungan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hidup</a:t>
            </a:r>
            <a:r>
              <a:rPr lang="en-US" sz="2800" dirty="0">
                <a:latin typeface="LatoWeb"/>
              </a:rPr>
              <a:t>, </a:t>
            </a:r>
            <a:r>
              <a:rPr lang="en-US" sz="2800" dirty="0" err="1">
                <a:latin typeface="LatoWeb"/>
              </a:rPr>
              <a:t>tumbuh</a:t>
            </a:r>
            <a:r>
              <a:rPr lang="en-US" sz="2800" dirty="0">
                <a:latin typeface="LatoWeb"/>
              </a:rPr>
              <a:t> dan </a:t>
            </a:r>
            <a:r>
              <a:rPr lang="en-US" sz="2800" dirty="0" err="1">
                <a:latin typeface="LatoWeb"/>
              </a:rPr>
              <a:t>berkembang</a:t>
            </a:r>
            <a:r>
              <a:rPr lang="en-US" sz="2800" dirty="0">
                <a:latin typeface="LatoWeb"/>
              </a:rPr>
              <a:t>, </a:t>
            </a:r>
            <a:r>
              <a:rPr lang="en-US" sz="2800" dirty="0" err="1">
                <a:latin typeface="LatoWeb"/>
              </a:rPr>
              <a:t>serta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berhak</a:t>
            </a:r>
            <a:r>
              <a:rPr lang="en-US" sz="2800" dirty="0">
                <a:latin typeface="LatoWeb"/>
              </a:rPr>
              <a:t>  </a:t>
            </a:r>
            <a:r>
              <a:rPr lang="en-US" sz="2800" dirty="0" err="1">
                <a:latin typeface="LatoWeb"/>
              </a:rPr>
              <a:t>atas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perlindungan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dari</a:t>
            </a:r>
            <a:r>
              <a:rPr lang="en-US" sz="2800" dirty="0">
                <a:latin typeface="LatoWeb"/>
              </a:rPr>
              <a:t> </a:t>
            </a:r>
            <a:r>
              <a:rPr lang="en-US" sz="2800" dirty="0" err="1">
                <a:latin typeface="LatoWeb"/>
              </a:rPr>
              <a:t>kekerasan</a:t>
            </a:r>
            <a:r>
              <a:rPr lang="en-US" sz="2800" dirty="0">
                <a:latin typeface="LatoWeb"/>
              </a:rPr>
              <a:t> dan </a:t>
            </a:r>
            <a:r>
              <a:rPr lang="en-US" sz="2800" dirty="0" err="1">
                <a:latin typeface="LatoWeb"/>
              </a:rPr>
              <a:t>diskriminasi</a:t>
            </a:r>
            <a:r>
              <a:rPr lang="en-US" sz="2800" dirty="0">
                <a:latin typeface="LatoWeb"/>
              </a:rPr>
              <a:t>.</a:t>
            </a:r>
            <a:endParaRPr lang="en-US" sz="2800" dirty="0">
              <a:latin typeface="LatoWeb"/>
            </a:endParaRPr>
          </a:p>
          <a:p>
            <a:endParaRPr lang="en-US" sz="2800" dirty="0">
              <a:latin typeface="LatoWeb"/>
            </a:endParaRPr>
          </a:p>
          <a:p>
            <a:pPr marL="36830" indent="0">
              <a:buNone/>
            </a:pPr>
            <a:endParaRPr lang="en-US" sz="2800" dirty="0">
              <a:latin typeface="LatoWeb"/>
            </a:endParaRPr>
          </a:p>
          <a:p>
            <a:endParaRPr lang="en-ID" sz="2800" dirty="0">
              <a:latin typeface="LatoWeb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{04ED6C20-CC07-45F4-A5A2-57E245F3B316}tf55705232_win32</Template>
  <TotalTime>0</TotalTime>
  <Words>5845</Words>
  <Application>WPS Presentation</Application>
  <PresentationFormat>Widescreen</PresentationFormat>
  <Paragraphs>119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Trebuchet MS</vt:lpstr>
      <vt:lpstr>Wingdings 2</vt:lpstr>
      <vt:lpstr>Goudy Old Style</vt:lpstr>
      <vt:lpstr>LatoWeb</vt:lpstr>
      <vt:lpstr>Segoe Print</vt:lpstr>
      <vt:lpstr>Calibri</vt:lpstr>
      <vt:lpstr>Microsoft YaHei</vt:lpstr>
      <vt:lpstr>Arial Unicode MS</vt:lpstr>
      <vt:lpstr>SlateVTI</vt:lpstr>
      <vt:lpstr>PERLINDUNGAN DIFABEL DI INDONESIA</vt:lpstr>
      <vt:lpstr>Apa itu disabilitas?</vt:lpstr>
      <vt:lpstr>PowerPoint 演示文稿</vt:lpstr>
      <vt:lpstr>PowerPoint 演示文稿</vt:lpstr>
      <vt:lpstr>Pertanyaan Hari Ini</vt:lpstr>
      <vt:lpstr>PowerPoint 演示文稿</vt:lpstr>
      <vt:lpstr>PowerPoint 演示文稿</vt:lpstr>
      <vt:lpstr>Bagaimana negara memberikan perlindungan bagi kaum difabel?</vt:lpstr>
      <vt:lpstr>PowerPoint 演示文稿</vt:lpstr>
      <vt:lpstr>PowerPoint 演示文稿</vt:lpstr>
      <vt:lpstr>PowerPoint 演示文稿</vt:lpstr>
      <vt:lpstr>Prinsip Umum </vt:lpstr>
      <vt:lpstr>Prinsip Umum (dilanjutkan) </vt:lpstr>
      <vt:lpstr>Pasal 6 Penyandang Disabilitas Perempuan</vt:lpstr>
      <vt:lpstr>Pasal 7  Penyandang Disabilitas Anak  </vt:lpstr>
      <vt:lpstr>Tandatangan konvensi </vt:lpstr>
      <vt:lpstr>Kemandirian &amp; Akses</vt:lpstr>
      <vt:lpstr>Kesimpulan</vt:lpstr>
      <vt:lpstr>	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PERLINDUNGAN DIFABEL DI INDONESIA</dc:title>
  <dc:creator>Asus</dc:creator>
  <cp:lastModifiedBy>B. Resti Nurhayati</cp:lastModifiedBy>
  <cp:revision>15</cp:revision>
  <dcterms:created xsi:type="dcterms:W3CDTF">2021-08-03T15:12:00Z</dcterms:created>
  <dcterms:modified xsi:type="dcterms:W3CDTF">2022-02-22T13:07:44Z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1E9BD1AE45B4430992835D257162CB29</vt:lpwstr>
  </property>
  <property fmtid="{D5CDD505-2E9C-101B-9397-08002B2CF9AE}" pid="4" name="KSOProductBuildVer">
    <vt:lpwstr>1033-11.2.0.10466</vt:lpwstr>
  </property>
</Properties>
</file>