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7" r:id="rId5"/>
    <p:sldId id="261" r:id="rId6"/>
    <p:sldId id="262" r:id="rId7"/>
    <p:sldId id="265" r:id="rId8"/>
    <p:sldId id="263" r:id="rId9"/>
    <p:sldId id="264" r:id="rId10"/>
    <p:sldId id="275" r:id="rId11"/>
    <p:sldId id="276" r:id="rId12"/>
    <p:sldId id="277" r:id="rId13"/>
    <p:sldId id="278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59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8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0800000">
            <a:off x="2987824" y="0"/>
            <a:ext cx="5688632" cy="3507854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135572" y="2563914"/>
            <a:ext cx="547260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ts val="400"/>
              </a:spcBef>
            </a:pPr>
            <a:r>
              <a:rPr lang="en-US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Arafah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Salsabila</a:t>
            </a:r>
            <a:r>
              <a:rPr lang="id-ID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Patricia Bella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Oktadhiansari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Daniel Hartanto</a:t>
            </a:r>
            <a:endParaRPr lang="en-US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39952" y="2061494"/>
            <a:ext cx="3168352" cy="144016"/>
            <a:chOff x="899592" y="1359873"/>
            <a:chExt cx="3168352" cy="144016"/>
          </a:xfrm>
        </p:grpSpPr>
        <p:sp>
          <p:nvSpPr>
            <p:cNvPr id="13" name="Rectangle 12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A365523-6FFB-4667-840E-AA6F1ED6D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415" y="328495"/>
            <a:ext cx="540144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APLIKASI DAYA DUKUNG TANAH PONDASI DANGKAL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BERBASIS MIT APP INVENTOR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(STUDI KASUS RUKO JALAN SRIWIJAYA, WISMA MUGASARI, DAN GEDUNG DEMAK)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42D312-2285-48E8-980D-C7E8B8B19817}"/>
              </a:ext>
            </a:extLst>
          </p:cNvPr>
          <p:cNvSpPr txBox="1"/>
          <p:nvPr/>
        </p:nvSpPr>
        <p:spPr>
          <a:xfrm>
            <a:off x="-60838" y="4753195"/>
            <a:ext cx="9204837" cy="290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ts val="400"/>
              </a:spcBef>
            </a:pP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Dipresentasikan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acara :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CEEDRiMS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2021- 30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Juni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2921-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 App Inventor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914B4-6C4E-4545-AF17-EA08D437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31590"/>
            <a:ext cx="6802574" cy="3168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FD2F0-E3CA-4B01-A938-69A0EB93FF3E}"/>
              </a:ext>
            </a:extLst>
          </p:cNvPr>
          <p:cNvSpPr txBox="1"/>
          <p:nvPr/>
        </p:nvSpPr>
        <p:spPr>
          <a:xfrm>
            <a:off x="5292080" y="4547156"/>
            <a:ext cx="3595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Tampilan</a:t>
            </a:r>
            <a:r>
              <a:rPr lang="en-US" b="1" dirty="0"/>
              <a:t> </a:t>
            </a:r>
            <a:r>
              <a:rPr lang="en-US" b="1" dirty="0" err="1"/>
              <a:t>Jendela</a:t>
            </a:r>
            <a:r>
              <a:rPr lang="en-US" b="1" dirty="0"/>
              <a:t> </a:t>
            </a:r>
            <a:r>
              <a:rPr lang="en-US" b="1" dirty="0" err="1"/>
              <a:t>Disainer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 App Inventor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8B8C7-2F59-4384-BF78-AAF654BE0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59582"/>
            <a:ext cx="4505325" cy="2724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DEA516-9498-484E-A271-37843280A56E}"/>
              </a:ext>
            </a:extLst>
          </p:cNvPr>
          <p:cNvSpPr txBox="1"/>
          <p:nvPr/>
        </p:nvSpPr>
        <p:spPr>
          <a:xfrm>
            <a:off x="4644008" y="4547156"/>
            <a:ext cx="424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Tampilan</a:t>
            </a:r>
            <a:r>
              <a:rPr lang="en-US" b="1" dirty="0"/>
              <a:t> </a:t>
            </a:r>
            <a:r>
              <a:rPr lang="en-US" b="1" dirty="0" err="1"/>
              <a:t>Jendela</a:t>
            </a:r>
            <a:r>
              <a:rPr lang="en-US" b="1" dirty="0"/>
              <a:t> Block Program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 App Inventor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E0709-3DD7-4BFE-B573-159F1B74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7614"/>
            <a:ext cx="6768746" cy="2667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5019DF-7ED4-4530-836F-9BE2368BE20A}"/>
              </a:ext>
            </a:extLst>
          </p:cNvPr>
          <p:cNvSpPr txBox="1"/>
          <p:nvPr/>
        </p:nvSpPr>
        <p:spPr>
          <a:xfrm>
            <a:off x="4427984" y="4547156"/>
            <a:ext cx="445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Tampilan</a:t>
            </a:r>
            <a:r>
              <a:rPr lang="en-US" b="1" dirty="0"/>
              <a:t> </a:t>
            </a:r>
            <a:r>
              <a:rPr lang="en-US" b="1" dirty="0" err="1"/>
              <a:t>Jendela</a:t>
            </a:r>
            <a:r>
              <a:rPr lang="en-US" b="1" dirty="0"/>
              <a:t> Block Program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47614"/>
          </a:xfrm>
        </p:spPr>
        <p:txBody>
          <a:bodyPr/>
          <a:lstStyle/>
          <a:p>
            <a:r>
              <a:rPr lang="en-US" altLang="ko-KR" dirty="0" err="1"/>
              <a:t>Tampilan</a:t>
            </a:r>
            <a:r>
              <a:rPr lang="en-US" altLang="ko-KR" dirty="0"/>
              <a:t> </a:t>
            </a:r>
            <a:r>
              <a:rPr lang="en-US" altLang="ko-KR" dirty="0" err="1"/>
              <a:t>Aplikasi</a:t>
            </a:r>
            <a:r>
              <a:rPr lang="en-US" altLang="ko-KR" dirty="0"/>
              <a:t> di </a:t>
            </a:r>
            <a:r>
              <a:rPr lang="en-US" altLang="ko-KR" dirty="0" err="1"/>
              <a:t>layar</a:t>
            </a:r>
            <a:r>
              <a:rPr lang="en-US" altLang="ko-KR" dirty="0"/>
              <a:t> Smartphone</a:t>
            </a:r>
            <a:endParaRPr lang="ko-KR" altLang="en-US" dirty="0"/>
          </a:p>
        </p:txBody>
      </p:sp>
      <p:pic>
        <p:nvPicPr>
          <p:cNvPr id="6" name="Picture 5" descr="Screenshot_20200921-113546">
            <a:extLst>
              <a:ext uri="{FF2B5EF4-FFF2-40B4-BE49-F238E27FC236}">
                <a16:creationId xmlns:a16="http://schemas.microsoft.com/office/drawing/2014/main" id="{848BF171-6014-4C57-B4EA-AFCF53F2B9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/>
          <a:stretch>
            <a:fillRect/>
          </a:stretch>
        </p:blipFill>
        <p:spPr bwMode="auto">
          <a:xfrm>
            <a:off x="1763688" y="1347614"/>
            <a:ext cx="2088232" cy="395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creenshot_20200921-113555">
            <a:extLst>
              <a:ext uri="{FF2B5EF4-FFF2-40B4-BE49-F238E27FC236}">
                <a16:creationId xmlns:a16="http://schemas.microsoft.com/office/drawing/2014/main" id="{080A02BA-64A9-436B-AF36-B0F4A3867F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"/>
          <a:stretch>
            <a:fillRect/>
          </a:stretch>
        </p:blipFill>
        <p:spPr bwMode="auto">
          <a:xfrm>
            <a:off x="3981908" y="1347614"/>
            <a:ext cx="23050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creenshot_20200921-113630">
            <a:extLst>
              <a:ext uri="{FF2B5EF4-FFF2-40B4-BE49-F238E27FC236}">
                <a16:creationId xmlns:a16="http://schemas.microsoft.com/office/drawing/2014/main" id="{4E19FD64-9C8D-4F24-B178-D4A00A24F8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/>
          <a:stretch>
            <a:fillRect/>
          </a:stretch>
        </p:blipFill>
        <p:spPr bwMode="auto">
          <a:xfrm>
            <a:off x="6452348" y="1312835"/>
            <a:ext cx="198120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1D02D-BB6F-4D3D-BECF-13195D838498}"/>
              </a:ext>
            </a:extLst>
          </p:cNvPr>
          <p:cNvSpPr txBox="1"/>
          <p:nvPr/>
        </p:nvSpPr>
        <p:spPr>
          <a:xfrm>
            <a:off x="2263905" y="4816857"/>
            <a:ext cx="10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822EA-0676-454B-9CE8-9BBE8D21DDF1}"/>
              </a:ext>
            </a:extLst>
          </p:cNvPr>
          <p:cNvSpPr txBox="1"/>
          <p:nvPr/>
        </p:nvSpPr>
        <p:spPr>
          <a:xfrm>
            <a:off x="4741418" y="4816857"/>
            <a:ext cx="10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81674-F5C1-413E-964D-2D45A59F08E8}"/>
              </a:ext>
            </a:extLst>
          </p:cNvPr>
          <p:cNvSpPr txBox="1"/>
          <p:nvPr/>
        </p:nvSpPr>
        <p:spPr>
          <a:xfrm>
            <a:off x="7085545" y="4774168"/>
            <a:ext cx="10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 3</a:t>
            </a:r>
          </a:p>
        </p:txBody>
      </p:sp>
    </p:spTree>
    <p:extLst>
      <p:ext uri="{BB962C8B-B14F-4D97-AF65-F5344CB8AC3E}">
        <p14:creationId xmlns:p14="http://schemas.microsoft.com/office/powerpoint/2010/main" val="17063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47614"/>
          </a:xfrm>
        </p:spPr>
        <p:txBody>
          <a:bodyPr/>
          <a:lstStyle/>
          <a:p>
            <a:r>
              <a:rPr lang="en-US" altLang="ko-KR" dirty="0" err="1"/>
              <a:t>Tampilan</a:t>
            </a:r>
            <a:r>
              <a:rPr lang="en-US" altLang="ko-KR" dirty="0"/>
              <a:t> </a:t>
            </a:r>
            <a:r>
              <a:rPr lang="en-US" altLang="ko-KR" dirty="0" err="1"/>
              <a:t>Aplikasi</a:t>
            </a:r>
            <a:r>
              <a:rPr lang="en-US" altLang="ko-KR" dirty="0"/>
              <a:t> di </a:t>
            </a:r>
            <a:r>
              <a:rPr lang="en-US" altLang="ko-KR" dirty="0" err="1"/>
              <a:t>layar</a:t>
            </a:r>
            <a:r>
              <a:rPr lang="en-US" altLang="ko-KR" dirty="0"/>
              <a:t> Smartphone</a:t>
            </a:r>
            <a:endParaRPr lang="ko-KR" altLang="en-US" dirty="0"/>
          </a:p>
        </p:txBody>
      </p:sp>
      <p:pic>
        <p:nvPicPr>
          <p:cNvPr id="9" name="Picture 8" descr="Screenshot_20200921-113731">
            <a:extLst>
              <a:ext uri="{FF2B5EF4-FFF2-40B4-BE49-F238E27FC236}">
                <a16:creationId xmlns:a16="http://schemas.microsoft.com/office/drawing/2014/main" id="{FD241C07-6AE3-4755-9221-D7CF96A52E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"/>
          <a:stretch>
            <a:fillRect/>
          </a:stretch>
        </p:blipFill>
        <p:spPr bwMode="auto">
          <a:xfrm>
            <a:off x="1835696" y="1275606"/>
            <a:ext cx="19812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creenshot_20200921-113819">
            <a:extLst>
              <a:ext uri="{FF2B5EF4-FFF2-40B4-BE49-F238E27FC236}">
                <a16:creationId xmlns:a16="http://schemas.microsoft.com/office/drawing/2014/main" id="{B37BC1DE-5EF3-4B7A-817E-1F012721E3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"/>
          <a:stretch>
            <a:fillRect/>
          </a:stretch>
        </p:blipFill>
        <p:spPr bwMode="auto">
          <a:xfrm>
            <a:off x="3923928" y="1275606"/>
            <a:ext cx="19812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creenshot_20200921-113848">
            <a:extLst>
              <a:ext uri="{FF2B5EF4-FFF2-40B4-BE49-F238E27FC236}">
                <a16:creationId xmlns:a16="http://schemas.microsoft.com/office/drawing/2014/main" id="{5DEF678A-C98B-463E-B617-4A276B4179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/>
          <a:stretch>
            <a:fillRect/>
          </a:stretch>
        </p:blipFill>
        <p:spPr bwMode="auto">
          <a:xfrm>
            <a:off x="6084168" y="1275606"/>
            <a:ext cx="197167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7975AB-C010-4806-99FA-323393011958}"/>
              </a:ext>
            </a:extLst>
          </p:cNvPr>
          <p:cNvSpPr txBox="1"/>
          <p:nvPr/>
        </p:nvSpPr>
        <p:spPr>
          <a:xfrm>
            <a:off x="2263905" y="4816857"/>
            <a:ext cx="10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28125-8816-40F6-BFC0-10BEF2EF01A3}"/>
              </a:ext>
            </a:extLst>
          </p:cNvPr>
          <p:cNvSpPr txBox="1"/>
          <p:nvPr/>
        </p:nvSpPr>
        <p:spPr>
          <a:xfrm>
            <a:off x="4285600" y="4774168"/>
            <a:ext cx="10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896E99-6C57-47C9-97D0-7FFF27652CF4}"/>
              </a:ext>
            </a:extLst>
          </p:cNvPr>
          <p:cNvSpPr txBox="1"/>
          <p:nvPr/>
        </p:nvSpPr>
        <p:spPr>
          <a:xfrm>
            <a:off x="6337350" y="4816857"/>
            <a:ext cx="10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 6</a:t>
            </a:r>
          </a:p>
        </p:txBody>
      </p:sp>
    </p:spTree>
    <p:extLst>
      <p:ext uri="{BB962C8B-B14F-4D97-AF65-F5344CB8AC3E}">
        <p14:creationId xmlns:p14="http://schemas.microsoft.com/office/powerpoint/2010/main" val="27977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47614"/>
          </a:xfrm>
        </p:spPr>
        <p:txBody>
          <a:bodyPr/>
          <a:lstStyle/>
          <a:p>
            <a:r>
              <a:rPr lang="en-US" altLang="ko-KR" dirty="0" err="1"/>
              <a:t>Tampilan</a:t>
            </a:r>
            <a:r>
              <a:rPr lang="en-US" altLang="ko-KR" dirty="0"/>
              <a:t> </a:t>
            </a:r>
            <a:r>
              <a:rPr lang="en-US" altLang="ko-KR" dirty="0" err="1"/>
              <a:t>Aplikasi</a:t>
            </a:r>
            <a:r>
              <a:rPr lang="en-US" altLang="ko-KR" dirty="0"/>
              <a:t> di </a:t>
            </a:r>
            <a:r>
              <a:rPr lang="en-US" altLang="ko-KR" dirty="0" err="1"/>
              <a:t>layar</a:t>
            </a:r>
            <a:r>
              <a:rPr lang="en-US" altLang="ko-KR" dirty="0"/>
              <a:t> Smartphone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4C292-F126-433E-8883-C9B6EA260C2F}"/>
              </a:ext>
            </a:extLst>
          </p:cNvPr>
          <p:cNvSpPr txBox="1"/>
          <p:nvPr/>
        </p:nvSpPr>
        <p:spPr>
          <a:xfrm>
            <a:off x="4499992" y="1203598"/>
            <a:ext cx="4536504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Tampilan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Input 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Perhitungan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Daya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Dukung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Pondasi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Dangkal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 data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Sondir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62D028-8CF4-464B-B8A4-C1F290094A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/>
          <a:stretch>
            <a:fillRect/>
          </a:stretch>
        </p:blipFill>
        <p:spPr bwMode="auto">
          <a:xfrm>
            <a:off x="1907704" y="1314701"/>
            <a:ext cx="2179320" cy="374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4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47614"/>
          </a:xfrm>
        </p:spPr>
        <p:txBody>
          <a:bodyPr/>
          <a:lstStyle/>
          <a:p>
            <a:r>
              <a:rPr lang="en-US" altLang="ko-KR" dirty="0" err="1"/>
              <a:t>Tampilan</a:t>
            </a:r>
            <a:r>
              <a:rPr lang="en-US" altLang="ko-KR" dirty="0"/>
              <a:t> </a:t>
            </a:r>
            <a:r>
              <a:rPr lang="en-US" altLang="ko-KR" dirty="0" err="1"/>
              <a:t>Aplikasi</a:t>
            </a:r>
            <a:r>
              <a:rPr lang="en-US" altLang="ko-KR" dirty="0"/>
              <a:t> di </a:t>
            </a:r>
            <a:r>
              <a:rPr lang="en-US" altLang="ko-KR" dirty="0" err="1"/>
              <a:t>layar</a:t>
            </a:r>
            <a:r>
              <a:rPr lang="en-US" altLang="ko-KR" dirty="0"/>
              <a:t> Smartphone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29C43-EDF4-44DE-B5B0-774B3B4EE760}"/>
              </a:ext>
            </a:extLst>
          </p:cNvPr>
          <p:cNvSpPr txBox="1"/>
          <p:nvPr/>
        </p:nvSpPr>
        <p:spPr>
          <a:xfrm>
            <a:off x="4427984" y="1491630"/>
            <a:ext cx="4544449" cy="1417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Tampilan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Output 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Perhitungan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Daya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Dukung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Pondasi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Dangkal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data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Sondir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4F395F-0962-49BF-8BAC-F0875E82CB0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3156"/>
          <a:stretch/>
        </p:blipFill>
        <p:spPr bwMode="auto">
          <a:xfrm>
            <a:off x="1763688" y="1275606"/>
            <a:ext cx="2266332" cy="3795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57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47614"/>
          </a:xfrm>
        </p:spPr>
        <p:txBody>
          <a:bodyPr/>
          <a:lstStyle/>
          <a:p>
            <a:r>
              <a:rPr lang="en-US" altLang="ko-KR" dirty="0" err="1"/>
              <a:t>Tampilan</a:t>
            </a:r>
            <a:r>
              <a:rPr lang="en-US" altLang="ko-KR" dirty="0"/>
              <a:t> </a:t>
            </a:r>
            <a:r>
              <a:rPr lang="en-US" altLang="ko-KR" dirty="0" err="1"/>
              <a:t>Aplikasi</a:t>
            </a:r>
            <a:r>
              <a:rPr lang="en-US" altLang="ko-KR" dirty="0"/>
              <a:t> di </a:t>
            </a:r>
            <a:r>
              <a:rPr lang="en-US" altLang="ko-KR" dirty="0" err="1"/>
              <a:t>layar</a:t>
            </a:r>
            <a:r>
              <a:rPr lang="en-US" altLang="ko-KR" dirty="0"/>
              <a:t> Smartphone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5D118-2172-4A31-8341-8E6AB624FD05}"/>
              </a:ext>
            </a:extLst>
          </p:cNvPr>
          <p:cNvSpPr txBox="1"/>
          <p:nvPr/>
        </p:nvSpPr>
        <p:spPr>
          <a:xfrm>
            <a:off x="4711032" y="1648420"/>
            <a:ext cx="4037432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Tampilan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Input 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Perhitungan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Daya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Dukung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Pondasi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Dangkal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data SPT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269DC-229F-4FE5-A843-4E952DC6580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 b="7811"/>
          <a:stretch/>
        </p:blipFill>
        <p:spPr bwMode="auto">
          <a:xfrm>
            <a:off x="1907704" y="1313990"/>
            <a:ext cx="2232248" cy="3778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28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47614"/>
          </a:xfrm>
        </p:spPr>
        <p:txBody>
          <a:bodyPr/>
          <a:lstStyle/>
          <a:p>
            <a:r>
              <a:rPr lang="en-US" altLang="ko-KR" dirty="0" err="1"/>
              <a:t>Tampilan</a:t>
            </a:r>
            <a:r>
              <a:rPr lang="en-US" altLang="ko-KR" dirty="0"/>
              <a:t> </a:t>
            </a:r>
            <a:r>
              <a:rPr lang="en-US" altLang="ko-KR" dirty="0" err="1"/>
              <a:t>Aplikasi</a:t>
            </a:r>
            <a:r>
              <a:rPr lang="en-US" altLang="ko-KR" dirty="0"/>
              <a:t> di </a:t>
            </a:r>
            <a:r>
              <a:rPr lang="en-US" altLang="ko-KR" dirty="0" err="1"/>
              <a:t>layar</a:t>
            </a:r>
            <a:r>
              <a:rPr lang="en-US" altLang="ko-KR" dirty="0"/>
              <a:t> Smartphone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5D118-2172-4A31-8341-8E6AB624FD05}"/>
              </a:ext>
            </a:extLst>
          </p:cNvPr>
          <p:cNvSpPr txBox="1"/>
          <p:nvPr/>
        </p:nvSpPr>
        <p:spPr>
          <a:xfrm>
            <a:off x="4711032" y="1648420"/>
            <a:ext cx="4037432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Tampilan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Output 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Perhitungan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Daya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Dukung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Pondasi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Dangkal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data SPT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CC3F0-9F4C-452C-8469-A879EFE1DB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15728"/>
          <a:stretch/>
        </p:blipFill>
        <p:spPr bwMode="auto">
          <a:xfrm>
            <a:off x="1835696" y="1357991"/>
            <a:ext cx="2376264" cy="3662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81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47614"/>
          </a:xfrm>
        </p:spPr>
        <p:txBody>
          <a:bodyPr/>
          <a:lstStyle/>
          <a:p>
            <a:r>
              <a:rPr lang="en-US" altLang="ko-KR" dirty="0" err="1"/>
              <a:t>Tampilan</a:t>
            </a:r>
            <a:r>
              <a:rPr lang="en-US" altLang="ko-KR" dirty="0"/>
              <a:t> </a:t>
            </a:r>
            <a:r>
              <a:rPr lang="en-US" altLang="ko-KR" dirty="0" err="1"/>
              <a:t>Aplikasi</a:t>
            </a:r>
            <a:r>
              <a:rPr lang="en-US" altLang="ko-KR" dirty="0"/>
              <a:t> di </a:t>
            </a:r>
            <a:r>
              <a:rPr lang="en-US" altLang="ko-KR" dirty="0" err="1"/>
              <a:t>layar</a:t>
            </a:r>
            <a:r>
              <a:rPr lang="en-US" altLang="ko-KR" dirty="0"/>
              <a:t> Smartphone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B4944-06EC-42FC-925A-7FAE264BC893}"/>
              </a:ext>
            </a:extLst>
          </p:cNvPr>
          <p:cNvSpPr txBox="1"/>
          <p:nvPr/>
        </p:nvSpPr>
        <p:spPr>
          <a:xfrm>
            <a:off x="4711032" y="1648420"/>
            <a:ext cx="4037432" cy="18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Tampilan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Input 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Perhitungan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Daya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Dukung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Pondasi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Dangkal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data     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laboratorium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47802-5A30-432C-8C22-DD33BAEBB1E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45" r="758" b="6170"/>
          <a:stretch/>
        </p:blipFill>
        <p:spPr bwMode="auto">
          <a:xfrm>
            <a:off x="1979712" y="1347614"/>
            <a:ext cx="2088232" cy="3603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4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203598"/>
            <a:ext cx="8496944" cy="39399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1800" b="1" dirty="0" err="1"/>
              <a:t>Seiring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perkembangan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teknologi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informasi</a:t>
            </a:r>
            <a:r>
              <a:rPr lang="en-US" altLang="ko-KR" sz="1800" b="1" dirty="0"/>
              <a:t> yang </a:t>
            </a:r>
            <a:r>
              <a:rPr lang="en-US" altLang="ko-KR" sz="1800" b="1" dirty="0" err="1"/>
              <a:t>sangat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maju</a:t>
            </a:r>
            <a:r>
              <a:rPr lang="en-US" altLang="ko-KR" sz="1800" b="1" dirty="0"/>
              <a:t> dan </a:t>
            </a:r>
            <a:r>
              <a:rPr lang="en-US" altLang="ko-KR" sz="1800" b="1" dirty="0" err="1"/>
              <a:t>pesat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ini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menuntut</a:t>
            </a:r>
            <a:r>
              <a:rPr lang="en-US" altLang="ko-KR" sz="1800" b="1" dirty="0"/>
              <a:t> para </a:t>
            </a:r>
            <a:r>
              <a:rPr lang="en-US" altLang="ko-KR" sz="1800" b="1" dirty="0" err="1"/>
              <a:t>insinyur</a:t>
            </a:r>
            <a:r>
              <a:rPr lang="en-US" altLang="ko-KR" sz="1800" b="1" dirty="0"/>
              <a:t> Teknik </a:t>
            </a:r>
            <a:r>
              <a:rPr lang="en-US" altLang="ko-KR" sz="1800" b="1" dirty="0" err="1"/>
              <a:t>khususnya</a:t>
            </a:r>
            <a:r>
              <a:rPr lang="en-US" altLang="ko-KR" sz="1800" b="1" dirty="0"/>
              <a:t> di </a:t>
            </a:r>
            <a:r>
              <a:rPr lang="en-US" altLang="ko-KR" sz="1800" b="1" dirty="0" err="1"/>
              <a:t>bidang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Geoteknik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untuk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melakukan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terobosan</a:t>
            </a:r>
            <a:r>
              <a:rPr lang="en-US" altLang="ko-KR" sz="1800" b="1" dirty="0"/>
              <a:t> – </a:t>
            </a:r>
            <a:r>
              <a:rPr lang="en-US" altLang="ko-KR" sz="1800" b="1" dirty="0" err="1"/>
              <a:t>terobosan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terbaru</a:t>
            </a:r>
            <a:r>
              <a:rPr lang="en-US" altLang="ko-KR" sz="1800" b="1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Smartphone </a:t>
            </a:r>
            <a:r>
              <a:rPr lang="en-US" altLang="ko-KR" sz="1800" b="1" dirty="0" err="1"/>
              <a:t>merupakan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perangkat</a:t>
            </a:r>
            <a:r>
              <a:rPr lang="en-US" altLang="ko-KR" sz="1800" b="1" dirty="0"/>
              <a:t> yang </a:t>
            </a:r>
            <a:r>
              <a:rPr lang="en-US" altLang="ko-KR" sz="1800" b="1" dirty="0" err="1"/>
              <a:t>sangat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dikenal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luas</a:t>
            </a:r>
            <a:r>
              <a:rPr lang="en-US" altLang="ko-KR" sz="1800" b="1" dirty="0"/>
              <a:t> dan paling popular di masa </a:t>
            </a:r>
            <a:r>
              <a:rPr lang="en-US" altLang="ko-KR" sz="1800" b="1" dirty="0" err="1"/>
              <a:t>sekarang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ini</a:t>
            </a:r>
            <a:r>
              <a:rPr lang="en-US" altLang="ko-KR" sz="1800" b="1" dirty="0"/>
              <a:t>. </a:t>
            </a:r>
            <a:r>
              <a:rPr lang="en-US" altLang="ko-KR" sz="1800" b="1" dirty="0" err="1"/>
              <a:t>Aplikasi</a:t>
            </a:r>
            <a:r>
              <a:rPr lang="en-US" altLang="ko-KR" sz="1800" b="1" dirty="0"/>
              <a:t> – </a:t>
            </a:r>
            <a:r>
              <a:rPr lang="en-US" altLang="ko-KR" sz="1800" b="1" dirty="0" err="1"/>
              <a:t>aplikasi</a:t>
            </a:r>
            <a:r>
              <a:rPr lang="en-US" altLang="ko-KR" sz="1800" b="1" dirty="0"/>
              <a:t> yang </a:t>
            </a:r>
            <a:r>
              <a:rPr lang="en-US" altLang="ko-KR" sz="1800" b="1" dirty="0" err="1"/>
              <a:t>terinstall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dalam</a:t>
            </a:r>
            <a:r>
              <a:rPr lang="en-US" altLang="ko-KR" sz="1800" b="1" dirty="0"/>
              <a:t> smartphone </a:t>
            </a:r>
            <a:r>
              <a:rPr lang="en-US" altLang="ko-KR" sz="1800" b="1" dirty="0" err="1"/>
              <a:t>dapat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dengan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mudah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kita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pakai</a:t>
            </a:r>
            <a:r>
              <a:rPr lang="en-US" altLang="ko-KR" sz="1800" b="1" dirty="0"/>
              <a:t>. Salah </a:t>
            </a:r>
            <a:r>
              <a:rPr lang="en-US" altLang="ko-KR" sz="1800" b="1" dirty="0" err="1"/>
              <a:t>satu</a:t>
            </a:r>
            <a:r>
              <a:rPr lang="en-US" altLang="ko-KR" sz="1800" b="1" dirty="0"/>
              <a:t> tool </a:t>
            </a:r>
            <a:r>
              <a:rPr lang="en-US" altLang="ko-KR" sz="1800" b="1" dirty="0" err="1"/>
              <a:t>untuk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membuat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aplikasi</a:t>
            </a:r>
            <a:r>
              <a:rPr lang="en-US" altLang="ko-KR" sz="1800" b="1" dirty="0"/>
              <a:t> yang </a:t>
            </a:r>
            <a:r>
              <a:rPr lang="en-US" altLang="ko-KR" sz="1800" b="1" dirty="0" err="1"/>
              <a:t>berbasis</a:t>
            </a:r>
            <a:r>
              <a:rPr lang="en-US" altLang="ko-KR" sz="1800" b="1" dirty="0"/>
              <a:t> Android, salah </a:t>
            </a:r>
            <a:r>
              <a:rPr lang="en-US" altLang="ko-KR" sz="1800" b="1" dirty="0" err="1"/>
              <a:t>satunya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adalah</a:t>
            </a:r>
            <a:r>
              <a:rPr lang="en-US" altLang="ko-KR" sz="18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MIT App Inventor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Pendahuluan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47614"/>
          </a:xfrm>
        </p:spPr>
        <p:txBody>
          <a:bodyPr/>
          <a:lstStyle/>
          <a:p>
            <a:r>
              <a:rPr lang="en-US" altLang="ko-KR" dirty="0" err="1"/>
              <a:t>Tampilan</a:t>
            </a:r>
            <a:r>
              <a:rPr lang="en-US" altLang="ko-KR" dirty="0"/>
              <a:t> </a:t>
            </a:r>
            <a:r>
              <a:rPr lang="en-US" altLang="ko-KR" dirty="0" err="1"/>
              <a:t>Aplikasi</a:t>
            </a:r>
            <a:r>
              <a:rPr lang="en-US" altLang="ko-KR" dirty="0"/>
              <a:t> di </a:t>
            </a:r>
            <a:r>
              <a:rPr lang="en-US" altLang="ko-KR" dirty="0" err="1"/>
              <a:t>layar</a:t>
            </a:r>
            <a:r>
              <a:rPr lang="en-US" altLang="ko-KR" dirty="0"/>
              <a:t> Smartphone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B4944-06EC-42FC-925A-7FAE264BC893}"/>
              </a:ext>
            </a:extLst>
          </p:cNvPr>
          <p:cNvSpPr txBox="1"/>
          <p:nvPr/>
        </p:nvSpPr>
        <p:spPr>
          <a:xfrm>
            <a:off x="6767734" y="1059582"/>
            <a:ext cx="2097892" cy="326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Tampilan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  Output 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Perhitungan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Daya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Dukung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Pondasi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Dangkal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data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laboratorium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A1A55-1F71-4D2C-97DC-B0EDD7BA729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 r="758" b="5588"/>
          <a:stretch/>
        </p:blipFill>
        <p:spPr bwMode="auto">
          <a:xfrm>
            <a:off x="1898044" y="1377498"/>
            <a:ext cx="2097892" cy="3618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E4CE98-7105-4C38-B5C4-7BB112373AC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r="505" b="38690"/>
          <a:stretch/>
        </p:blipFill>
        <p:spPr bwMode="auto">
          <a:xfrm>
            <a:off x="4151712" y="1447541"/>
            <a:ext cx="2460247" cy="3012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73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47614"/>
          </a:xfrm>
        </p:spPr>
        <p:txBody>
          <a:bodyPr/>
          <a:lstStyle/>
          <a:p>
            <a:r>
              <a:rPr lang="en-US" altLang="ko-KR" dirty="0" err="1"/>
              <a:t>Tampilan</a:t>
            </a:r>
            <a:r>
              <a:rPr lang="en-US" altLang="ko-KR" dirty="0"/>
              <a:t> </a:t>
            </a:r>
            <a:r>
              <a:rPr lang="en-US" altLang="ko-KR" dirty="0" err="1"/>
              <a:t>Aplikasi</a:t>
            </a:r>
            <a:r>
              <a:rPr lang="en-US" altLang="ko-KR" dirty="0"/>
              <a:t> di </a:t>
            </a:r>
            <a:r>
              <a:rPr lang="en-US" altLang="ko-KR" dirty="0" err="1"/>
              <a:t>layar</a:t>
            </a:r>
            <a:r>
              <a:rPr lang="en-US" altLang="ko-KR" dirty="0"/>
              <a:t> Smartphone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4559A-A7BB-4A5E-9467-5E87223BD33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r="505" b="5704"/>
          <a:stretch/>
        </p:blipFill>
        <p:spPr bwMode="auto">
          <a:xfrm>
            <a:off x="4860032" y="1504495"/>
            <a:ext cx="2232248" cy="3348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32D0A-19DB-44EF-9A15-E16A987A971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t="18999" r="505" b="27500"/>
          <a:stretch/>
        </p:blipFill>
        <p:spPr bwMode="auto">
          <a:xfrm>
            <a:off x="2051720" y="1520310"/>
            <a:ext cx="2376264" cy="3333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91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Kesimpulan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160" y="1131590"/>
            <a:ext cx="7524328" cy="338437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Program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dukung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 </a:t>
            </a:r>
            <a:r>
              <a:rPr lang="en-US" b="1" dirty="0" err="1"/>
              <a:t>pondasi</a:t>
            </a:r>
            <a:r>
              <a:rPr lang="en-US" b="1" dirty="0"/>
              <a:t> </a:t>
            </a:r>
            <a:r>
              <a:rPr lang="en-US" b="1" dirty="0" err="1"/>
              <a:t>dangkal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 MIT App Inventor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diketahui</a:t>
            </a:r>
            <a:r>
              <a:rPr lang="en-US" b="1" dirty="0"/>
              <a:t> pada masing-masing uji      </a:t>
            </a:r>
            <a:r>
              <a:rPr lang="en-US" b="1" dirty="0" err="1"/>
              <a:t>kurang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1%, </a:t>
            </a:r>
            <a:r>
              <a:rPr lang="en-US" b="1" dirty="0" err="1"/>
              <a:t>maka</a:t>
            </a:r>
            <a:r>
              <a:rPr lang="en-US" b="1" dirty="0"/>
              <a:t> program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dan      </a:t>
            </a:r>
            <a:r>
              <a:rPr lang="en-US" b="1" dirty="0" err="1"/>
              <a:t>dikembangkan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lanjut</a:t>
            </a:r>
            <a:r>
              <a:rPr lang="en-US" b="1" dirty="0"/>
              <a:t>.</a:t>
            </a: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b="1" dirty="0"/>
              <a:t>Perhitungan daya dukung tanah pondasi dangkal </a:t>
            </a:r>
            <a:r>
              <a:rPr lang="en-US" b="1" dirty="0"/>
              <a:t>        </a:t>
            </a:r>
            <a:r>
              <a:rPr lang="id-ID" b="1" dirty="0"/>
              <a:t>menggunakan program lebih efektif dan efisien dalam </a:t>
            </a:r>
            <a:r>
              <a:rPr lang="en-US" b="1" dirty="0"/>
              <a:t>  </a:t>
            </a:r>
            <a:r>
              <a:rPr lang="id-ID" b="1" dirty="0"/>
              <a:t>segi waktu dibandingkan dengan perhitungan secara </a:t>
            </a:r>
            <a:r>
              <a:rPr lang="en-US" b="1" dirty="0"/>
              <a:t>   </a:t>
            </a:r>
            <a:r>
              <a:rPr lang="id-ID" b="1" dirty="0"/>
              <a:t>manual.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9512" y="1073881"/>
            <a:ext cx="8496944" cy="2995737"/>
          </a:xfrm>
        </p:spPr>
        <p:txBody>
          <a:bodyPr/>
          <a:lstStyle/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b="1" dirty="0" err="1"/>
              <a:t>Menciptakan</a:t>
            </a:r>
            <a:r>
              <a:rPr lang="en-US" altLang="ko-KR" sz="2000" b="1" dirty="0"/>
              <a:t> program </a:t>
            </a:r>
            <a:r>
              <a:rPr lang="en-US" altLang="ko-KR" sz="2000" b="1" dirty="0" err="1"/>
              <a:t>berbasis</a:t>
            </a:r>
            <a:r>
              <a:rPr lang="en-US" altLang="ko-KR" sz="2000" b="1" dirty="0"/>
              <a:t> Android yang </a:t>
            </a:r>
            <a:r>
              <a:rPr lang="en-US" altLang="ko-KR" sz="2000" b="1" dirty="0" err="1"/>
              <a:t>dapat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diakses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dengan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mudah</a:t>
            </a:r>
            <a:r>
              <a:rPr lang="en-US" altLang="ko-KR" sz="2000" b="1" dirty="0"/>
              <a:t> dan </a:t>
            </a:r>
            <a:r>
              <a:rPr lang="en-US" altLang="ko-KR" sz="2000" b="1" dirty="0" err="1"/>
              <a:t>cepat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dengan</a:t>
            </a:r>
            <a:r>
              <a:rPr lang="en-US" altLang="ko-KR" sz="2000" b="1" dirty="0"/>
              <a:t> smartphone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b="1" dirty="0" err="1"/>
              <a:t>Memudahkan</a:t>
            </a:r>
            <a:r>
              <a:rPr lang="en-US" altLang="ko-KR" sz="2000" b="1" dirty="0"/>
              <a:t> para </a:t>
            </a:r>
            <a:r>
              <a:rPr lang="en-US" altLang="ko-KR" sz="2000" b="1" dirty="0" err="1"/>
              <a:t>insinyur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dalam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menghitung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daya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dukung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pondasi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dangkal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berdasarkan</a:t>
            </a:r>
            <a:r>
              <a:rPr lang="en-US" altLang="ko-KR" sz="2000" b="1" dirty="0"/>
              <a:t> data </a:t>
            </a:r>
            <a:r>
              <a:rPr lang="en-US" altLang="ko-KR" sz="2000" b="1" dirty="0" err="1"/>
              <a:t>lapangan</a:t>
            </a:r>
            <a:r>
              <a:rPr lang="en-US" altLang="ko-KR" sz="2000" b="1" dirty="0"/>
              <a:t> dan </a:t>
            </a:r>
            <a:r>
              <a:rPr lang="en-US" altLang="ko-KR" sz="2000" b="1" dirty="0" err="1"/>
              <a:t>laboratorium</a:t>
            </a:r>
            <a:r>
              <a:rPr lang="en-US" altLang="ko-KR" sz="2000" b="1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Makalah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Gambaran </a:t>
            </a:r>
            <a:r>
              <a:rPr lang="en-US" altLang="ko-KR" dirty="0" err="1"/>
              <a:t>Umum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E9214-BA75-4D4F-A408-420923CA30D0}"/>
              </a:ext>
            </a:extLst>
          </p:cNvPr>
          <p:cNvSpPr txBox="1"/>
          <p:nvPr/>
        </p:nvSpPr>
        <p:spPr>
          <a:xfrm>
            <a:off x="2267744" y="1707654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PERHITUNGAN </a:t>
            </a:r>
          </a:p>
          <a:p>
            <a:pPr algn="ctr"/>
            <a:r>
              <a:rPr lang="en-US" b="1" dirty="0"/>
              <a:t>MANUAL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8CF18-3FDF-4355-BD79-1BEAFA656BEA}"/>
              </a:ext>
            </a:extLst>
          </p:cNvPr>
          <p:cNvSpPr txBox="1"/>
          <p:nvPr/>
        </p:nvSpPr>
        <p:spPr>
          <a:xfrm>
            <a:off x="5436096" y="343584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PERHITUNGAN DIGITAL     DENGAN APLIKASI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AB812752-4061-4F42-A46A-38CD461243E4}"/>
              </a:ext>
            </a:extLst>
          </p:cNvPr>
          <p:cNvSpPr/>
          <p:nvPr/>
        </p:nvSpPr>
        <p:spPr>
          <a:xfrm>
            <a:off x="5292080" y="3110939"/>
            <a:ext cx="3384376" cy="1296144"/>
          </a:xfrm>
          <a:prstGeom prst="plaque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786B9F1-32E6-47D8-862F-B814A0CD435A}"/>
              </a:ext>
            </a:extLst>
          </p:cNvPr>
          <p:cNvSpPr/>
          <p:nvPr/>
        </p:nvSpPr>
        <p:spPr>
          <a:xfrm>
            <a:off x="1619672" y="1476080"/>
            <a:ext cx="3096344" cy="1008112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2CB8B560-A013-4826-AF1A-EA6B789CA224}"/>
              </a:ext>
            </a:extLst>
          </p:cNvPr>
          <p:cNvSpPr/>
          <p:nvPr/>
        </p:nvSpPr>
        <p:spPr>
          <a:xfrm>
            <a:off x="4553744" y="1489887"/>
            <a:ext cx="2466528" cy="1296145"/>
          </a:xfrm>
          <a:prstGeom prst="curvedDownArrow">
            <a:avLst>
              <a:gd name="adj1" fmla="val 25000"/>
              <a:gd name="adj2" fmla="val 51462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D80DCBF-05A5-4746-8494-5ECE13B45391}"/>
              </a:ext>
            </a:extLst>
          </p:cNvPr>
          <p:cNvSpPr/>
          <p:nvPr/>
        </p:nvSpPr>
        <p:spPr>
          <a:xfrm>
            <a:off x="4791094" y="3541246"/>
            <a:ext cx="360040" cy="540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948F4B-4996-4394-9D5F-FD670AE663A7}"/>
              </a:ext>
            </a:extLst>
          </p:cNvPr>
          <p:cNvSpPr/>
          <p:nvPr/>
        </p:nvSpPr>
        <p:spPr>
          <a:xfrm>
            <a:off x="3923928" y="3435846"/>
            <a:ext cx="5760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A30ED4-7E72-4089-A731-50F09ABC0EF7}"/>
              </a:ext>
            </a:extLst>
          </p:cNvPr>
          <p:cNvSpPr/>
          <p:nvPr/>
        </p:nvSpPr>
        <p:spPr>
          <a:xfrm>
            <a:off x="4001415" y="3488546"/>
            <a:ext cx="432048" cy="758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FBF8B9-7701-42A9-82DC-328DD29527B0}"/>
              </a:ext>
            </a:extLst>
          </p:cNvPr>
          <p:cNvSpPr/>
          <p:nvPr/>
        </p:nvSpPr>
        <p:spPr>
          <a:xfrm>
            <a:off x="4355976" y="3147814"/>
            <a:ext cx="72008" cy="27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7AA7D-A49F-4E79-A88B-19521057D254}"/>
              </a:ext>
            </a:extLst>
          </p:cNvPr>
          <p:cNvSpPr txBox="1"/>
          <p:nvPr/>
        </p:nvSpPr>
        <p:spPr>
          <a:xfrm>
            <a:off x="3445211" y="4387482"/>
            <a:ext cx="153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Smartphone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F96B460-3D35-4557-BFC5-7E859703CD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/>
          <a:stretch>
            <a:fillRect/>
          </a:stretch>
        </p:blipFill>
        <p:spPr bwMode="auto">
          <a:xfrm>
            <a:off x="2267744" y="3054734"/>
            <a:ext cx="1033451" cy="17020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32919839-9CEA-4F1B-A457-4A585F0076FC}"/>
              </a:ext>
            </a:extLst>
          </p:cNvPr>
          <p:cNvSpPr/>
          <p:nvPr/>
        </p:nvSpPr>
        <p:spPr>
          <a:xfrm>
            <a:off x="3445211" y="3723878"/>
            <a:ext cx="412188" cy="35829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6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210149"/>
            <a:ext cx="6480720" cy="884466"/>
          </a:xfrm>
        </p:spPr>
        <p:txBody>
          <a:bodyPr/>
          <a:lstStyle/>
          <a:p>
            <a:r>
              <a:rPr lang="en-US" altLang="ko-KR" dirty="0" err="1"/>
              <a:t>Metode</a:t>
            </a:r>
            <a:r>
              <a:rPr lang="en-US" altLang="ko-KR" dirty="0"/>
              <a:t> </a:t>
            </a:r>
            <a:r>
              <a:rPr lang="en-US" altLang="ko-KR" dirty="0" err="1"/>
              <a:t>Perhitungan</a:t>
            </a:r>
            <a:r>
              <a:rPr lang="en-US" altLang="ko-KR" dirty="0"/>
              <a:t> </a:t>
            </a:r>
            <a:r>
              <a:rPr lang="en-US" altLang="ko-KR" dirty="0" err="1"/>
              <a:t>Daya</a:t>
            </a:r>
            <a:r>
              <a:rPr lang="en-US" altLang="ko-KR" dirty="0"/>
              <a:t> </a:t>
            </a:r>
            <a:r>
              <a:rPr lang="en-US" altLang="ko-KR" dirty="0" err="1"/>
              <a:t>Dukung</a:t>
            </a:r>
            <a:r>
              <a:rPr lang="en-US" altLang="ko-KR" dirty="0"/>
              <a:t> </a:t>
            </a:r>
            <a:r>
              <a:rPr lang="en-US" altLang="ko-KR" dirty="0" err="1"/>
              <a:t>Pondasi</a:t>
            </a:r>
            <a:r>
              <a:rPr lang="en-US" altLang="ko-KR" dirty="0"/>
              <a:t> </a:t>
            </a:r>
            <a:r>
              <a:rPr lang="en-US" altLang="ko-KR" dirty="0" err="1"/>
              <a:t>Dangkal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5452" y="1275606"/>
            <a:ext cx="6912768" cy="338437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Schmertmann</a:t>
            </a:r>
            <a:r>
              <a:rPr lang="en-US" b="1" dirty="0"/>
              <a:t> : </a:t>
            </a:r>
            <a:r>
              <a:rPr lang="en-US" b="1" dirty="0" err="1"/>
              <a:t>Perhitungan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Dukung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 data </a:t>
            </a:r>
            <a:r>
              <a:rPr lang="en-US" b="1" dirty="0" err="1"/>
              <a:t>Sondir</a:t>
            </a:r>
            <a:r>
              <a:rPr lang="en-US" b="1" dirty="0"/>
              <a:t> (CPT)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Mayerhof</a:t>
            </a:r>
            <a:r>
              <a:rPr lang="en-US" b="1" dirty="0"/>
              <a:t> : </a:t>
            </a:r>
            <a:r>
              <a:rPr lang="en-US" b="1" dirty="0" err="1"/>
              <a:t>Perhitungan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Dukung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 data SPT (</a:t>
            </a:r>
            <a:r>
              <a:rPr lang="en-US" b="1" dirty="0" err="1"/>
              <a:t>Standart</a:t>
            </a:r>
            <a:r>
              <a:rPr lang="en-US" b="1" dirty="0"/>
              <a:t> Penetration Test)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b="1" dirty="0" err="1"/>
              <a:t>Metode</a:t>
            </a:r>
            <a:r>
              <a:rPr lang="en-US" b="1" dirty="0"/>
              <a:t> Terzaghi : </a:t>
            </a:r>
            <a:r>
              <a:rPr lang="en-US" b="1" dirty="0" err="1"/>
              <a:t>Perhitungan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Dukung</a:t>
            </a:r>
            <a:r>
              <a:rPr lang="en-US" b="1" dirty="0"/>
              <a:t>        </a:t>
            </a:r>
            <a:r>
              <a:rPr lang="en-US" b="1" dirty="0" err="1"/>
              <a:t>dengan</a:t>
            </a:r>
            <a:r>
              <a:rPr lang="en-US" b="1" dirty="0"/>
              <a:t> data </a:t>
            </a:r>
            <a:r>
              <a:rPr lang="en-US" b="1" dirty="0" err="1"/>
              <a:t>laboratorum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35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1491630"/>
            <a:ext cx="2736304" cy="884466"/>
          </a:xfrm>
        </p:spPr>
        <p:txBody>
          <a:bodyPr/>
          <a:lstStyle/>
          <a:p>
            <a:r>
              <a:rPr lang="en-US" altLang="ko-KR" dirty="0"/>
              <a:t>DIAGRAM ALIR</a:t>
            </a:r>
            <a:endParaRPr lang="ko-KR" altLang="en-US" dirty="0"/>
          </a:p>
        </p:txBody>
      </p:sp>
      <p:pic>
        <p:nvPicPr>
          <p:cNvPr id="2050" name="Picture 5">
            <a:extLst>
              <a:ext uri="{FF2B5EF4-FFF2-40B4-BE49-F238E27FC236}">
                <a16:creationId xmlns:a16="http://schemas.microsoft.com/office/drawing/2014/main" id="{0579AD06-7896-4E07-B1F9-F9053A097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17" y="247881"/>
            <a:ext cx="3105795" cy="46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4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 App Inventor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5452" y="884466"/>
            <a:ext cx="6912768" cy="4063548"/>
          </a:xfrm>
        </p:spPr>
        <p:txBody>
          <a:bodyPr/>
          <a:lstStyle/>
          <a:p>
            <a:r>
              <a:rPr lang="en-US" b="1" dirty="0"/>
              <a:t>KELEBIHAN :</a:t>
            </a:r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b="1" dirty="0"/>
              <a:t>B</a:t>
            </a:r>
            <a:r>
              <a:rPr lang="en-US" b="1" dirty="0" err="1"/>
              <a:t>ahasa</a:t>
            </a:r>
            <a:r>
              <a:rPr lang="en-US" b="1" dirty="0"/>
              <a:t> </a:t>
            </a:r>
            <a:r>
              <a:rPr lang="en-US" b="1" dirty="0" err="1"/>
              <a:t>pemrograman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blok</a:t>
            </a:r>
            <a:r>
              <a:rPr lang="en-US" b="1" dirty="0"/>
              <a:t> visual </a:t>
            </a:r>
            <a:r>
              <a:rPr lang="id-ID" b="1" dirty="0"/>
              <a:t>yang </a:t>
            </a:r>
            <a:r>
              <a:rPr lang="en-US" b="1" dirty="0"/>
              <a:t>     </a:t>
            </a:r>
            <a:r>
              <a:rPr lang="id-ID" b="1" dirty="0"/>
              <a:t>disusun seperti puzzle.</a:t>
            </a:r>
            <a:endParaRPr lang="en-US" b="1" dirty="0"/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b="1" dirty="0"/>
              <a:t>Pembuatan aplikasi hanya dengan cara mengakses website </a:t>
            </a:r>
            <a:r>
              <a:rPr lang="en-US" b="1" dirty="0"/>
              <a:t>appinventor.mit.edu</a:t>
            </a:r>
            <a:r>
              <a:rPr lang="id-ID" b="1" dirty="0"/>
              <a:t>.</a:t>
            </a:r>
            <a:endParaRPr lang="en-US" b="1" dirty="0"/>
          </a:p>
          <a:p>
            <a:pPr marL="342900" lvl="0" indent="-34290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b="1" dirty="0"/>
              <a:t>Hasil aplikasi dapat diunduh dan dijalankan pada </a:t>
            </a:r>
            <a:r>
              <a:rPr lang="en-US" b="1" dirty="0"/>
              <a:t>   Smartphone </a:t>
            </a:r>
            <a:r>
              <a:rPr lang="id-ID" b="1" dirty="0"/>
              <a:t>Android.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0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 App Inventor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688" y="884466"/>
            <a:ext cx="7074532" cy="4063548"/>
          </a:xfrm>
        </p:spPr>
        <p:txBody>
          <a:bodyPr/>
          <a:lstStyle/>
          <a:p>
            <a:r>
              <a:rPr lang="en-US" b="1" dirty="0"/>
              <a:t>KEKURANGAN :</a:t>
            </a: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id-ID" b="1" dirty="0"/>
              <a:t>Database internal</a:t>
            </a:r>
            <a:r>
              <a:rPr lang="en-US" b="1" dirty="0"/>
              <a:t>, </a:t>
            </a:r>
            <a:r>
              <a:rPr lang="id-ID" b="1" dirty="0"/>
              <a:t>penyimpanan hany</a:t>
            </a:r>
            <a:r>
              <a:rPr lang="en-US" b="1" dirty="0"/>
              <a:t>a</a:t>
            </a:r>
            <a:r>
              <a:rPr lang="id-ID" b="1" dirty="0"/>
              <a:t>dalam aplikasi saja.</a:t>
            </a:r>
            <a:endParaRPr lang="en-US" b="1" dirty="0"/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id-ID" b="1" dirty="0"/>
              <a:t>Pemodelan interface terlalu kaku sehingga sedikit </a:t>
            </a:r>
            <a:r>
              <a:rPr lang="en-US" b="1" dirty="0"/>
              <a:t>    </a:t>
            </a:r>
            <a:r>
              <a:rPr lang="id-ID" b="1" dirty="0"/>
              <a:t>rumit dalam mendesain tampilan.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25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 App Inventor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64753-F22B-4064-BB7E-02B9C5C68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897949"/>
            <a:ext cx="6080976" cy="3820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682FF2-7C03-42F9-AB8B-8CCDB91368D1}"/>
              </a:ext>
            </a:extLst>
          </p:cNvPr>
          <p:cNvSpPr txBox="1"/>
          <p:nvPr/>
        </p:nvSpPr>
        <p:spPr>
          <a:xfrm>
            <a:off x="2699792" y="4659982"/>
            <a:ext cx="582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Tampilan</a:t>
            </a:r>
            <a:r>
              <a:rPr lang="en-US" b="1" dirty="0"/>
              <a:t> Awal : Login </a:t>
            </a:r>
            <a:r>
              <a:rPr lang="en-US" b="1" dirty="0" err="1"/>
              <a:t>ke</a:t>
            </a:r>
            <a:r>
              <a:rPr lang="en-US" b="1" dirty="0"/>
              <a:t> appinventor.mit.edu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478</Words>
  <Application>Microsoft Office PowerPoint</Application>
  <PresentationFormat>On-screen Show (16:9)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Unicode MS</vt:lpstr>
      <vt:lpstr>맑은 고딕</vt:lpstr>
      <vt:lpstr>Arial</vt:lpstr>
      <vt:lpstr>Calibri</vt:lpstr>
      <vt:lpstr>Times New Roman</vt:lpstr>
      <vt:lpstr>Office Theme</vt:lpstr>
      <vt:lpstr>Custom Design</vt:lpstr>
      <vt:lpstr>PowerPoint Presentation</vt:lpstr>
      <vt:lpstr> Pendahuluan</vt:lpstr>
      <vt:lpstr> Tujuan Makalah ini </vt:lpstr>
      <vt:lpstr>Gambaran Umum</vt:lpstr>
      <vt:lpstr>Metode Perhitungan Daya Dukung Pondasi Dangkal</vt:lpstr>
      <vt:lpstr>DIAGRAM ALIR</vt:lpstr>
      <vt:lpstr>MIT App Inventor</vt:lpstr>
      <vt:lpstr>MIT App Inventor</vt:lpstr>
      <vt:lpstr>MIT App Inventor</vt:lpstr>
      <vt:lpstr>MIT App Inventor</vt:lpstr>
      <vt:lpstr>MIT App Inventor</vt:lpstr>
      <vt:lpstr>MIT App Inventor</vt:lpstr>
      <vt:lpstr>Tampilan Aplikasi di layar Smartphone</vt:lpstr>
      <vt:lpstr>Tampilan Aplikasi di layar Smartphone</vt:lpstr>
      <vt:lpstr>Tampilan Aplikasi di layar Smartphone</vt:lpstr>
      <vt:lpstr>Tampilan Aplikasi di layar Smartphone</vt:lpstr>
      <vt:lpstr>Tampilan Aplikasi di layar Smartphone</vt:lpstr>
      <vt:lpstr>Tampilan Aplikasi di layar Smartphone</vt:lpstr>
      <vt:lpstr>Tampilan Aplikasi di layar Smartphone</vt:lpstr>
      <vt:lpstr>Tampilan Aplikasi di layar Smartphone</vt:lpstr>
      <vt:lpstr>Tampilan Aplikasi di layar Smartphone</vt:lpstr>
      <vt:lpstr>Kesimpulan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daniel daniel</cp:lastModifiedBy>
  <cp:revision>73</cp:revision>
  <dcterms:created xsi:type="dcterms:W3CDTF">2014-04-01T16:27:38Z</dcterms:created>
  <dcterms:modified xsi:type="dcterms:W3CDTF">2021-06-22T06:25:16Z</dcterms:modified>
</cp:coreProperties>
</file>