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62" r:id="rId6"/>
    <p:sldId id="259" r:id="rId7"/>
    <p:sldId id="263" r:id="rId8"/>
    <p:sldId id="265" r:id="rId9"/>
    <p:sldId id="264" r:id="rId10"/>
    <p:sldId id="266" r:id="rId11"/>
    <p:sldId id="268" r:id="rId12"/>
    <p:sldId id="269" r:id="rId13"/>
    <p:sldId id="270" r:id="rId14"/>
    <p:sldId id="272" r:id="rId15"/>
    <p:sldId id="273" r:id="rId16"/>
    <p:sldId id="274"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80" d="100"/>
          <a:sy n="80" d="100"/>
        </p:scale>
        <p:origin x="1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9/12/2020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b="1" dirty="0"/>
              <a:t>The Use Of  Hydraulic Stage House at Tidal Flood Area</a:t>
            </a:r>
            <a:br>
              <a:rPr lang="en-US" sz="2800" b="1" dirty="0"/>
            </a:br>
            <a:r>
              <a:rPr lang="en-US" sz="2800" dirty="0"/>
              <a:t>Case Study of </a:t>
            </a:r>
            <a:r>
              <a:rPr lang="en-US" sz="2800" dirty="0" err="1"/>
              <a:t>Kemijen</a:t>
            </a:r>
            <a:r>
              <a:rPr lang="en-US" sz="2800" dirty="0"/>
              <a:t> Semarang </a:t>
            </a:r>
          </a:p>
        </p:txBody>
      </p:sp>
      <p:sp>
        <p:nvSpPr>
          <p:cNvPr id="3" name="Subtitle 2"/>
          <p:cNvSpPr>
            <a:spLocks noGrp="1"/>
          </p:cNvSpPr>
          <p:nvPr>
            <p:ph type="subTitle" idx="1"/>
          </p:nvPr>
        </p:nvSpPr>
        <p:spPr/>
        <p:txBody>
          <a:bodyPr>
            <a:normAutofit fontScale="25000" lnSpcReduction="20000"/>
          </a:bodyPr>
          <a:lstStyle/>
          <a:p>
            <a:pPr>
              <a:spcBef>
                <a:spcPts val="0"/>
              </a:spcBef>
              <a:spcAft>
                <a:spcPts val="0"/>
              </a:spcAft>
            </a:pPr>
            <a:r>
              <a:rPr lang="en-US" sz="6400" b="1" dirty="0" err="1"/>
              <a:t>B.Tyas</a:t>
            </a:r>
            <a:r>
              <a:rPr lang="en-US" sz="6400" b="1" dirty="0"/>
              <a:t> Susanti</a:t>
            </a:r>
            <a:r>
              <a:rPr lang="en-US" sz="6400" b="1" baseline="30000" dirty="0"/>
              <a:t>1</a:t>
            </a:r>
            <a:r>
              <a:rPr lang="en-US" sz="6400" b="1" dirty="0"/>
              <a:t>, </a:t>
            </a:r>
            <a:r>
              <a:rPr lang="en-US" sz="6400" b="1" dirty="0" err="1"/>
              <a:t>Etty</a:t>
            </a:r>
            <a:r>
              <a:rPr lang="en-US" sz="6400" b="1" dirty="0"/>
              <a:t> E.Listiati</a:t>
            </a:r>
            <a:r>
              <a:rPr lang="en-US" sz="6400" b="1" baseline="30000" dirty="0"/>
              <a:t>1</a:t>
            </a:r>
            <a:r>
              <a:rPr lang="en-US" sz="6400" b="1" dirty="0"/>
              <a:t>, </a:t>
            </a:r>
            <a:r>
              <a:rPr lang="en-US" sz="6400" b="1" dirty="0" err="1"/>
              <a:t>IM.Tri</a:t>
            </a:r>
            <a:r>
              <a:rPr lang="en-US" sz="6400" b="1" dirty="0"/>
              <a:t> </a:t>
            </a:r>
            <a:r>
              <a:rPr lang="en-US" sz="6400" b="1" dirty="0" err="1"/>
              <a:t>Hesti</a:t>
            </a:r>
            <a:r>
              <a:rPr lang="en-US" sz="6400" b="1" dirty="0"/>
              <a:t> Mulyani</a:t>
            </a:r>
            <a:r>
              <a:rPr lang="en-US" sz="6400" b="1" baseline="30000" dirty="0"/>
              <a:t>1</a:t>
            </a:r>
            <a:r>
              <a:rPr lang="en-US" sz="6400" b="1" dirty="0"/>
              <a:t>, </a:t>
            </a:r>
            <a:r>
              <a:rPr lang="en-US" sz="6400" b="1" dirty="0" err="1"/>
              <a:t>Widija</a:t>
            </a:r>
            <a:r>
              <a:rPr lang="en-US" sz="6400" b="1" dirty="0"/>
              <a:t> Suseno</a:t>
            </a:r>
            <a:r>
              <a:rPr lang="en-US" sz="6400" b="1" baseline="30000" dirty="0"/>
              <a:t>2</a:t>
            </a:r>
          </a:p>
          <a:p>
            <a:pPr>
              <a:spcBef>
                <a:spcPts val="0"/>
              </a:spcBef>
              <a:spcAft>
                <a:spcPts val="0"/>
              </a:spcAft>
            </a:pPr>
            <a:endParaRPr lang="en-US" sz="8000" dirty="0"/>
          </a:p>
          <a:p>
            <a:pPr>
              <a:spcBef>
                <a:spcPts val="0"/>
              </a:spcBef>
              <a:spcAft>
                <a:spcPts val="0"/>
              </a:spcAft>
            </a:pPr>
            <a:r>
              <a:rPr lang="pl-PL" sz="8000" baseline="30000" dirty="0"/>
              <a:t>1 Department of Architecture</a:t>
            </a:r>
            <a:endParaRPr lang="en-US" sz="8000" dirty="0"/>
          </a:p>
          <a:p>
            <a:pPr>
              <a:spcBef>
                <a:spcPts val="0"/>
              </a:spcBef>
              <a:spcAft>
                <a:spcPts val="0"/>
              </a:spcAft>
            </a:pPr>
            <a:r>
              <a:rPr lang="pl-PL" sz="8000" baseline="30000" dirty="0"/>
              <a:t>2Department of Civil Engineering</a:t>
            </a:r>
            <a:endParaRPr lang="en-US" sz="8000" dirty="0"/>
          </a:p>
          <a:p>
            <a:pPr>
              <a:spcBef>
                <a:spcPts val="0"/>
              </a:spcBef>
              <a:spcAft>
                <a:spcPts val="0"/>
              </a:spcAft>
            </a:pPr>
            <a:r>
              <a:rPr lang="pl-PL" sz="8000" baseline="30000" dirty="0"/>
              <a:t>Soegijapranata Catholic University, Semarang, Indonesia</a:t>
            </a:r>
            <a:endParaRPr lang="en-US" sz="8000" dirty="0"/>
          </a:p>
          <a:p>
            <a:pPr>
              <a:spcBef>
                <a:spcPts val="0"/>
              </a:spcBef>
              <a:spcAft>
                <a:spcPts val="0"/>
              </a:spcAft>
            </a:pPr>
            <a:endParaRPr lang="en-US" sz="6400" dirty="0"/>
          </a:p>
          <a:p>
            <a:endParaRPr lang="en-US" dirty="0"/>
          </a:p>
        </p:txBody>
      </p:sp>
    </p:spTree>
    <p:extLst>
      <p:ext uri="{BB962C8B-B14F-4D97-AF65-F5344CB8AC3E}">
        <p14:creationId xmlns:p14="http://schemas.microsoft.com/office/powerpoint/2010/main" val="722012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 and Discussions</a:t>
            </a:r>
            <a:endParaRPr lang="en-US" dirty="0"/>
          </a:p>
        </p:txBody>
      </p:sp>
      <p:sp>
        <p:nvSpPr>
          <p:cNvPr id="3" name="Content Placeholder 2"/>
          <p:cNvSpPr>
            <a:spLocks noGrp="1"/>
          </p:cNvSpPr>
          <p:nvPr>
            <p:ph idx="1"/>
          </p:nvPr>
        </p:nvSpPr>
        <p:spPr/>
        <p:txBody>
          <a:bodyPr/>
          <a:lstStyle/>
          <a:p>
            <a:r>
              <a:rPr lang="en-US" dirty="0"/>
              <a:t>By utilizing the upper bedroom, there is no more concern for Mr. </a:t>
            </a:r>
            <a:r>
              <a:rPr lang="en-US" dirty="0" err="1"/>
              <a:t>Heri's</a:t>
            </a:r>
            <a:r>
              <a:rPr lang="en-US" dirty="0"/>
              <a:t> family with the water that will enter and disturb their sleep.</a:t>
            </a:r>
          </a:p>
          <a:p>
            <a:r>
              <a:rPr lang="en-US" dirty="0"/>
              <a:t>The function of the 3 x 3 square meter space on this stage house was not only used as a bedroom where Mr. </a:t>
            </a:r>
            <a:r>
              <a:rPr lang="en-US" dirty="0" err="1"/>
              <a:t>Heri's</a:t>
            </a:r>
            <a:r>
              <a:rPr lang="en-US" dirty="0"/>
              <a:t> family took refuge when it rains, but it is also used as a living room when the friends of Mr. </a:t>
            </a:r>
            <a:r>
              <a:rPr lang="en-US" dirty="0" err="1"/>
              <a:t>Heri’s</a:t>
            </a:r>
            <a:r>
              <a:rPr lang="en-US" dirty="0"/>
              <a:t> family visit them. The space can accommodate around 10 people and has been used for the neighborhood meeting.</a:t>
            </a:r>
          </a:p>
          <a:p>
            <a:endParaRPr lang="en-US" dirty="0"/>
          </a:p>
        </p:txBody>
      </p:sp>
    </p:spTree>
    <p:extLst>
      <p:ext uri="{BB962C8B-B14F-4D97-AF65-F5344CB8AC3E}">
        <p14:creationId xmlns:p14="http://schemas.microsoft.com/office/powerpoint/2010/main" val="362989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 and Discussions</a:t>
            </a:r>
            <a:endParaRPr lang="en-US" dirty="0"/>
          </a:p>
        </p:txBody>
      </p:sp>
      <p:pic>
        <p:nvPicPr>
          <p:cNvPr id="4"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3856" y="3493008"/>
            <a:ext cx="2791260" cy="18573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596540" y="3300984"/>
            <a:ext cx="5761943" cy="2049366"/>
          </a:xfrm>
          <a:prstGeom prst="rect">
            <a:avLst/>
          </a:prstGeom>
        </p:spPr>
      </p:pic>
      <p:sp>
        <p:nvSpPr>
          <p:cNvPr id="6" name="Rectangle 5"/>
          <p:cNvSpPr/>
          <p:nvPr/>
        </p:nvSpPr>
        <p:spPr>
          <a:xfrm>
            <a:off x="6583680" y="2475559"/>
            <a:ext cx="4069079" cy="3477875"/>
          </a:xfrm>
          <a:prstGeom prst="rect">
            <a:avLst/>
          </a:prstGeom>
        </p:spPr>
        <p:txBody>
          <a:bodyPr wrap="square">
            <a:spAutoFit/>
          </a:bodyPr>
          <a:lstStyle/>
          <a:p>
            <a:r>
              <a:rPr lang="en-US" dirty="0"/>
              <a:t> In </a:t>
            </a:r>
            <a:r>
              <a:rPr lang="en-US" sz="2000" dirty="0"/>
              <a:t>addition, the space </a:t>
            </a:r>
            <a:r>
              <a:rPr lang="en-US" sz="2000" dirty="0" err="1"/>
              <a:t>upstair</a:t>
            </a:r>
            <a:r>
              <a:rPr lang="en-US" sz="2000" dirty="0"/>
              <a:t> has been fully utilized, while the lower space is still not fully utilized. The lower part is still a pit/ empty space with a tie beam (</a:t>
            </a:r>
            <a:r>
              <a:rPr lang="en-US" sz="2000" dirty="0" err="1"/>
              <a:t>sloof</a:t>
            </a:r>
            <a:r>
              <a:rPr lang="en-US" sz="2000" dirty="0"/>
              <a:t>) that functions as a reinforcement beam</a:t>
            </a:r>
          </a:p>
          <a:p>
            <a:r>
              <a:rPr lang="en-US" sz="2000" dirty="0"/>
              <a:t>The pit/basement has a height of 1.5 meters, and currently its use is only used for drying clothes. There is no floor covering so that it cannot be used to accommodate family activities</a:t>
            </a:r>
          </a:p>
        </p:txBody>
      </p:sp>
    </p:spTree>
    <p:extLst>
      <p:ext uri="{BB962C8B-B14F-4D97-AF65-F5344CB8AC3E}">
        <p14:creationId xmlns:p14="http://schemas.microsoft.com/office/powerpoint/2010/main" val="187879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Results and Discussions</a:t>
            </a:r>
            <a:br>
              <a:rPr lang="en-US" b="1" dirty="0"/>
            </a:br>
            <a:r>
              <a:rPr lang="en-US" b="1" dirty="0"/>
              <a:t>Some </a:t>
            </a:r>
            <a:r>
              <a:rPr lang="en-US" b="1" dirty="0" err="1"/>
              <a:t>adjustmens</a:t>
            </a:r>
            <a:endParaRPr lang="en-US" dirty="0"/>
          </a:p>
        </p:txBody>
      </p:sp>
      <p:sp>
        <p:nvSpPr>
          <p:cNvPr id="3" name="Content Placeholder 2"/>
          <p:cNvSpPr>
            <a:spLocks noGrp="1"/>
          </p:cNvSpPr>
          <p:nvPr>
            <p:ph idx="1"/>
          </p:nvPr>
        </p:nvSpPr>
        <p:spPr/>
        <p:txBody>
          <a:bodyPr/>
          <a:lstStyle/>
          <a:p>
            <a:r>
              <a:rPr lang="en-US" dirty="0"/>
              <a:t>the lower area / pit can be used for other activities with a little adjustment. From the results of the interviews with the homeowners, there were a number of ideas stated:</a:t>
            </a:r>
          </a:p>
          <a:p>
            <a:r>
              <a:rPr lang="en-US" dirty="0"/>
              <a:t>1. Becoming a living room:</a:t>
            </a:r>
          </a:p>
          <a:p>
            <a:r>
              <a:rPr lang="en-US" dirty="0"/>
              <a:t>2. Utilization for Economic Activities</a:t>
            </a:r>
          </a:p>
          <a:p>
            <a:endParaRPr lang="en-US" dirty="0"/>
          </a:p>
          <a:p>
            <a:endParaRPr lang="en-US" dirty="0"/>
          </a:p>
        </p:txBody>
      </p:sp>
    </p:spTree>
    <p:extLst>
      <p:ext uri="{BB962C8B-B14F-4D97-AF65-F5344CB8AC3E}">
        <p14:creationId xmlns:p14="http://schemas.microsoft.com/office/powerpoint/2010/main" val="315845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Adjustmen</a:t>
            </a:r>
            <a:r>
              <a:rPr lang="en-US" dirty="0"/>
              <a:t> for living room</a:t>
            </a:r>
          </a:p>
        </p:txBody>
      </p:sp>
      <p:pic>
        <p:nvPicPr>
          <p:cNvPr id="4" name="Picture 3"/>
          <p:cNvPicPr>
            <a:picLocks noChangeAspect="1"/>
          </p:cNvPicPr>
          <p:nvPr/>
        </p:nvPicPr>
        <p:blipFill>
          <a:blip r:embed="rId2"/>
          <a:stretch>
            <a:fillRect/>
          </a:stretch>
        </p:blipFill>
        <p:spPr>
          <a:xfrm>
            <a:off x="7744968" y="1984248"/>
            <a:ext cx="3456833" cy="3736172"/>
          </a:xfrm>
          <a:prstGeom prst="rect">
            <a:avLst/>
          </a:prstGeom>
        </p:spPr>
      </p:pic>
      <p:sp>
        <p:nvSpPr>
          <p:cNvPr id="6" name="TextBox 5"/>
          <p:cNvSpPr txBox="1"/>
          <p:nvPr/>
        </p:nvSpPr>
        <p:spPr>
          <a:xfrm>
            <a:off x="1295402" y="2502069"/>
            <a:ext cx="6632446" cy="4524315"/>
          </a:xfrm>
          <a:prstGeom prst="rect">
            <a:avLst/>
          </a:prstGeom>
          <a:noFill/>
        </p:spPr>
        <p:txBody>
          <a:bodyPr wrap="square" rtlCol="0">
            <a:spAutoFit/>
          </a:bodyPr>
          <a:lstStyle/>
          <a:p>
            <a:r>
              <a:rPr lang="en-US" sz="2400" dirty="0"/>
              <a:t>“</a:t>
            </a:r>
            <a:r>
              <a:rPr lang="en-US" sz="2400" dirty="0" err="1"/>
              <a:t>Lesehan</a:t>
            </a:r>
            <a:r>
              <a:rPr lang="en-US" sz="2400" dirty="0"/>
              <a:t> Model”, This is also to minimize the </a:t>
            </a:r>
            <a:r>
              <a:rPr lang="en-US" sz="2400" dirty="0" err="1"/>
              <a:t>furnitures</a:t>
            </a:r>
            <a:r>
              <a:rPr lang="en-US" sz="2400" dirty="0"/>
              <a:t> placed in the room given the limited strength of the support beam.</a:t>
            </a:r>
          </a:p>
          <a:p>
            <a:endParaRPr lang="en-US" sz="2400" dirty="0"/>
          </a:p>
          <a:p>
            <a:r>
              <a:rPr lang="en-US" sz="2400" dirty="0"/>
              <a:t>With the use of the lower space as a living room or public space, the upper room can be fully used as a sleeping area so that it does not interfere with the activity of Mr. </a:t>
            </a:r>
            <a:r>
              <a:rPr lang="en-US" sz="2400" dirty="0" err="1"/>
              <a:t>Heri's</a:t>
            </a:r>
            <a:r>
              <a:rPr lang="en-US" sz="2400" dirty="0"/>
              <a:t> family members.</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2089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Utilization for Economic Activities</a:t>
            </a:r>
          </a:p>
        </p:txBody>
      </p:sp>
      <p:pic>
        <p:nvPicPr>
          <p:cNvPr id="4" name="Picture 3"/>
          <p:cNvPicPr>
            <a:picLocks noChangeAspect="1"/>
          </p:cNvPicPr>
          <p:nvPr/>
        </p:nvPicPr>
        <p:blipFill>
          <a:blip r:embed="rId2"/>
          <a:stretch>
            <a:fillRect/>
          </a:stretch>
        </p:blipFill>
        <p:spPr>
          <a:xfrm>
            <a:off x="7500004" y="2148133"/>
            <a:ext cx="3466667" cy="3933333"/>
          </a:xfrm>
          <a:prstGeom prst="rect">
            <a:avLst/>
          </a:prstGeom>
        </p:spPr>
      </p:pic>
      <p:sp>
        <p:nvSpPr>
          <p:cNvPr id="5" name="TextBox 4"/>
          <p:cNvSpPr txBox="1"/>
          <p:nvPr/>
        </p:nvSpPr>
        <p:spPr>
          <a:xfrm>
            <a:off x="1600199" y="2766849"/>
            <a:ext cx="4934607" cy="2585323"/>
          </a:xfrm>
          <a:prstGeom prst="rect">
            <a:avLst/>
          </a:prstGeom>
          <a:noFill/>
        </p:spPr>
        <p:txBody>
          <a:bodyPr wrap="square" rtlCol="0">
            <a:spAutoFit/>
          </a:bodyPr>
          <a:lstStyle/>
          <a:p>
            <a:r>
              <a:rPr lang="en-US"/>
              <a:t>Reason:</a:t>
            </a:r>
          </a:p>
          <a:p>
            <a:r>
              <a:rPr lang="en-US"/>
              <a:t>Beside the stage house built, there is still a bare land in the form of a pond. At present, the land has not been used. It is still flooded with water and the surrounding land turns into slum because the pool is also a waste dump, especially for the children of the homeowners. This condition does not only cause slums, but it is also a cause of dengue fever due to many mosquito larvae in the pond</a:t>
            </a:r>
            <a:endParaRPr lang="en-US" dirty="0"/>
          </a:p>
        </p:txBody>
      </p:sp>
    </p:spTree>
    <p:extLst>
      <p:ext uri="{BB962C8B-B14F-4D97-AF65-F5344CB8AC3E}">
        <p14:creationId xmlns:p14="http://schemas.microsoft.com/office/powerpoint/2010/main" val="3650504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burden allowed on the stage house and the pit as follows:</a:t>
            </a:r>
          </a:p>
        </p:txBody>
      </p:sp>
      <p:sp>
        <p:nvSpPr>
          <p:cNvPr id="3" name="Content Placeholder 2"/>
          <p:cNvSpPr>
            <a:spLocks noGrp="1"/>
          </p:cNvSpPr>
          <p:nvPr>
            <p:ph idx="1"/>
          </p:nvPr>
        </p:nvSpPr>
        <p:spPr/>
        <p:txBody>
          <a:bodyPr>
            <a:normAutofit fontScale="92500" lnSpcReduction="10000"/>
          </a:bodyPr>
          <a:lstStyle/>
          <a:p>
            <a:r>
              <a:rPr lang="en-US" dirty="0"/>
              <a:t>1. The remaining bearing capacity of the foundation is 8000 - 4600 = 3400 kg, and it can be used for bamboo load and mats for basement bases of approximately 20 bamboo sticks @ 12 kg = 240 kg</a:t>
            </a:r>
          </a:p>
          <a:p>
            <a:r>
              <a:rPr lang="en-US" dirty="0"/>
              <a:t>2. The human life burden is 20 people (10 people in the upper room and 10 people in the lower room), each of whom is considered to weigh 100 kg / person</a:t>
            </a:r>
          </a:p>
          <a:p>
            <a:r>
              <a:rPr lang="en-US" dirty="0"/>
              <a:t>3. Then, the rest, 3400 - 240 - 2000 = 1160 kg, can be used for infrastructure facilities on the upstairs such as wardrobe (+/- 50 kg), spring bed (+/- 25 kg), TV 20 "(+/- 15 kg), fan (+/- 10 kg),</a:t>
            </a:r>
          </a:p>
          <a:p>
            <a:r>
              <a:rPr lang="en-US" dirty="0"/>
              <a:t>4. The rest of 1160 - 100 = 1060 kg can be used for fishing facilities downstairs</a:t>
            </a:r>
          </a:p>
          <a:p>
            <a:endParaRPr lang="en-US" dirty="0"/>
          </a:p>
          <a:p>
            <a:endParaRPr lang="en-US" dirty="0"/>
          </a:p>
        </p:txBody>
      </p:sp>
    </p:spTree>
    <p:extLst>
      <p:ext uri="{BB962C8B-B14F-4D97-AF65-F5344CB8AC3E}">
        <p14:creationId xmlns:p14="http://schemas.microsoft.com/office/powerpoint/2010/main" val="1663565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 </a:t>
            </a:r>
            <a:endParaRPr lang="en-US" dirty="0"/>
          </a:p>
        </p:txBody>
      </p:sp>
      <p:sp>
        <p:nvSpPr>
          <p:cNvPr id="3" name="Content Placeholder 2"/>
          <p:cNvSpPr>
            <a:spLocks noGrp="1"/>
          </p:cNvSpPr>
          <p:nvPr>
            <p:ph idx="1"/>
          </p:nvPr>
        </p:nvSpPr>
        <p:spPr/>
        <p:txBody>
          <a:bodyPr/>
          <a:lstStyle/>
          <a:p>
            <a:r>
              <a:rPr lang="en-US" dirty="0"/>
              <a:t>The hydraulic stage house built in the yard of one of the residents of RW IV had been used well. </a:t>
            </a:r>
          </a:p>
          <a:p>
            <a:r>
              <a:rPr lang="en-US" dirty="0"/>
              <a:t>The upper room has now been utilized to the maximum for the bedroom and also the reception room. However, this utilization has not been maximized because there is still empty space on the lower floor that is still unused. </a:t>
            </a:r>
          </a:p>
          <a:p>
            <a:r>
              <a:rPr lang="en-US" dirty="0"/>
              <a:t>There are two uses that can be used, such as the use as a living room so that the upper room can</a:t>
            </a:r>
          </a:p>
        </p:txBody>
      </p:sp>
    </p:spTree>
    <p:extLst>
      <p:ext uri="{BB962C8B-B14F-4D97-AF65-F5344CB8AC3E}">
        <p14:creationId xmlns:p14="http://schemas.microsoft.com/office/powerpoint/2010/main" val="2068828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Edwardian Script ITC" panose="030303020407070D0804" pitchFamily="66" charset="0"/>
              </a:rPr>
              <a:t>THANK YOU</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00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1295401" y="2404872"/>
            <a:ext cx="9601196" cy="3470996"/>
          </a:xfrm>
        </p:spPr>
        <p:txBody>
          <a:bodyPr>
            <a:normAutofit fontScale="92500"/>
          </a:bodyPr>
          <a:lstStyle/>
          <a:p>
            <a:r>
              <a:rPr lang="en-ID" dirty="0"/>
              <a:t>Tidal flood is one of the problems found in Semarang, and </a:t>
            </a:r>
            <a:r>
              <a:rPr lang="en-US" dirty="0" err="1"/>
              <a:t>Kemijen</a:t>
            </a:r>
            <a:r>
              <a:rPr lang="en-US" dirty="0"/>
              <a:t> is one of the areas in Semarang which is an area affected by tide.</a:t>
            </a:r>
            <a:endParaRPr lang="en-ID" dirty="0"/>
          </a:p>
          <a:p>
            <a:r>
              <a:rPr lang="en-US" dirty="0"/>
              <a:t>Rising Sea level and land subsidence contributed to the problem of tidal flood.  It is reported that the area close to </a:t>
            </a:r>
            <a:r>
              <a:rPr lang="en-US" dirty="0" err="1"/>
              <a:t>Kemijen</a:t>
            </a:r>
            <a:r>
              <a:rPr lang="en-US" dirty="0"/>
              <a:t> has land subsidence around 13.5 cm / year.</a:t>
            </a:r>
          </a:p>
          <a:p>
            <a:r>
              <a:rPr lang="en-US" dirty="0"/>
              <a:t>Some measures performed well by the community had succeeded in reducing the impact of tide, such as, by removing the water that inundates the area using pumps </a:t>
            </a:r>
          </a:p>
          <a:p>
            <a:r>
              <a:rPr lang="en-US" dirty="0"/>
              <a:t>Other solution that has been made by the community in </a:t>
            </a:r>
            <a:r>
              <a:rPr lang="en-US" dirty="0" err="1"/>
              <a:t>Kemijen</a:t>
            </a:r>
            <a:r>
              <a:rPr lang="en-US" dirty="0"/>
              <a:t> area to survive against flooding and tide is by elevating their homes</a:t>
            </a:r>
          </a:p>
          <a:p>
            <a:endParaRPr lang="en-US" dirty="0"/>
          </a:p>
        </p:txBody>
      </p:sp>
    </p:spTree>
    <p:extLst>
      <p:ext uri="{BB962C8B-B14F-4D97-AF65-F5344CB8AC3E}">
        <p14:creationId xmlns:p14="http://schemas.microsoft.com/office/powerpoint/2010/main" val="418994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of elevating the house</a:t>
            </a:r>
          </a:p>
        </p:txBody>
      </p:sp>
      <p:sp>
        <p:nvSpPr>
          <p:cNvPr id="3" name="Content Placeholder 2"/>
          <p:cNvSpPr>
            <a:spLocks noGrp="1"/>
          </p:cNvSpPr>
          <p:nvPr>
            <p:ph idx="1"/>
          </p:nvPr>
        </p:nvSpPr>
        <p:spPr/>
        <p:txBody>
          <a:bodyPr/>
          <a:lstStyle/>
          <a:p>
            <a:r>
              <a:rPr lang="en-US" dirty="0"/>
              <a:t>Substantial costs required</a:t>
            </a:r>
          </a:p>
          <a:p>
            <a:r>
              <a:rPr lang="en-US" dirty="0"/>
              <a:t>House elevation need to be carried out for almost every 5 years.</a:t>
            </a:r>
          </a:p>
          <a:p>
            <a:r>
              <a:rPr lang="en-US" dirty="0"/>
              <a:t> To overcome this problem, an innovation has been carried out by making a hydraulic stage house, and this design has been build in RW 4, </a:t>
            </a:r>
            <a:r>
              <a:rPr lang="en-US" dirty="0" err="1"/>
              <a:t>Kemijen</a:t>
            </a:r>
            <a:endParaRPr lang="en-US" dirty="0"/>
          </a:p>
          <a:p>
            <a:endParaRPr lang="en-US" dirty="0"/>
          </a:p>
        </p:txBody>
      </p:sp>
    </p:spTree>
    <p:extLst>
      <p:ext uri="{BB962C8B-B14F-4D97-AF65-F5344CB8AC3E}">
        <p14:creationId xmlns:p14="http://schemas.microsoft.com/office/powerpoint/2010/main" val="3310618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7D57-22E4-4B18-A1B7-BB8A50D10FAE}"/>
              </a:ext>
            </a:extLst>
          </p:cNvPr>
          <p:cNvSpPr>
            <a:spLocks noGrp="1"/>
          </p:cNvSpPr>
          <p:nvPr>
            <p:ph type="title"/>
          </p:nvPr>
        </p:nvSpPr>
        <p:spPr/>
        <p:txBody>
          <a:bodyPr/>
          <a:lstStyle/>
          <a:p>
            <a:r>
              <a:rPr lang="en-US" dirty="0" err="1"/>
              <a:t>Desain</a:t>
            </a:r>
            <a:r>
              <a:rPr lang="en-US" dirty="0"/>
              <a:t> </a:t>
            </a:r>
            <a:r>
              <a:rPr lang="en-US" dirty="0" err="1"/>
              <a:t>adaptif</a:t>
            </a:r>
            <a:r>
              <a:rPr lang="en-US" dirty="0"/>
              <a:t> </a:t>
            </a:r>
            <a:r>
              <a:rPr lang="en-US" dirty="0" err="1"/>
              <a:t>hydrolic</a:t>
            </a:r>
            <a:r>
              <a:rPr lang="en-US" dirty="0"/>
              <a:t> bamboo house  </a:t>
            </a:r>
            <a:endParaRPr lang="en-ID" dirty="0"/>
          </a:p>
        </p:txBody>
      </p:sp>
      <p:pic>
        <p:nvPicPr>
          <p:cNvPr id="4" name="Content Placeholder 3" descr="10">
            <a:extLst>
              <a:ext uri="{FF2B5EF4-FFF2-40B4-BE49-F238E27FC236}">
                <a16:creationId xmlns:a16="http://schemas.microsoft.com/office/drawing/2014/main" id="{2EC9B01B-5C37-4DCE-987B-E59D1DAE111B}"/>
              </a:ext>
            </a:extLst>
          </p:cNvPr>
          <p:cNvPicPr>
            <a:picLocks noGrp="1"/>
          </p:cNvPicPr>
          <p:nvPr>
            <p:ph idx="1"/>
          </p:nvPr>
        </p:nvPicPr>
        <p:blipFill>
          <a:blip r:embed="rId2" cstate="print"/>
          <a:srcRect l="11391" r="11026" b="19894"/>
          <a:stretch>
            <a:fillRect/>
          </a:stretch>
        </p:blipFill>
        <p:spPr bwMode="auto">
          <a:xfrm>
            <a:off x="5336542" y="2286109"/>
            <a:ext cx="2714731" cy="2442831"/>
          </a:xfrm>
          <a:prstGeom prst="rect">
            <a:avLst/>
          </a:prstGeom>
          <a:noFill/>
          <a:ln w="9525">
            <a:noFill/>
            <a:miter lim="800000"/>
            <a:headEnd/>
            <a:tailEnd/>
          </a:ln>
        </p:spPr>
      </p:pic>
      <p:pic>
        <p:nvPicPr>
          <p:cNvPr id="5" name="Picture 4" descr="4">
            <a:extLst>
              <a:ext uri="{FF2B5EF4-FFF2-40B4-BE49-F238E27FC236}">
                <a16:creationId xmlns:a16="http://schemas.microsoft.com/office/drawing/2014/main" id="{44DEA9B7-F5C9-4A55-93DF-EAC2E14CA3B6}"/>
              </a:ext>
            </a:extLst>
          </p:cNvPr>
          <p:cNvPicPr/>
          <p:nvPr/>
        </p:nvPicPr>
        <p:blipFill>
          <a:blip r:embed="rId3"/>
          <a:srcRect r="12119" b="26070"/>
          <a:stretch>
            <a:fillRect/>
          </a:stretch>
        </p:blipFill>
        <p:spPr bwMode="auto">
          <a:xfrm>
            <a:off x="8534402" y="2286109"/>
            <a:ext cx="2989350" cy="2442831"/>
          </a:xfrm>
          <a:prstGeom prst="rect">
            <a:avLst/>
          </a:prstGeom>
          <a:noFill/>
          <a:ln w="9525">
            <a:noFill/>
            <a:miter lim="800000"/>
            <a:headEnd/>
            <a:tailEnd/>
          </a:ln>
        </p:spPr>
      </p:pic>
      <p:pic>
        <p:nvPicPr>
          <p:cNvPr id="6" name="Picture 5">
            <a:extLst>
              <a:ext uri="{FF2B5EF4-FFF2-40B4-BE49-F238E27FC236}">
                <a16:creationId xmlns:a16="http://schemas.microsoft.com/office/drawing/2014/main" id="{844E26BB-ABF0-46C1-8043-A93F2DE1C024}"/>
              </a:ext>
            </a:extLst>
          </p:cNvPr>
          <p:cNvPicPr/>
          <p:nvPr/>
        </p:nvPicPr>
        <p:blipFill>
          <a:blip r:embed="rId4"/>
          <a:srcRect/>
          <a:stretch>
            <a:fillRect/>
          </a:stretch>
        </p:blipFill>
        <p:spPr bwMode="auto">
          <a:xfrm>
            <a:off x="1395356" y="2366129"/>
            <a:ext cx="3252058" cy="2362812"/>
          </a:xfrm>
          <a:prstGeom prst="rect">
            <a:avLst/>
          </a:prstGeom>
          <a:noFill/>
        </p:spPr>
      </p:pic>
      <p:sp>
        <p:nvSpPr>
          <p:cNvPr id="7" name="Rectangle 6">
            <a:extLst>
              <a:ext uri="{FF2B5EF4-FFF2-40B4-BE49-F238E27FC236}">
                <a16:creationId xmlns:a16="http://schemas.microsoft.com/office/drawing/2014/main" id="{93EAAD9A-9775-4CAF-9892-EFDEDD02196B}"/>
              </a:ext>
            </a:extLst>
          </p:cNvPr>
          <p:cNvSpPr/>
          <p:nvPr/>
        </p:nvSpPr>
        <p:spPr>
          <a:xfrm>
            <a:off x="1448587" y="4728940"/>
            <a:ext cx="10004979" cy="1754326"/>
          </a:xfrm>
          <a:prstGeom prst="rect">
            <a:avLst/>
          </a:prstGeom>
        </p:spPr>
        <p:txBody>
          <a:bodyPr wrap="square">
            <a:spAutoFit/>
          </a:bodyPr>
          <a:lstStyle/>
          <a:p>
            <a:r>
              <a:rPr lang="en-US" dirty="0">
                <a:solidFill>
                  <a:srgbClr val="000000"/>
                </a:solidFill>
                <a:latin typeface="Tahoma" panose="020B0604030504040204" pitchFamily="34" charset="0"/>
                <a:ea typeface="Calibri" panose="020F0502020204030204" pitchFamily="34" charset="0"/>
                <a:cs typeface="Calibri" panose="020F0502020204030204" pitchFamily="34" charset="0"/>
              </a:rPr>
              <a:t>The </a:t>
            </a:r>
            <a:r>
              <a:rPr lang="en-US" dirty="0" err="1">
                <a:solidFill>
                  <a:srgbClr val="000000"/>
                </a:solidFill>
                <a:latin typeface="Tahoma" panose="020B0604030504040204" pitchFamily="34" charset="0"/>
                <a:ea typeface="Calibri" panose="020F0502020204030204" pitchFamily="34" charset="0"/>
                <a:cs typeface="Calibri" panose="020F0502020204030204" pitchFamily="34" charset="0"/>
              </a:rPr>
              <a:t>Adapative</a:t>
            </a:r>
            <a:r>
              <a:rPr lang="en-US" dirty="0">
                <a:solidFill>
                  <a:srgbClr val="000000"/>
                </a:solidFill>
                <a:latin typeface="Tahoma" panose="020B0604030504040204" pitchFamily="34" charset="0"/>
                <a:ea typeface="Calibri" panose="020F0502020204030204" pitchFamily="34" charset="0"/>
                <a:cs typeface="Calibri" panose="020F0502020204030204" pitchFamily="34" charset="0"/>
              </a:rPr>
              <a:t> House model is in the form of a hydraulic stage built 1.5 meters above the road (house on stilts) can be used to overcome flooding or tidal flooding for 5-10 years. If the water has reached the surface of the house, the floor of the house can be raised. Once raised as high as 50 cm, it is sufficient for 3-5 years</a:t>
            </a:r>
          </a:p>
          <a:p>
            <a:endParaRPr lang="en-US" dirty="0">
              <a:solidFill>
                <a:srgbClr val="000000"/>
              </a:solidFill>
              <a:latin typeface="Tahoma" panose="020B0604030504040204" pitchFamily="34" charset="0"/>
              <a:ea typeface="Calibri" panose="020F0502020204030204" pitchFamily="34" charset="0"/>
              <a:cs typeface="Calibri" panose="020F0502020204030204" pitchFamily="34" charset="0"/>
            </a:endParaRPr>
          </a:p>
          <a:p>
            <a:endParaRPr lang="en-US" dirty="0">
              <a:solidFill>
                <a:srgbClr val="000000"/>
              </a:solidFill>
              <a:latin typeface="Tahoma" panose="020B060403050404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926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5F57-B0AE-4E15-9589-264456E15AF4}"/>
              </a:ext>
            </a:extLst>
          </p:cNvPr>
          <p:cNvSpPr>
            <a:spLocks noGrp="1"/>
          </p:cNvSpPr>
          <p:nvPr>
            <p:ph type="title"/>
          </p:nvPr>
        </p:nvSpPr>
        <p:spPr/>
        <p:txBody>
          <a:bodyPr/>
          <a:lstStyle/>
          <a:p>
            <a:r>
              <a:rPr lang="en-ID" dirty="0"/>
              <a:t>Adaptive bamboo hydraulic house</a:t>
            </a:r>
          </a:p>
        </p:txBody>
      </p:sp>
      <p:pic>
        <p:nvPicPr>
          <p:cNvPr id="3" name="Picture 2">
            <a:extLst>
              <a:ext uri="{FF2B5EF4-FFF2-40B4-BE49-F238E27FC236}">
                <a16:creationId xmlns:a16="http://schemas.microsoft.com/office/drawing/2014/main" id="{6C424328-0A48-4A7C-8762-A7F370A0163D}"/>
              </a:ext>
            </a:extLst>
          </p:cNvPr>
          <p:cNvPicPr>
            <a:picLocks noChangeAspect="1"/>
          </p:cNvPicPr>
          <p:nvPr/>
        </p:nvPicPr>
        <p:blipFill>
          <a:blip r:embed="rId2"/>
          <a:stretch>
            <a:fillRect/>
          </a:stretch>
        </p:blipFill>
        <p:spPr>
          <a:xfrm>
            <a:off x="4996618" y="2599532"/>
            <a:ext cx="2198764" cy="3511795"/>
          </a:xfrm>
          <a:prstGeom prst="rect">
            <a:avLst/>
          </a:prstGeom>
        </p:spPr>
      </p:pic>
      <p:sp>
        <p:nvSpPr>
          <p:cNvPr id="4" name="TextBox 3"/>
          <p:cNvSpPr txBox="1"/>
          <p:nvPr/>
        </p:nvSpPr>
        <p:spPr>
          <a:xfrm>
            <a:off x="7411148" y="3651092"/>
            <a:ext cx="3863403" cy="2308324"/>
          </a:xfrm>
          <a:prstGeom prst="rect">
            <a:avLst/>
          </a:prstGeom>
          <a:noFill/>
        </p:spPr>
        <p:txBody>
          <a:bodyPr wrap="square" rtlCol="0">
            <a:spAutoFit/>
          </a:bodyPr>
          <a:lstStyle/>
          <a:p>
            <a:r>
              <a:rPr lang="en-US"/>
              <a:t>Hydraulic stage house is a stilt house with a floor height that can be adjusted manually. The height of the stage house that has been made is 1.5 meters above the road level. The figure of 1.5 meter is obtained from water level data at the time of tide and flooding which ranges from 30 cm to 1 meter </a:t>
            </a:r>
            <a:endParaRPr lang="en-US" dirty="0"/>
          </a:p>
        </p:txBody>
      </p:sp>
      <p:pic>
        <p:nvPicPr>
          <p:cNvPr id="5" name="Picture 4"/>
          <p:cNvPicPr>
            <a:picLocks noChangeAspect="1"/>
          </p:cNvPicPr>
          <p:nvPr/>
        </p:nvPicPr>
        <p:blipFill>
          <a:blip r:embed="rId3"/>
          <a:stretch>
            <a:fillRect/>
          </a:stretch>
        </p:blipFill>
        <p:spPr>
          <a:xfrm>
            <a:off x="2830980" y="3293110"/>
            <a:ext cx="5779970" cy="2818217"/>
          </a:xfrm>
          <a:prstGeom prst="rect">
            <a:avLst/>
          </a:prstGeom>
        </p:spPr>
      </p:pic>
    </p:spTree>
    <p:extLst>
      <p:ext uri="{BB962C8B-B14F-4D97-AF65-F5344CB8AC3E}">
        <p14:creationId xmlns:p14="http://schemas.microsoft.com/office/powerpoint/2010/main" val="127391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 </a:t>
            </a:r>
            <a:endParaRPr lang="en-US" dirty="0"/>
          </a:p>
        </p:txBody>
      </p:sp>
      <p:sp>
        <p:nvSpPr>
          <p:cNvPr id="3" name="Content Placeholder 2"/>
          <p:cNvSpPr>
            <a:spLocks noGrp="1"/>
          </p:cNvSpPr>
          <p:nvPr>
            <p:ph idx="1"/>
          </p:nvPr>
        </p:nvSpPr>
        <p:spPr/>
        <p:txBody>
          <a:bodyPr>
            <a:normAutofit fontScale="92500" lnSpcReduction="20000"/>
          </a:bodyPr>
          <a:lstStyle/>
          <a:p>
            <a:r>
              <a:rPr lang="en-US" dirty="0"/>
              <a:t>After one stage house had been built at the location of one of the residents of RW IV who was still affected by the tide, an evaluation was carried out on whether the house could be utilized by the owner.</a:t>
            </a:r>
          </a:p>
          <a:p>
            <a:r>
              <a:rPr lang="en-US" dirty="0"/>
              <a:t>The evaluation phase was carried out by conducting approaches, such as conducting interviews with residents and their family members to see how they used the building.</a:t>
            </a:r>
          </a:p>
          <a:p>
            <a:r>
              <a:rPr lang="en-US" dirty="0"/>
              <a:t>The interviews were conducted in depth to explore all issues and the future expectations related to the use of the buildings.</a:t>
            </a:r>
          </a:p>
          <a:p>
            <a:r>
              <a:rPr lang="en-US" dirty="0"/>
              <a:t>In addition to the interviews with the owners or residents, Focus Group Discussions were also held</a:t>
            </a:r>
          </a:p>
          <a:p>
            <a:endParaRPr lang="en-US" dirty="0"/>
          </a:p>
          <a:p>
            <a:endParaRPr lang="en-US" dirty="0"/>
          </a:p>
        </p:txBody>
      </p:sp>
    </p:spTree>
    <p:extLst>
      <p:ext uri="{BB962C8B-B14F-4D97-AF65-F5344CB8AC3E}">
        <p14:creationId xmlns:p14="http://schemas.microsoft.com/office/powerpoint/2010/main" val="284662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endParaRPr lang="en-US" dirty="0"/>
          </a:p>
        </p:txBody>
      </p:sp>
      <p:sp>
        <p:nvSpPr>
          <p:cNvPr id="3" name="Content Placeholder 2"/>
          <p:cNvSpPr>
            <a:spLocks noGrp="1"/>
          </p:cNvSpPr>
          <p:nvPr>
            <p:ph idx="1"/>
          </p:nvPr>
        </p:nvSpPr>
        <p:spPr/>
        <p:txBody>
          <a:bodyPr>
            <a:normAutofit lnSpcReduction="10000"/>
          </a:bodyPr>
          <a:lstStyle/>
          <a:p>
            <a:r>
              <a:rPr lang="en-US" dirty="0"/>
              <a:t>In addition to the interviews with the owners or residents, Focus Group Discussions were also held</a:t>
            </a:r>
          </a:p>
          <a:p>
            <a:r>
              <a:rPr lang="en-US" dirty="0"/>
              <a:t>The purpose of the FGD was to get inputs on the uses of the stage houses after they are inhabited and to ask for all shortcomings that still need to be corrected in the future.</a:t>
            </a:r>
          </a:p>
          <a:p>
            <a:r>
              <a:rPr lang="en-US" dirty="0"/>
              <a:t>Some of the expectations of the residents and the community regarding the stage houses will also complement the perfection of the hydraulic stage houses.</a:t>
            </a:r>
          </a:p>
          <a:p>
            <a:endParaRPr lang="en-US" dirty="0"/>
          </a:p>
          <a:p>
            <a:endParaRPr lang="en-US" dirty="0"/>
          </a:p>
        </p:txBody>
      </p:sp>
    </p:spTree>
    <p:extLst>
      <p:ext uri="{BB962C8B-B14F-4D97-AF65-F5344CB8AC3E}">
        <p14:creationId xmlns:p14="http://schemas.microsoft.com/office/powerpoint/2010/main" val="1303035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7A2C-0400-4287-967A-E9ADDA1C2257}"/>
              </a:ext>
            </a:extLst>
          </p:cNvPr>
          <p:cNvSpPr>
            <a:spLocks noGrp="1"/>
          </p:cNvSpPr>
          <p:nvPr>
            <p:ph type="title"/>
          </p:nvPr>
        </p:nvSpPr>
        <p:spPr/>
        <p:txBody>
          <a:bodyPr/>
          <a:lstStyle/>
          <a:p>
            <a:r>
              <a:rPr lang="en-US" dirty="0"/>
              <a:t>Location</a:t>
            </a:r>
            <a:endParaRPr lang="en-ID" dirty="0"/>
          </a:p>
        </p:txBody>
      </p:sp>
      <p:pic>
        <p:nvPicPr>
          <p:cNvPr id="4" name="Content Placeholder 4">
            <a:extLst>
              <a:ext uri="{FF2B5EF4-FFF2-40B4-BE49-F238E27FC236}">
                <a16:creationId xmlns:a16="http://schemas.microsoft.com/office/drawing/2014/main" id="{4D424CA2-6F31-4B95-BD08-114D5292953C}"/>
              </a:ext>
            </a:extLst>
          </p:cNvPr>
          <p:cNvPicPr>
            <a:picLocks noChangeAspect="1"/>
          </p:cNvPicPr>
          <p:nvPr/>
        </p:nvPicPr>
        <p:blipFill>
          <a:blip r:embed="rId2"/>
          <a:stretch>
            <a:fillRect/>
          </a:stretch>
        </p:blipFill>
        <p:spPr>
          <a:xfrm>
            <a:off x="1455019" y="1900167"/>
            <a:ext cx="3071221" cy="2303416"/>
          </a:xfrm>
          <a:prstGeom prst="rect">
            <a:avLst/>
          </a:prstGeom>
        </p:spPr>
      </p:pic>
      <p:pic>
        <p:nvPicPr>
          <p:cNvPr id="5" name="Content Placeholder 3">
            <a:extLst>
              <a:ext uri="{FF2B5EF4-FFF2-40B4-BE49-F238E27FC236}">
                <a16:creationId xmlns:a16="http://schemas.microsoft.com/office/drawing/2014/main" id="{8D8A7819-3CCD-4510-955A-976A634449C1}"/>
              </a:ext>
            </a:extLst>
          </p:cNvPr>
          <p:cNvPicPr>
            <a:picLocks noChangeAspect="1"/>
          </p:cNvPicPr>
          <p:nvPr/>
        </p:nvPicPr>
        <p:blipFill>
          <a:blip r:embed="rId3"/>
          <a:stretch>
            <a:fillRect/>
          </a:stretch>
        </p:blipFill>
        <p:spPr>
          <a:xfrm>
            <a:off x="3702599" y="4231527"/>
            <a:ext cx="2524465" cy="1893349"/>
          </a:xfrm>
          <a:prstGeom prst="rect">
            <a:avLst/>
          </a:prstGeom>
        </p:spPr>
      </p:pic>
      <p:pic>
        <p:nvPicPr>
          <p:cNvPr id="6" name="Picture 5">
            <a:extLst>
              <a:ext uri="{FF2B5EF4-FFF2-40B4-BE49-F238E27FC236}">
                <a16:creationId xmlns:a16="http://schemas.microsoft.com/office/drawing/2014/main" id="{238A9317-D0C7-4739-9EBE-0904C9CB7809}"/>
              </a:ext>
            </a:extLst>
          </p:cNvPr>
          <p:cNvPicPr>
            <a:picLocks noChangeAspect="1"/>
          </p:cNvPicPr>
          <p:nvPr/>
        </p:nvPicPr>
        <p:blipFill>
          <a:blip r:embed="rId4"/>
          <a:stretch>
            <a:fillRect/>
          </a:stretch>
        </p:blipFill>
        <p:spPr>
          <a:xfrm>
            <a:off x="6404729" y="4231527"/>
            <a:ext cx="3297056" cy="1854594"/>
          </a:xfrm>
          <a:prstGeom prst="rect">
            <a:avLst/>
          </a:prstGeom>
        </p:spPr>
      </p:pic>
      <p:pic>
        <p:nvPicPr>
          <p:cNvPr id="7" name="Picture 6">
            <a:extLst>
              <a:ext uri="{FF2B5EF4-FFF2-40B4-BE49-F238E27FC236}">
                <a16:creationId xmlns:a16="http://schemas.microsoft.com/office/drawing/2014/main" id="{4A19F525-06F5-45E6-B645-0D5F11DAFE3D}"/>
              </a:ext>
            </a:extLst>
          </p:cNvPr>
          <p:cNvPicPr>
            <a:picLocks noChangeAspect="1"/>
          </p:cNvPicPr>
          <p:nvPr/>
        </p:nvPicPr>
        <p:blipFill>
          <a:blip r:embed="rId5"/>
          <a:stretch>
            <a:fillRect/>
          </a:stretch>
        </p:blipFill>
        <p:spPr>
          <a:xfrm>
            <a:off x="4685857" y="1900167"/>
            <a:ext cx="3891992" cy="2189246"/>
          </a:xfrm>
          <a:prstGeom prst="rect">
            <a:avLst/>
          </a:prstGeom>
        </p:spPr>
      </p:pic>
    </p:spTree>
    <p:extLst>
      <p:ext uri="{BB962C8B-B14F-4D97-AF65-F5344CB8AC3E}">
        <p14:creationId xmlns:p14="http://schemas.microsoft.com/office/powerpoint/2010/main" val="53335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Results and Discussions</a:t>
            </a:r>
            <a:br>
              <a:rPr lang="en-US" dirty="0"/>
            </a:br>
            <a:endParaRPr lang="en-US" dirty="0"/>
          </a:p>
        </p:txBody>
      </p:sp>
      <p:sp>
        <p:nvSpPr>
          <p:cNvPr id="3" name="Content Placeholder 2"/>
          <p:cNvSpPr>
            <a:spLocks noGrp="1"/>
          </p:cNvSpPr>
          <p:nvPr>
            <p:ph idx="1"/>
          </p:nvPr>
        </p:nvSpPr>
        <p:spPr/>
        <p:txBody>
          <a:bodyPr/>
          <a:lstStyle/>
          <a:p>
            <a:r>
              <a:rPr lang="en-US" dirty="0"/>
              <a:t>A hydraulic stage house had been built in the yard of Mr. </a:t>
            </a:r>
            <a:r>
              <a:rPr lang="en-US" dirty="0" err="1"/>
              <a:t>Heri's</a:t>
            </a:r>
            <a:r>
              <a:rPr lang="en-US" dirty="0"/>
              <a:t> house in 2018. The house was built in the side yard of the main house that was not utilized. The yard was originally the home of his parents which was finally "drowned" because of land subsidence in the area.</a:t>
            </a:r>
          </a:p>
          <a:p>
            <a:r>
              <a:rPr lang="en-US" dirty="0"/>
              <a:t>The stage house (figure 3) was built with a height of 1.5 meters to avoid being flooded. At present, Mr. </a:t>
            </a:r>
            <a:r>
              <a:rPr lang="en-US" dirty="0" err="1"/>
              <a:t>Heri's</a:t>
            </a:r>
            <a:r>
              <a:rPr lang="en-US" dirty="0"/>
              <a:t> family has used the house, especially when it rains by utilizing the existing space of 3 x 3 square meters. </a:t>
            </a:r>
          </a:p>
        </p:txBody>
      </p:sp>
    </p:spTree>
    <p:extLst>
      <p:ext uri="{BB962C8B-B14F-4D97-AF65-F5344CB8AC3E}">
        <p14:creationId xmlns:p14="http://schemas.microsoft.com/office/powerpoint/2010/main" val="184898002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130</TotalTime>
  <Words>1294</Words>
  <Application>Microsoft Office PowerPoint</Application>
  <PresentationFormat>Widescreen</PresentationFormat>
  <Paragraphs>61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Edwardian Script ITC</vt:lpstr>
      <vt:lpstr>Garamond</vt:lpstr>
      <vt:lpstr>Tahoma</vt:lpstr>
      <vt:lpstr>Organic</vt:lpstr>
      <vt:lpstr>The Use Of  Hydraulic Stage House at Tidal Flood Area Case Study of Kemijen Semarang </vt:lpstr>
      <vt:lpstr>BACKGROUND</vt:lpstr>
      <vt:lpstr>Problem of elevating the house</vt:lpstr>
      <vt:lpstr>Desain adaptif hydrolic bamboo house  </vt:lpstr>
      <vt:lpstr>Adaptive bamboo hydraulic house</vt:lpstr>
      <vt:lpstr>Methodology </vt:lpstr>
      <vt:lpstr>Methodology</vt:lpstr>
      <vt:lpstr>Location</vt:lpstr>
      <vt:lpstr>Results and Discussions </vt:lpstr>
      <vt:lpstr>Results and Discussions</vt:lpstr>
      <vt:lpstr>Results and Discussions</vt:lpstr>
      <vt:lpstr>Results and Discussions Some adjustmens</vt:lpstr>
      <vt:lpstr>Adjustmen for living room</vt:lpstr>
      <vt:lpstr>Utilization for Economic Activities</vt:lpstr>
      <vt:lpstr>The burden allowed on the stage house and the pit as follows:</vt:lpstr>
      <vt:lpstr>Conclusion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Hydraulic Stage House at Tidal Flood Area Case Study of Kemijen Semarang</dc:title>
  <dc:creator>Acer Swift 3</dc:creator>
  <cp:lastModifiedBy>Baskoro Rochaddi</cp:lastModifiedBy>
  <cp:revision>20</cp:revision>
  <dcterms:created xsi:type="dcterms:W3CDTF">2019-08-07T03:01:20Z</dcterms:created>
  <dcterms:modified xsi:type="dcterms:W3CDTF">2020-09-12T04:05:17Z</dcterms:modified>
</cp:coreProperties>
</file>