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1" r:id="rId6"/>
    <p:sldId id="259" r:id="rId7"/>
    <p:sldId id="268" r:id="rId8"/>
    <p:sldId id="270" r:id="rId9"/>
    <p:sldId id="271" r:id="rId10"/>
    <p:sldId id="263" r:id="rId11"/>
    <p:sldId id="264" r:id="rId12"/>
    <p:sldId id="262" r:id="rId13"/>
    <p:sldId id="267" r:id="rId14"/>
    <p:sldId id="266" r:id="rId15"/>
    <p:sldId id="269"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3000" b="1" dirty="0">
                <a:solidFill>
                  <a:schemeClr val="tx1"/>
                </a:solidFill>
              </a:rPr>
              <a:t>Covid 19 Vaccination Rights for Indonesian Children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err="1">
                <a:solidFill>
                  <a:schemeClr val="tx1"/>
                </a:solidFill>
              </a:rPr>
              <a:t>Bernadeta</a:t>
            </a:r>
            <a:r>
              <a:rPr lang="en-US" dirty="0">
                <a:solidFill>
                  <a:schemeClr val="tx1"/>
                </a:solidFill>
              </a:rPr>
              <a:t> </a:t>
            </a:r>
            <a:r>
              <a:rPr lang="en-US" dirty="0" err="1">
                <a:solidFill>
                  <a:schemeClr val="tx1"/>
                </a:solidFill>
              </a:rPr>
              <a:t>Resti</a:t>
            </a:r>
            <a:r>
              <a:rPr lang="en-US" dirty="0">
                <a:solidFill>
                  <a:schemeClr val="tx1"/>
                </a:solidFill>
              </a:rPr>
              <a:t> </a:t>
            </a:r>
            <a:r>
              <a:rPr lang="en-US" dirty="0" err="1">
                <a:solidFill>
                  <a:schemeClr val="tx1"/>
                </a:solidFill>
              </a:rPr>
              <a:t>Nurhayati</a:t>
            </a:r>
            <a:endParaRPr lang="en-US" dirty="0">
              <a:solidFill>
                <a:schemeClr val="tx1"/>
              </a:solidFill>
            </a:endParaRPr>
          </a:p>
        </p:txBody>
      </p:sp>
      <p:pic>
        <p:nvPicPr>
          <p:cNvPr id="4" name="Picture 3">
            <a:extLst>
              <a:ext uri="{FF2B5EF4-FFF2-40B4-BE49-F238E27FC236}">
                <a16:creationId xmlns:a16="http://schemas.microsoft.com/office/drawing/2014/main" id="{4BB6EBF5-C5D3-4DE9-8F87-8AC0206A38F0}"/>
              </a:ext>
            </a:extLst>
          </p:cNvPr>
          <p:cNvPicPr>
            <a:picLocks noChangeAspect="1"/>
          </p:cNvPicPr>
          <p:nvPr/>
        </p:nvPicPr>
        <p:blipFill>
          <a:blip r:embed="rId3"/>
          <a:stretch>
            <a:fillRect/>
          </a:stretch>
        </p:blipFill>
        <p:spPr>
          <a:xfrm>
            <a:off x="6671552" y="1833395"/>
            <a:ext cx="4870259" cy="3240936"/>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43680B-1605-44A3-96BE-11AFBD7046D3}"/>
              </a:ext>
            </a:extLst>
          </p:cNvPr>
          <p:cNvSpPr>
            <a:spLocks noGrp="1"/>
          </p:cNvSpPr>
          <p:nvPr>
            <p:ph sz="half" idx="1"/>
          </p:nvPr>
        </p:nvSpPr>
        <p:spPr>
          <a:xfrm>
            <a:off x="1066799" y="983974"/>
            <a:ext cx="6745357" cy="4868186"/>
          </a:xfrm>
        </p:spPr>
        <p:txBody>
          <a:bodyPr>
            <a:normAutofit/>
          </a:bodyPr>
          <a:lstStyle/>
          <a:p>
            <a:r>
              <a:rPr lang="en-ID" sz="2800" b="0" i="0" dirty="0">
                <a:effectLst/>
                <a:latin typeface="Euclid Circular Light"/>
              </a:rPr>
              <a:t>Doctor Jose Romero from </a:t>
            </a:r>
            <a:r>
              <a:rPr lang="en-US" sz="2800" b="0" i="0" dirty="0">
                <a:effectLst/>
                <a:latin typeface="Roboto" panose="02000000000000000000" pitchFamily="2" charset="0"/>
              </a:rPr>
              <a:t>Centers for Disease Control and Prevention/</a:t>
            </a:r>
            <a:r>
              <a:rPr lang="en-ID" sz="2800" b="0" i="0" dirty="0">
                <a:effectLst/>
                <a:latin typeface="Euclid Circular Light"/>
              </a:rPr>
              <a:t>CDC express his hope to see immediate vaccines trial on children before Q2 of 2021</a:t>
            </a:r>
          </a:p>
          <a:p>
            <a:r>
              <a:rPr lang="en-ID" sz="2800" b="0" i="0" dirty="0">
                <a:effectLst/>
                <a:latin typeface="Euclid Circular Light"/>
              </a:rPr>
              <a:t>Should they are proved to be effective and safe, all children below 18 years old shall be receiving vaccines shot before 2021 ends</a:t>
            </a:r>
            <a:endParaRPr lang="en-ID" sz="2800" dirty="0"/>
          </a:p>
        </p:txBody>
      </p:sp>
      <p:sp>
        <p:nvSpPr>
          <p:cNvPr id="9" name="Content Placeholder 8">
            <a:extLst>
              <a:ext uri="{FF2B5EF4-FFF2-40B4-BE49-F238E27FC236}">
                <a16:creationId xmlns:a16="http://schemas.microsoft.com/office/drawing/2014/main" id="{FA2E15B2-0A4A-4D7B-B01F-B14BB52BF517}"/>
              </a:ext>
            </a:extLst>
          </p:cNvPr>
          <p:cNvSpPr>
            <a:spLocks noGrp="1"/>
          </p:cNvSpPr>
          <p:nvPr>
            <p:ph sz="half" idx="2"/>
          </p:nvPr>
        </p:nvSpPr>
        <p:spPr>
          <a:xfrm>
            <a:off x="8537712" y="2031558"/>
            <a:ext cx="3044686" cy="2773017"/>
          </a:xfrm>
        </p:spPr>
        <p:txBody>
          <a:bodyPr>
            <a:normAutofit/>
          </a:bodyPr>
          <a:lstStyle/>
          <a:p>
            <a:endParaRPr lang="en-ID" dirty="0"/>
          </a:p>
        </p:txBody>
      </p:sp>
      <p:pic>
        <p:nvPicPr>
          <p:cNvPr id="7" name="Picture 6">
            <a:extLst>
              <a:ext uri="{FF2B5EF4-FFF2-40B4-BE49-F238E27FC236}">
                <a16:creationId xmlns:a16="http://schemas.microsoft.com/office/drawing/2014/main" id="{164BB8D2-7205-43A2-A479-07C808DF9976}"/>
              </a:ext>
            </a:extLst>
          </p:cNvPr>
          <p:cNvPicPr>
            <a:picLocks noChangeAspect="1"/>
          </p:cNvPicPr>
          <p:nvPr/>
        </p:nvPicPr>
        <p:blipFill>
          <a:blip r:embed="rId2"/>
          <a:stretch>
            <a:fillRect/>
          </a:stretch>
        </p:blipFill>
        <p:spPr>
          <a:xfrm>
            <a:off x="8876913" y="2384998"/>
            <a:ext cx="2545191" cy="1813684"/>
          </a:xfrm>
          <a:prstGeom prst="rect">
            <a:avLst/>
          </a:prstGeom>
        </p:spPr>
      </p:pic>
    </p:spTree>
    <p:extLst>
      <p:ext uri="{BB962C8B-B14F-4D97-AF65-F5344CB8AC3E}">
        <p14:creationId xmlns:p14="http://schemas.microsoft.com/office/powerpoint/2010/main" val="188669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69F5A-E1C7-42F4-915A-B202216F84D2}"/>
              </a:ext>
            </a:extLst>
          </p:cNvPr>
          <p:cNvSpPr>
            <a:spLocks noGrp="1"/>
          </p:cNvSpPr>
          <p:nvPr>
            <p:ph idx="1"/>
          </p:nvPr>
        </p:nvSpPr>
        <p:spPr>
          <a:xfrm>
            <a:off x="957469" y="1302026"/>
            <a:ext cx="10058400" cy="4373216"/>
          </a:xfrm>
        </p:spPr>
        <p:txBody>
          <a:bodyPr>
            <a:normAutofit/>
          </a:bodyPr>
          <a:lstStyle/>
          <a:p>
            <a:r>
              <a:rPr lang="en-ID" sz="2800" b="0" i="0" dirty="0">
                <a:solidFill>
                  <a:srgbClr val="212529"/>
                </a:solidFill>
                <a:effectLst/>
                <a:latin typeface="Euclid Circular Light"/>
              </a:rPr>
              <a:t>There are preliminary step of vaccines shot trial on adults to ensure how they might affect overall population health as well as its effectiveness and soundness</a:t>
            </a:r>
          </a:p>
          <a:p>
            <a:r>
              <a:rPr lang="en-ID" sz="2800" dirty="0">
                <a:solidFill>
                  <a:srgbClr val="212529"/>
                </a:solidFill>
                <a:latin typeface="Euclid Circular Light"/>
              </a:rPr>
              <a:t>There are several candidates of children-addressing vaccines but to date no one is ready even for urgent measure</a:t>
            </a:r>
            <a:endParaRPr lang="en-ID" sz="2800" b="0" i="0" dirty="0">
              <a:solidFill>
                <a:srgbClr val="212529"/>
              </a:solidFill>
              <a:effectLst/>
              <a:latin typeface="Euclid Circular Light"/>
            </a:endParaRPr>
          </a:p>
          <a:p>
            <a:r>
              <a:rPr lang="en-US" sz="2800" dirty="0">
                <a:latin typeface="Euclid Circular Light"/>
              </a:rPr>
              <a:t>We should empower and encourage bigger and more purposeful covid 19 pandemic handling to achieve better children protection</a:t>
            </a:r>
          </a:p>
          <a:p>
            <a:endParaRPr lang="en-US" sz="2400" dirty="0"/>
          </a:p>
          <a:p>
            <a:endParaRPr lang="en-ID" dirty="0"/>
          </a:p>
        </p:txBody>
      </p:sp>
    </p:spTree>
    <p:extLst>
      <p:ext uri="{BB962C8B-B14F-4D97-AF65-F5344CB8AC3E}">
        <p14:creationId xmlns:p14="http://schemas.microsoft.com/office/powerpoint/2010/main" val="293695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B0286D-9EFE-4B0C-AB56-406E2D7208B8}"/>
              </a:ext>
            </a:extLst>
          </p:cNvPr>
          <p:cNvSpPr>
            <a:spLocks noGrp="1"/>
          </p:cNvSpPr>
          <p:nvPr>
            <p:ph type="title"/>
          </p:nvPr>
        </p:nvSpPr>
        <p:spPr/>
        <p:txBody>
          <a:bodyPr/>
          <a:lstStyle/>
          <a:p>
            <a:r>
              <a:rPr lang="en-US" b="1" dirty="0"/>
              <a:t>Conclusion</a:t>
            </a:r>
            <a:r>
              <a:rPr lang="en-US" dirty="0"/>
              <a:t> </a:t>
            </a:r>
            <a:endParaRPr lang="en-ID" dirty="0"/>
          </a:p>
        </p:txBody>
      </p:sp>
      <p:sp>
        <p:nvSpPr>
          <p:cNvPr id="6" name="Content Placeholder 5">
            <a:extLst>
              <a:ext uri="{FF2B5EF4-FFF2-40B4-BE49-F238E27FC236}">
                <a16:creationId xmlns:a16="http://schemas.microsoft.com/office/drawing/2014/main" id="{34C99F66-15DD-4AE9-822A-442F076A6C56}"/>
              </a:ext>
            </a:extLst>
          </p:cNvPr>
          <p:cNvSpPr>
            <a:spLocks noGrp="1"/>
          </p:cNvSpPr>
          <p:nvPr>
            <p:ph idx="1"/>
          </p:nvPr>
        </p:nvSpPr>
        <p:spPr/>
        <p:txBody>
          <a:bodyPr/>
          <a:lstStyle/>
          <a:p>
            <a:pPr marL="342900" indent="-342900">
              <a:buFont typeface="+mj-lt"/>
              <a:buAutoNum type="arabicPeriod"/>
            </a:pPr>
            <a:r>
              <a:rPr lang="en-US" sz="2400" dirty="0"/>
              <a:t>Infant and Children are also priority to the rights to </a:t>
            </a:r>
            <a:r>
              <a:rPr lang="en-US" sz="2400" dirty="0" err="1"/>
              <a:t>heatlh</a:t>
            </a:r>
            <a:r>
              <a:rPr lang="en-US" sz="2400" dirty="0"/>
              <a:t>, including vaccines shot that are instrumental to overall population protection during this pandemic</a:t>
            </a:r>
          </a:p>
          <a:p>
            <a:pPr marL="342900" indent="-342900">
              <a:buFont typeface="+mj-lt"/>
              <a:buAutoNum type="arabicPeriod"/>
            </a:pPr>
            <a:r>
              <a:rPr lang="en-US" sz="2400" dirty="0"/>
              <a:t>Children-specified vaccines are currently undergoing further medical testing so we are longing for them to get ready as soon as possible</a:t>
            </a:r>
          </a:p>
          <a:p>
            <a:pPr marL="342900" indent="-342900">
              <a:buFont typeface="+mj-lt"/>
              <a:buAutoNum type="arabicPeriod"/>
            </a:pPr>
            <a:r>
              <a:rPr lang="en-US" sz="2400" dirty="0"/>
              <a:t>Should they are ready immediately, the government shall organize convenient vaccines shot services to get them protected</a:t>
            </a:r>
          </a:p>
          <a:p>
            <a:pPr marL="342900" indent="-342900">
              <a:buFont typeface="+mj-lt"/>
              <a:buAutoNum type="arabicPeriod"/>
            </a:pPr>
            <a:endParaRPr lang="en-ID" dirty="0"/>
          </a:p>
        </p:txBody>
      </p:sp>
    </p:spTree>
    <p:extLst>
      <p:ext uri="{BB962C8B-B14F-4D97-AF65-F5344CB8AC3E}">
        <p14:creationId xmlns:p14="http://schemas.microsoft.com/office/powerpoint/2010/main" val="228137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1C3A9599-85D5-49F8-8AC2-4B2E1653C14C}"/>
              </a:ext>
            </a:extLst>
          </p:cNvPr>
          <p:cNvPicPr>
            <a:picLocks noChangeAspect="1"/>
          </p:cNvPicPr>
          <p:nvPr/>
        </p:nvPicPr>
        <p:blipFill>
          <a:blip r:embed="rId3"/>
          <a:stretch>
            <a:fillRect/>
          </a:stretch>
        </p:blipFill>
        <p:spPr>
          <a:xfrm>
            <a:off x="4515306" y="898663"/>
            <a:ext cx="7143750" cy="4762500"/>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96B29E-C9ED-4624-AE20-6E4A4BEC5E31}"/>
              </a:ext>
            </a:extLst>
          </p:cNvPr>
          <p:cNvPicPr>
            <a:picLocks noGrp="1" noChangeAspect="1"/>
          </p:cNvPicPr>
          <p:nvPr>
            <p:ph idx="1"/>
          </p:nvPr>
        </p:nvPicPr>
        <p:blipFill>
          <a:blip r:embed="rId2"/>
          <a:stretch>
            <a:fillRect/>
          </a:stretch>
        </p:blipFill>
        <p:spPr>
          <a:xfrm>
            <a:off x="1557985" y="403656"/>
            <a:ext cx="9076029" cy="6050687"/>
          </a:xfrm>
          <a:prstGeom prst="rect">
            <a:avLst/>
          </a:prstGeom>
        </p:spPr>
      </p:pic>
      <p:sp>
        <p:nvSpPr>
          <p:cNvPr id="10" name="TextBox 9">
            <a:extLst>
              <a:ext uri="{FF2B5EF4-FFF2-40B4-BE49-F238E27FC236}">
                <a16:creationId xmlns:a16="http://schemas.microsoft.com/office/drawing/2014/main" id="{A3BC8C6C-93E3-4A9F-94F9-DA738005CF12}"/>
              </a:ext>
            </a:extLst>
          </p:cNvPr>
          <p:cNvSpPr txBox="1"/>
          <p:nvPr/>
        </p:nvSpPr>
        <p:spPr>
          <a:xfrm>
            <a:off x="2333210" y="4332668"/>
            <a:ext cx="6840606" cy="707886"/>
          </a:xfrm>
          <a:prstGeom prst="rect">
            <a:avLst/>
          </a:prstGeom>
          <a:noFill/>
        </p:spPr>
        <p:txBody>
          <a:bodyPr wrap="square">
            <a:spAutoFit/>
          </a:bodyPr>
          <a:lstStyle/>
          <a:p>
            <a:r>
              <a:rPr lang="en-ID" sz="4000" b="1" dirty="0" err="1">
                <a:solidFill>
                  <a:srgbClr val="FFFF00"/>
                </a:solidFill>
                <a:latin typeface="Bell MT" panose="02020503060305020303" pitchFamily="18" charset="0"/>
              </a:rPr>
              <a:t>H’i</a:t>
            </a:r>
            <a:r>
              <a:rPr lang="en-ID" sz="4000" b="1" dirty="0">
                <a:solidFill>
                  <a:srgbClr val="FFFF00"/>
                </a:solidFill>
                <a:latin typeface="Bell MT" panose="02020503060305020303" pitchFamily="18" charset="0"/>
              </a:rPr>
              <a:t> </a:t>
            </a:r>
            <a:r>
              <a:rPr lang="en-ID" sz="4000" b="1" dirty="0" err="1">
                <a:solidFill>
                  <a:srgbClr val="FFFF00"/>
                </a:solidFill>
                <a:latin typeface="Bell MT" panose="02020503060305020303" pitchFamily="18" charset="0"/>
              </a:rPr>
              <a:t>im</a:t>
            </a:r>
            <a:r>
              <a:rPr lang="en-ID" sz="4000" b="1" dirty="0">
                <a:solidFill>
                  <a:srgbClr val="FFFF00"/>
                </a:solidFill>
                <a:latin typeface="Bell MT" panose="02020503060305020303" pitchFamily="18" charset="0"/>
              </a:rPr>
              <a:t> Indonesian children</a:t>
            </a:r>
          </a:p>
        </p:txBody>
      </p:sp>
    </p:spTree>
    <p:extLst>
      <p:ext uri="{BB962C8B-B14F-4D97-AF65-F5344CB8AC3E}">
        <p14:creationId xmlns:p14="http://schemas.microsoft.com/office/powerpoint/2010/main" val="352876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F12D-AA5E-49AC-BAA4-88182237F736}"/>
              </a:ext>
            </a:extLst>
          </p:cNvPr>
          <p:cNvSpPr>
            <a:spLocks noGrp="1"/>
          </p:cNvSpPr>
          <p:nvPr>
            <p:ph type="title"/>
          </p:nvPr>
        </p:nvSpPr>
        <p:spPr>
          <a:xfrm>
            <a:off x="530087" y="526774"/>
            <a:ext cx="7381461" cy="1056997"/>
          </a:xfrm>
        </p:spPr>
        <p:txBody>
          <a:bodyPr/>
          <a:lstStyle/>
          <a:p>
            <a:r>
              <a:rPr lang="en-ID" b="1" dirty="0"/>
              <a:t>Preliminary</a:t>
            </a:r>
          </a:p>
        </p:txBody>
      </p:sp>
      <p:sp>
        <p:nvSpPr>
          <p:cNvPr id="3" name="Content Placeholder 2">
            <a:extLst>
              <a:ext uri="{FF2B5EF4-FFF2-40B4-BE49-F238E27FC236}">
                <a16:creationId xmlns:a16="http://schemas.microsoft.com/office/drawing/2014/main" id="{E164C9B3-0FC6-49B2-A70E-68C5EBA027AD}"/>
              </a:ext>
            </a:extLst>
          </p:cNvPr>
          <p:cNvSpPr>
            <a:spLocks noGrp="1"/>
          </p:cNvSpPr>
          <p:nvPr>
            <p:ph idx="1"/>
          </p:nvPr>
        </p:nvSpPr>
        <p:spPr>
          <a:xfrm>
            <a:off x="629478" y="1874520"/>
            <a:ext cx="10058400" cy="4456706"/>
          </a:xfrm>
        </p:spPr>
        <p:txBody>
          <a:bodyPr>
            <a:noAutofit/>
          </a:bodyPr>
          <a:lstStyle/>
          <a:p>
            <a:r>
              <a:rPr lang="en-US" sz="2800" dirty="0">
                <a:effectLst/>
                <a:latin typeface="Calibri" panose="020F0502020204030204" pitchFamily="34" charset="0"/>
                <a:ea typeface="Calibri" panose="020F0502020204030204" pitchFamily="34" charset="0"/>
              </a:rPr>
              <a:t>Children are the heir of the nation's future.</a:t>
            </a:r>
          </a:p>
          <a:p>
            <a:r>
              <a:rPr lang="en-US" sz="2800" dirty="0">
                <a:effectLst/>
                <a:latin typeface="Calibri" panose="020F0502020204030204" pitchFamily="34" charset="0"/>
                <a:ea typeface="Calibri" panose="020F0502020204030204" pitchFamily="34" charset="0"/>
              </a:rPr>
              <a:t>They need to be protected to achieve proper maturity</a:t>
            </a:r>
            <a:endParaRPr lang="en-US" sz="2800" dirty="0">
              <a:effectLst/>
              <a:highlight>
                <a:srgbClr val="FFFF00"/>
              </a:highlight>
              <a:latin typeface="Calibri" panose="020F0502020204030204" pitchFamily="34" charset="0"/>
              <a:ea typeface="Calibri" panose="020F0502020204030204" pitchFamily="34" charset="0"/>
            </a:endParaRPr>
          </a:p>
          <a:p>
            <a:r>
              <a:rPr lang="en-US" sz="2800" dirty="0">
                <a:latin typeface="Calibri" panose="020F0502020204030204" pitchFamily="34" charset="0"/>
                <a:ea typeface="Calibri" panose="020F0502020204030204" pitchFamily="34" charset="0"/>
              </a:rPr>
              <a:t>Therefore, the Indonesian government are obliged to provide convincing regulations to provide such protection.</a:t>
            </a:r>
          </a:p>
          <a:p>
            <a:r>
              <a:rPr lang="en-US" sz="2800" dirty="0">
                <a:latin typeface="Calibri" panose="020F0502020204030204" pitchFamily="34" charset="0"/>
                <a:ea typeface="Calibri" panose="020F0502020204030204" pitchFamily="34" charset="0"/>
              </a:rPr>
              <a:t>Children's rights are also considered as human rights. Government do regulate it specifically through second Amendment to the 1945 Constitution, in particular:</a:t>
            </a:r>
          </a:p>
          <a:p>
            <a:pPr marL="0" indent="0">
              <a:buNone/>
            </a:pPr>
            <a:endParaRPr lang="en-US" sz="2200" b="1"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8DC9CC24-840C-4A6B-88AF-73D5D93D51D6}"/>
              </a:ext>
            </a:extLst>
          </p:cNvPr>
          <p:cNvPicPr>
            <a:picLocks noChangeAspect="1"/>
          </p:cNvPicPr>
          <p:nvPr/>
        </p:nvPicPr>
        <p:blipFill>
          <a:blip r:embed="rId2"/>
          <a:stretch>
            <a:fillRect/>
          </a:stretch>
        </p:blipFill>
        <p:spPr>
          <a:xfrm>
            <a:off x="8590864" y="526774"/>
            <a:ext cx="3071049" cy="1639956"/>
          </a:xfrm>
          <a:prstGeom prst="rect">
            <a:avLst/>
          </a:prstGeom>
        </p:spPr>
      </p:pic>
    </p:spTree>
    <p:extLst>
      <p:ext uri="{BB962C8B-B14F-4D97-AF65-F5344CB8AC3E}">
        <p14:creationId xmlns:p14="http://schemas.microsoft.com/office/powerpoint/2010/main" val="113909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417D0E-8839-4474-8B54-DC4D833B7229}"/>
              </a:ext>
            </a:extLst>
          </p:cNvPr>
          <p:cNvPicPr>
            <a:picLocks noChangeAspect="1"/>
          </p:cNvPicPr>
          <p:nvPr/>
        </p:nvPicPr>
        <p:blipFill>
          <a:blip r:embed="rId2"/>
          <a:stretch>
            <a:fillRect/>
          </a:stretch>
        </p:blipFill>
        <p:spPr>
          <a:xfrm>
            <a:off x="3951798" y="416904"/>
            <a:ext cx="3036071" cy="1597290"/>
          </a:xfrm>
          <a:prstGeom prst="rect">
            <a:avLst/>
          </a:prstGeom>
        </p:spPr>
      </p:pic>
      <p:sp>
        <p:nvSpPr>
          <p:cNvPr id="3" name="Content Placeholder 2">
            <a:extLst>
              <a:ext uri="{FF2B5EF4-FFF2-40B4-BE49-F238E27FC236}">
                <a16:creationId xmlns:a16="http://schemas.microsoft.com/office/drawing/2014/main" id="{01FC08AA-2F93-4CC9-9CC0-C0A3966F1BC2}"/>
              </a:ext>
            </a:extLst>
          </p:cNvPr>
          <p:cNvSpPr>
            <a:spLocks noGrp="1"/>
          </p:cNvSpPr>
          <p:nvPr>
            <p:ph idx="1"/>
          </p:nvPr>
        </p:nvSpPr>
        <p:spPr>
          <a:xfrm>
            <a:off x="1066800" y="2103120"/>
            <a:ext cx="10058400" cy="4337976"/>
          </a:xfrm>
        </p:spPr>
        <p:txBody>
          <a:bodyPr>
            <a:noAutofit/>
          </a:bodyPr>
          <a:lstStyle/>
          <a:p>
            <a:r>
              <a:rPr lang="en-US" sz="2200" dirty="0"/>
              <a:t>Article 28 B paragraph (2): </a:t>
            </a:r>
            <a:r>
              <a:rPr lang="en-US" sz="2200" b="1" dirty="0"/>
              <a:t>"Every child has the rights to survive, grow and develop and has the rights to protection from violence and discrimination".</a:t>
            </a:r>
          </a:p>
          <a:p>
            <a:r>
              <a:rPr lang="en-US" sz="2200" dirty="0"/>
              <a:t>Article 28 H paragraph (1): </a:t>
            </a:r>
            <a:r>
              <a:rPr lang="en-US" sz="2200" b="1" dirty="0"/>
              <a:t>"Everyone has the rights to live in physical and spiritual prosperity, to have a place to live, and to have a good and healthy living environment and have the rights to obtain health services".</a:t>
            </a:r>
          </a:p>
          <a:p>
            <a:endParaRPr lang="en-US" sz="2200" b="1" dirty="0">
              <a:solidFill>
                <a:schemeClr val="accent1">
                  <a:lumMod val="75000"/>
                </a:schemeClr>
              </a:solidFill>
            </a:endParaRPr>
          </a:p>
        </p:txBody>
      </p:sp>
    </p:spTree>
    <p:extLst>
      <p:ext uri="{BB962C8B-B14F-4D97-AF65-F5344CB8AC3E}">
        <p14:creationId xmlns:p14="http://schemas.microsoft.com/office/powerpoint/2010/main" val="416934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D967-D7CE-4B2C-8BDD-CD01850CBE2A}"/>
              </a:ext>
            </a:extLst>
          </p:cNvPr>
          <p:cNvSpPr>
            <a:spLocks noGrp="1"/>
          </p:cNvSpPr>
          <p:nvPr>
            <p:ph type="title"/>
          </p:nvPr>
        </p:nvSpPr>
        <p:spPr/>
        <p:txBody>
          <a:bodyPr/>
          <a:lstStyle/>
          <a:p>
            <a:r>
              <a:rPr lang="en-US" b="1" dirty="0"/>
              <a:t>Problem</a:t>
            </a:r>
            <a:endParaRPr lang="en-ID" b="1" dirty="0"/>
          </a:p>
        </p:txBody>
      </p:sp>
      <p:sp>
        <p:nvSpPr>
          <p:cNvPr id="3" name="Content Placeholder 2">
            <a:extLst>
              <a:ext uri="{FF2B5EF4-FFF2-40B4-BE49-F238E27FC236}">
                <a16:creationId xmlns:a16="http://schemas.microsoft.com/office/drawing/2014/main" id="{1674D2CA-445E-4EE1-B19D-67DB59C3CBB9}"/>
              </a:ext>
            </a:extLst>
          </p:cNvPr>
          <p:cNvSpPr>
            <a:spLocks noGrp="1"/>
          </p:cNvSpPr>
          <p:nvPr>
            <p:ph idx="1"/>
          </p:nvPr>
        </p:nvSpPr>
        <p:spPr/>
        <p:txBody>
          <a:bodyPr/>
          <a:lstStyle/>
          <a:p>
            <a:r>
              <a:rPr lang="en-US" sz="2800" b="1" dirty="0">
                <a:solidFill>
                  <a:schemeClr val="accent1">
                    <a:lumMod val="75000"/>
                  </a:schemeClr>
                </a:solidFill>
              </a:rPr>
              <a:t>How does this play part to vaccinations for children?</a:t>
            </a:r>
          </a:p>
          <a:p>
            <a:r>
              <a:rPr lang="en-US" sz="2800" b="1" dirty="0">
                <a:solidFill>
                  <a:schemeClr val="accent1">
                    <a:lumMod val="75000"/>
                  </a:schemeClr>
                </a:solidFill>
              </a:rPr>
              <a:t>If the rights to health becomes the part of children rights, in the middle of this pandemic, when they get the vaccines?</a:t>
            </a:r>
          </a:p>
          <a:p>
            <a:endParaRPr lang="en-ID" dirty="0"/>
          </a:p>
        </p:txBody>
      </p:sp>
    </p:spTree>
    <p:extLst>
      <p:ext uri="{BB962C8B-B14F-4D97-AF65-F5344CB8AC3E}">
        <p14:creationId xmlns:p14="http://schemas.microsoft.com/office/powerpoint/2010/main" val="101206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A582-74F0-4B5E-B514-77FAE81AD089}"/>
              </a:ext>
            </a:extLst>
          </p:cNvPr>
          <p:cNvSpPr>
            <a:spLocks noGrp="1"/>
          </p:cNvSpPr>
          <p:nvPr>
            <p:ph type="title"/>
          </p:nvPr>
        </p:nvSpPr>
        <p:spPr>
          <a:xfrm>
            <a:off x="490331" y="592898"/>
            <a:ext cx="10058400" cy="897971"/>
          </a:xfrm>
        </p:spPr>
        <p:txBody>
          <a:bodyPr/>
          <a:lstStyle/>
          <a:p>
            <a:r>
              <a:rPr lang="en-US" b="1" dirty="0"/>
              <a:t>Analysis</a:t>
            </a:r>
            <a:endParaRPr lang="en-ID" b="1" dirty="0"/>
          </a:p>
        </p:txBody>
      </p:sp>
      <p:sp>
        <p:nvSpPr>
          <p:cNvPr id="3" name="Content Placeholder 2">
            <a:extLst>
              <a:ext uri="{FF2B5EF4-FFF2-40B4-BE49-F238E27FC236}">
                <a16:creationId xmlns:a16="http://schemas.microsoft.com/office/drawing/2014/main" id="{55EF04F7-9EC7-452E-9A15-1D1D1D2365B5}"/>
              </a:ext>
            </a:extLst>
          </p:cNvPr>
          <p:cNvSpPr>
            <a:spLocks noGrp="1"/>
          </p:cNvSpPr>
          <p:nvPr>
            <p:ph idx="1"/>
          </p:nvPr>
        </p:nvSpPr>
        <p:spPr>
          <a:xfrm>
            <a:off x="1066800" y="1699591"/>
            <a:ext cx="10058400" cy="4253153"/>
          </a:xfrm>
        </p:spPr>
        <p:txBody>
          <a:bodyPr>
            <a:normAutofit fontScale="92500" lnSpcReduction="20000"/>
          </a:bodyPr>
          <a:lstStyle/>
          <a:p>
            <a:r>
              <a:rPr lang="en-US" sz="1800" b="1" dirty="0">
                <a:latin typeface="Verdana" panose="020B0604030504040204" pitchFamily="34" charset="0"/>
                <a:ea typeface="Verdana" panose="020B0604030504040204" pitchFamily="34" charset="0"/>
              </a:rPr>
              <a:t>What does Convention of the Rights of The Child (CRC) state about</a:t>
            </a:r>
            <a:r>
              <a:rPr lang="en-US" sz="1800" b="1" dirty="0">
                <a:solidFill>
                  <a:srgbClr val="FF0000"/>
                </a:solidFill>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Children rights to health?</a:t>
            </a:r>
          </a:p>
          <a:p>
            <a:pPr algn="l"/>
            <a:r>
              <a:rPr lang="en-US" sz="1600" b="1" i="1" dirty="0">
                <a:solidFill>
                  <a:srgbClr val="000000"/>
                </a:solidFill>
                <a:effectLst/>
                <a:latin typeface="Verdana" panose="020B0604030504040204" pitchFamily="34" charset="0"/>
                <a:ea typeface="Verdana" panose="020B0604030504040204" pitchFamily="34" charset="0"/>
              </a:rPr>
              <a:t>Article 24</a:t>
            </a:r>
            <a:endParaRPr lang="en-US" sz="1600" b="0" i="0" dirty="0">
              <a:solidFill>
                <a:srgbClr val="000000"/>
              </a:solidFill>
              <a:effectLst/>
              <a:latin typeface="Verdana" panose="020B0604030504040204" pitchFamily="34" charset="0"/>
              <a:ea typeface="Verdana" panose="020B0604030504040204" pitchFamily="34" charset="0"/>
            </a:endParaRPr>
          </a:p>
          <a:p>
            <a:pPr marL="357188" indent="-357188" algn="l">
              <a:buNone/>
            </a:pPr>
            <a:r>
              <a:rPr lang="en-US" sz="1600" b="1" i="0" dirty="0">
                <a:solidFill>
                  <a:srgbClr val="000000"/>
                </a:solidFill>
                <a:effectLst/>
                <a:latin typeface="verdana" panose="020B0604030504040204" pitchFamily="34" charset="0"/>
              </a:rPr>
              <a:t>1.</a:t>
            </a:r>
            <a:r>
              <a:rPr lang="en-US" sz="1600" b="0" i="0" dirty="0">
                <a:solidFill>
                  <a:srgbClr val="000000"/>
                </a:solidFill>
                <a:effectLst/>
                <a:latin typeface="verdana" panose="020B0604030504040204" pitchFamily="34" charset="0"/>
              </a:rPr>
              <a:t> States Parties recognize the right of the child to the enjoyment of the highest attainable standard of health and to facilities for the treatment of illness and rehabilitation of health. States Parties shall strive to ensure that no child is deprived of his or her right of access to such health care services.</a:t>
            </a:r>
          </a:p>
          <a:p>
            <a:pPr marL="357188" indent="-357188" algn="l">
              <a:buNone/>
            </a:pPr>
            <a:r>
              <a:rPr lang="en-US" sz="1600" b="1" i="0" dirty="0">
                <a:solidFill>
                  <a:srgbClr val="000000"/>
                </a:solidFill>
                <a:effectLst/>
                <a:latin typeface="verdana" panose="020B0604030504040204" pitchFamily="34" charset="0"/>
              </a:rPr>
              <a:t>2.</a:t>
            </a:r>
            <a:r>
              <a:rPr lang="en-US" sz="1600" b="0" i="0" dirty="0">
                <a:solidFill>
                  <a:srgbClr val="000000"/>
                </a:solidFill>
                <a:effectLst/>
                <a:latin typeface="verdana" panose="020B0604030504040204" pitchFamily="34" charset="0"/>
              </a:rPr>
              <a:t> States Parties shall pursue full implementation of this right and, in particular, shall take appropriate measures:</a:t>
            </a:r>
          </a:p>
          <a:p>
            <a:pPr marL="804863" indent="-447675" algn="l">
              <a:buNone/>
            </a:pPr>
            <a:r>
              <a:rPr lang="en-US" sz="1600" b="0" i="0" dirty="0">
                <a:solidFill>
                  <a:srgbClr val="000000"/>
                </a:solidFill>
                <a:effectLst/>
                <a:latin typeface="verdana" panose="020B0604030504040204" pitchFamily="34" charset="0"/>
              </a:rPr>
              <a:t>(a) To diminish infant and child mortality;</a:t>
            </a:r>
          </a:p>
          <a:p>
            <a:pPr marL="804863" indent="-447675" algn="l">
              <a:buNone/>
            </a:pPr>
            <a:r>
              <a:rPr lang="en-US" sz="1600" b="0" i="0" dirty="0">
                <a:solidFill>
                  <a:srgbClr val="000000"/>
                </a:solidFill>
                <a:effectLst/>
                <a:latin typeface="verdana" panose="020B0604030504040204" pitchFamily="34" charset="0"/>
              </a:rPr>
              <a:t>(b) To ensure the provision of necessary medical assistance and health care to all children with emphasis on the development of primary health care;</a:t>
            </a:r>
          </a:p>
          <a:p>
            <a:pPr marL="804863" indent="-447675" algn="l">
              <a:buNone/>
            </a:pPr>
            <a:r>
              <a:rPr lang="en-US" sz="1600" b="0" i="0" dirty="0">
                <a:solidFill>
                  <a:srgbClr val="000000"/>
                </a:solidFill>
                <a:effectLst/>
                <a:latin typeface="verdana" panose="020B0604030504040204" pitchFamily="34" charset="0"/>
              </a:rPr>
              <a:t>(c) To combat disease and malnutrition, including within the framework of primary health care, through, inter alia, the application of readily available technology and through the provision of adequate nutritious foods and clean drinking-water, taking into consideration the dangers and risks of environmental pollution;</a:t>
            </a:r>
          </a:p>
          <a:p>
            <a:endParaRPr lang="en-ID" dirty="0"/>
          </a:p>
        </p:txBody>
      </p:sp>
    </p:spTree>
    <p:extLst>
      <p:ext uri="{BB962C8B-B14F-4D97-AF65-F5344CB8AC3E}">
        <p14:creationId xmlns:p14="http://schemas.microsoft.com/office/powerpoint/2010/main" val="380766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DA2A0-76FC-4D72-86E5-ACD86DCF9C23}"/>
              </a:ext>
            </a:extLst>
          </p:cNvPr>
          <p:cNvSpPr>
            <a:spLocks noGrp="1"/>
          </p:cNvSpPr>
          <p:nvPr>
            <p:ph idx="1"/>
          </p:nvPr>
        </p:nvSpPr>
        <p:spPr>
          <a:xfrm>
            <a:off x="1066800" y="1162878"/>
            <a:ext cx="10058400" cy="4789866"/>
          </a:xfrm>
        </p:spPr>
        <p:txBody>
          <a:bodyPr>
            <a:noAutofit/>
          </a:bodyPr>
          <a:lstStyle/>
          <a:p>
            <a:pPr marL="0" marR="2475230" indent="0" defTabSz="9869488">
              <a:lnSpc>
                <a:spcPct val="115000"/>
              </a:lnSpc>
              <a:spcBef>
                <a:spcPts val="600"/>
              </a:spcBef>
              <a:spcAft>
                <a:spcPts val="600"/>
              </a:spcAft>
              <a:buNone/>
              <a:tabLst>
                <a:tab pos="0" algn="l"/>
              </a:tabLst>
            </a:pPr>
            <a:r>
              <a:rPr lang="en-US" sz="1800" b="1" spc="-5" dirty="0">
                <a:effectLst/>
                <a:latin typeface="Verdana" panose="020B0604030504040204" pitchFamily="34" charset="0"/>
                <a:ea typeface="Verdana" panose="020B0604030504040204" pitchFamily="34" charset="0"/>
                <a:cs typeface="Times New Roman" panose="02020603050405020304" pitchFamily="18" charset="0"/>
              </a:rPr>
              <a:t>How does Act of Children Protection Regulate their rights to health?</a:t>
            </a:r>
            <a:endParaRPr lang="en-US" sz="1800" b="1" spc="-5" dirty="0">
              <a:latin typeface="Verdana" panose="020B0604030504040204" pitchFamily="34" charset="0"/>
              <a:ea typeface="Verdana" panose="020B0604030504040204" pitchFamily="34" charset="0"/>
              <a:cs typeface="Times New Roman" panose="02020603050405020304" pitchFamily="18" charset="0"/>
            </a:endParaRPr>
          </a:p>
          <a:p>
            <a:pPr marL="0" marR="2475230" indent="0" defTabSz="9869488">
              <a:lnSpc>
                <a:spcPct val="115000"/>
              </a:lnSpc>
              <a:spcBef>
                <a:spcPts val="600"/>
              </a:spcBef>
              <a:spcAft>
                <a:spcPts val="600"/>
              </a:spcAft>
              <a:buNone/>
              <a:tabLst>
                <a:tab pos="0" algn="l"/>
              </a:tabLst>
            </a:pPr>
            <a:r>
              <a:rPr lang="en-US" sz="1800" b="1" spc="-5" dirty="0">
                <a:effectLst/>
                <a:latin typeface="Verdana" panose="020B0604030504040204" pitchFamily="34" charset="0"/>
                <a:ea typeface="Verdana" panose="020B0604030504040204" pitchFamily="34" charset="0"/>
                <a:cs typeface="Times New Roman" panose="02020603050405020304" pitchFamily="18" charset="0"/>
              </a:rPr>
              <a:t>Art </a:t>
            </a:r>
            <a:r>
              <a:rPr lang="en-US" sz="1800" b="1" dirty="0">
                <a:effectLst/>
                <a:latin typeface="Verdana" panose="020B0604030504040204" pitchFamily="34" charset="0"/>
                <a:ea typeface="Verdana" panose="020B0604030504040204" pitchFamily="34" charset="0"/>
                <a:cs typeface="Times New Roman" panose="02020603050405020304" pitchFamily="18" charset="0"/>
              </a:rPr>
              <a:t>8:</a:t>
            </a:r>
            <a:r>
              <a:rPr lang="en-ID" sz="1800" b="1" dirty="0">
                <a:latin typeface="Verdana" panose="020B0604030504040204" pitchFamily="34" charset="0"/>
                <a:ea typeface="Verdana" panose="020B0604030504040204" pitchFamily="34" charset="0"/>
                <a:cs typeface="Times New Roman" panose="02020603050405020304" pitchFamily="18" charset="0"/>
              </a:rPr>
              <a:t>  “</a:t>
            </a:r>
            <a:r>
              <a:rPr lang="en-US" sz="1800" b="1" dirty="0">
                <a:effectLst/>
                <a:latin typeface="Verdana" panose="020B0604030504040204" pitchFamily="34" charset="0"/>
                <a:ea typeface="Verdana" panose="020B0604030504040204" pitchFamily="34" charset="0"/>
                <a:cs typeface="Times New Roman" panose="02020603050405020304" pitchFamily="18" charset="0"/>
              </a:rPr>
              <a:t>Every children are entitled to proper medical services, social assurance that ensures sufficient their physical, mental, spiritual, and social needs.”</a:t>
            </a:r>
          </a:p>
          <a:p>
            <a:pPr marL="357188" marR="2475230" indent="-357188" defTabSz="9869488">
              <a:lnSpc>
                <a:spcPct val="115000"/>
              </a:lnSpc>
              <a:spcBef>
                <a:spcPts val="600"/>
              </a:spcBef>
              <a:spcAft>
                <a:spcPts val="600"/>
              </a:spcAft>
              <a:buNone/>
              <a:tabLst>
                <a:tab pos="357188" algn="l"/>
              </a:tabLst>
            </a:pPr>
            <a:r>
              <a:rPr lang="en-US" sz="1800" b="1" spc="-10" dirty="0">
                <a:effectLst/>
                <a:latin typeface="Verdana" panose="020B0604030504040204" pitchFamily="34" charset="0"/>
                <a:ea typeface="Verdana" panose="020B0604030504040204" pitchFamily="34" charset="0"/>
                <a:cs typeface="Times New Roman" panose="02020603050405020304" pitchFamily="18" charset="0"/>
              </a:rPr>
              <a:t>Art</a:t>
            </a:r>
            <a:r>
              <a:rPr lang="en-US" sz="1800" b="1" spc="45" dirty="0">
                <a:effectLst/>
                <a:latin typeface="Verdana" panose="020B0604030504040204" pitchFamily="34" charset="0"/>
                <a:ea typeface="Verdana" panose="020B0604030504040204" pitchFamily="34" charset="0"/>
                <a:cs typeface="Times New Roman" panose="02020603050405020304" pitchFamily="18" charset="0"/>
              </a:rPr>
              <a:t> </a:t>
            </a:r>
            <a:r>
              <a:rPr lang="en-US" sz="1800" b="1" spc="30" dirty="0">
                <a:effectLst/>
                <a:latin typeface="Verdana" panose="020B0604030504040204" pitchFamily="34" charset="0"/>
                <a:ea typeface="Verdana" panose="020B0604030504040204" pitchFamily="34" charset="0"/>
                <a:cs typeface="Times New Roman" panose="02020603050405020304" pitchFamily="18" charset="0"/>
              </a:rPr>
              <a:t>4</a:t>
            </a:r>
            <a:r>
              <a:rPr lang="en-US" sz="1800" b="1" dirty="0">
                <a:effectLst/>
                <a:latin typeface="Verdana" panose="020B0604030504040204" pitchFamily="34" charset="0"/>
                <a:ea typeface="Verdana" panose="020B0604030504040204" pitchFamily="34" charset="0"/>
                <a:cs typeface="Times New Roman" panose="02020603050405020304" pitchFamily="18" charset="0"/>
              </a:rPr>
              <a:t>4:</a:t>
            </a:r>
          </a:p>
          <a:p>
            <a:pPr marL="447675" marR="2475230" indent="-447675" defTabSz="9869488">
              <a:lnSpc>
                <a:spcPct val="115000"/>
              </a:lnSpc>
              <a:spcBef>
                <a:spcPts val="600"/>
              </a:spcBef>
              <a:spcAft>
                <a:spcPts val="600"/>
              </a:spcAft>
              <a:buNone/>
              <a:tabLst>
                <a:tab pos="447675" algn="l"/>
              </a:tabLst>
            </a:pPr>
            <a:r>
              <a:rPr lang="en-US" sz="1800" b="1" dirty="0">
                <a:effectLst/>
                <a:latin typeface="Verdana" panose="020B0604030504040204" pitchFamily="34" charset="0"/>
                <a:ea typeface="Verdana" panose="020B0604030504040204" pitchFamily="34" charset="0"/>
                <a:cs typeface="Times New Roman" panose="02020603050405020304" pitchFamily="18" charset="0"/>
              </a:rPr>
              <a:t>(1) </a:t>
            </a:r>
            <a:r>
              <a:rPr lang="en-ID" sz="1800" b="1" dirty="0">
                <a:latin typeface="Verdana" panose="020B0604030504040204" pitchFamily="34" charset="0"/>
                <a:ea typeface="Verdana" panose="020B0604030504040204" pitchFamily="34" charset="0"/>
                <a:cs typeface="Times New Roman" panose="02020603050405020304" pitchFamily="18" charset="0"/>
              </a:rPr>
              <a:t>Government are obliged to provide health facilities and organize comprehensive medical amenities for the children to reach equal and proper health even since pregnancy period.</a:t>
            </a:r>
          </a:p>
          <a:p>
            <a:pPr marL="447675" marR="2475230" indent="-447675" defTabSz="9869488">
              <a:lnSpc>
                <a:spcPct val="115000"/>
              </a:lnSpc>
              <a:spcBef>
                <a:spcPts val="600"/>
              </a:spcBef>
              <a:spcAft>
                <a:spcPts val="600"/>
              </a:spcAft>
              <a:buNone/>
              <a:tabLst>
                <a:tab pos="447675" algn="l"/>
              </a:tabLst>
            </a:pPr>
            <a:r>
              <a:rPr lang="en-ID" sz="1800" b="1" dirty="0">
                <a:effectLst/>
                <a:latin typeface="Verdana" panose="020B0604030504040204" pitchFamily="34" charset="0"/>
                <a:ea typeface="Verdana" panose="020B0604030504040204" pitchFamily="34" charset="0"/>
                <a:cs typeface="Times New Roman" panose="02020603050405020304" pitchFamily="18" charset="0"/>
              </a:rPr>
              <a:t>(2) </a:t>
            </a:r>
            <a:r>
              <a:rPr lang="en-US" sz="1800" b="1" dirty="0">
                <a:effectLst/>
                <a:latin typeface="Verdana" panose="020B0604030504040204" pitchFamily="34" charset="0"/>
                <a:ea typeface="Verdana" panose="020B0604030504040204" pitchFamily="34" charset="0"/>
                <a:cs typeface="Times New Roman" panose="02020603050405020304" pitchFamily="18" charset="0"/>
              </a:rPr>
              <a:t>The </a:t>
            </a:r>
            <a:r>
              <a:rPr lang="en-US" sz="1800" b="1" dirty="0">
                <a:latin typeface="Verdana" panose="020B0604030504040204" pitchFamily="34" charset="0"/>
                <a:ea typeface="Verdana" panose="020B0604030504040204" pitchFamily="34" charset="0"/>
                <a:cs typeface="Times New Roman" panose="02020603050405020304" pitchFamily="18" charset="0"/>
              </a:rPr>
              <a:t>health </a:t>
            </a:r>
            <a:r>
              <a:rPr lang="en-US" sz="1800" b="1" dirty="0" err="1">
                <a:latin typeface="Verdana" panose="020B0604030504040204" pitchFamily="34" charset="0"/>
                <a:ea typeface="Verdana" panose="020B0604030504040204" pitchFamily="34" charset="0"/>
                <a:cs typeface="Times New Roman" panose="02020603050405020304" pitchFamily="18" charset="0"/>
              </a:rPr>
              <a:t>facilites</a:t>
            </a:r>
            <a:r>
              <a:rPr lang="en-US" sz="1800" b="1" dirty="0">
                <a:latin typeface="Verdana" panose="020B0604030504040204" pitchFamily="34" charset="0"/>
                <a:ea typeface="Verdana" panose="020B0604030504040204" pitchFamily="34" charset="0"/>
                <a:cs typeface="Times New Roman" panose="02020603050405020304" pitchFamily="18" charset="0"/>
              </a:rPr>
              <a:t> and comprehensive medical amenities as in the paragraph (1) are publicly supported</a:t>
            </a:r>
            <a:endParaRPr lang="en-ID" sz="1800" b="1"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ECC7D43-FDCB-4488-B4EF-CB1E25674CDA}"/>
              </a:ext>
            </a:extLst>
          </p:cNvPr>
          <p:cNvPicPr>
            <a:picLocks noChangeAspect="1"/>
          </p:cNvPicPr>
          <p:nvPr/>
        </p:nvPicPr>
        <p:blipFill>
          <a:blip r:embed="rId2"/>
          <a:stretch>
            <a:fillRect/>
          </a:stretch>
        </p:blipFill>
        <p:spPr>
          <a:xfrm>
            <a:off x="8806069" y="1545413"/>
            <a:ext cx="3018597" cy="2012398"/>
          </a:xfrm>
          <a:prstGeom prst="rect">
            <a:avLst/>
          </a:prstGeom>
        </p:spPr>
      </p:pic>
    </p:spTree>
    <p:extLst>
      <p:ext uri="{BB962C8B-B14F-4D97-AF65-F5344CB8AC3E}">
        <p14:creationId xmlns:p14="http://schemas.microsoft.com/office/powerpoint/2010/main" val="36846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4A3-280A-44B6-B2EC-BA1982B20A6A}"/>
              </a:ext>
            </a:extLst>
          </p:cNvPr>
          <p:cNvSpPr>
            <a:spLocks noGrp="1"/>
          </p:cNvSpPr>
          <p:nvPr>
            <p:ph type="title"/>
          </p:nvPr>
        </p:nvSpPr>
        <p:spPr>
          <a:xfrm>
            <a:off x="1066800" y="642594"/>
            <a:ext cx="10058400" cy="1494319"/>
          </a:xfrm>
        </p:spPr>
        <p:txBody>
          <a:bodyPr>
            <a:normAutofit/>
          </a:bodyPr>
          <a:lstStyle/>
          <a:p>
            <a:r>
              <a:rPr lang="en-US" sz="3200" dirty="0"/>
              <a:t>Regulation of children </a:t>
            </a:r>
            <a:r>
              <a:rPr lang="en-US" sz="3200" dirty="0" err="1"/>
              <a:t>wellbeingness</a:t>
            </a:r>
            <a:r>
              <a:rPr lang="en-US" sz="3200" dirty="0"/>
              <a:t> </a:t>
            </a:r>
            <a:br>
              <a:rPr lang="en-US" sz="3200" dirty="0"/>
            </a:br>
            <a:r>
              <a:rPr lang="en-US" sz="3200" dirty="0"/>
              <a:t>according to the Act of Health Law</a:t>
            </a:r>
            <a:endParaRPr lang="en-ID" sz="3200" dirty="0"/>
          </a:p>
        </p:txBody>
      </p:sp>
      <p:sp>
        <p:nvSpPr>
          <p:cNvPr id="3" name="Content Placeholder 2">
            <a:extLst>
              <a:ext uri="{FF2B5EF4-FFF2-40B4-BE49-F238E27FC236}">
                <a16:creationId xmlns:a16="http://schemas.microsoft.com/office/drawing/2014/main" id="{B30079EC-1756-4135-9721-4C3B66C671D9}"/>
              </a:ext>
            </a:extLst>
          </p:cNvPr>
          <p:cNvSpPr>
            <a:spLocks noGrp="1"/>
          </p:cNvSpPr>
          <p:nvPr>
            <p:ph idx="1"/>
          </p:nvPr>
        </p:nvSpPr>
        <p:spPr>
          <a:xfrm>
            <a:off x="1066800" y="2544418"/>
            <a:ext cx="10058400" cy="3408326"/>
          </a:xfrm>
        </p:spPr>
        <p:txBody>
          <a:bodyPr>
            <a:normAutofit/>
          </a:bodyPr>
          <a:lstStyle/>
          <a:p>
            <a:pPr marL="0" marR="2734310" indent="0" algn="ctr" defTabSz="9869488">
              <a:spcAft>
                <a:spcPts val="0"/>
              </a:spcAft>
              <a:buNone/>
            </a:pPr>
            <a:r>
              <a:rPr lang="en-US" sz="2200" b="1" dirty="0">
                <a:effectLst/>
                <a:latin typeface="Arial" panose="020B0604020202020204" pitchFamily="34" charset="0"/>
                <a:ea typeface="Arial" panose="020B0604020202020204" pitchFamily="34" charset="0"/>
              </a:rPr>
              <a:t>Art 131</a:t>
            </a:r>
            <a:endParaRPr lang="en-ID" sz="2200" dirty="0">
              <a:effectLst/>
              <a:latin typeface="Times New Roman" panose="02020603050405020304" pitchFamily="18" charset="0"/>
              <a:ea typeface="Times New Roman" panose="02020603050405020304" pitchFamily="18" charset="0"/>
            </a:endParaRPr>
          </a:p>
          <a:p>
            <a:pPr>
              <a:lnSpc>
                <a:spcPts val="500"/>
              </a:lnSpc>
              <a:spcBef>
                <a:spcPts val="45"/>
              </a:spcBef>
            </a:pPr>
            <a:r>
              <a:rPr lang="en-US" sz="2200" dirty="0">
                <a:effectLst/>
                <a:latin typeface="Times New Roman" panose="02020603050405020304" pitchFamily="18" charset="0"/>
                <a:ea typeface="Times New Roman" panose="02020603050405020304" pitchFamily="18" charset="0"/>
              </a:rPr>
              <a:t> </a:t>
            </a:r>
            <a:endParaRPr lang="en-ID" sz="2200" dirty="0">
              <a:effectLst/>
              <a:latin typeface="Times New Roman" panose="02020603050405020304" pitchFamily="18" charset="0"/>
              <a:ea typeface="Times New Roman" panose="02020603050405020304" pitchFamily="18" charset="0"/>
            </a:endParaRPr>
          </a:p>
          <a:p>
            <a:pPr marL="609600" marR="177800" indent="-457200">
              <a:spcAft>
                <a:spcPts val="0"/>
              </a:spcAft>
              <a:buAutoNum type="arabicParenBoth"/>
              <a:tabLst>
                <a:tab pos="508000" algn="l"/>
              </a:tabLst>
            </a:pPr>
            <a:r>
              <a:rPr lang="en-US" sz="2200" dirty="0">
                <a:latin typeface="Arial" panose="020B0604020202020204" pitchFamily="34" charset="0"/>
                <a:ea typeface="Arial" panose="020B0604020202020204" pitchFamily="34" charset="0"/>
              </a:rPr>
              <a:t>All attempts to ensure infant and children health must be addressed to prepare healthy, intelligent, quality in the generations to come as well to </a:t>
            </a:r>
            <a:r>
              <a:rPr lang="en-US" sz="2200" dirty="0" err="1">
                <a:latin typeface="Arial" panose="020B0604020202020204" pitchFamily="34" charset="0"/>
                <a:ea typeface="Arial" panose="020B0604020202020204" pitchFamily="34" charset="0"/>
              </a:rPr>
              <a:t>supress</a:t>
            </a:r>
            <a:r>
              <a:rPr lang="en-US" sz="2200" dirty="0">
                <a:latin typeface="Arial" panose="020B0604020202020204" pitchFamily="34" charset="0"/>
                <a:ea typeface="Arial" panose="020B0604020202020204" pitchFamily="34" charset="0"/>
              </a:rPr>
              <a:t> the figure of infant and children death</a:t>
            </a:r>
            <a:r>
              <a:rPr lang="en-ID" sz="2200" dirty="0">
                <a:latin typeface="Times New Roman" panose="02020603050405020304" pitchFamily="18" charset="0"/>
                <a:ea typeface="Arial" panose="020B0604020202020204" pitchFamily="34" charset="0"/>
              </a:rPr>
              <a:t>.</a:t>
            </a:r>
          </a:p>
          <a:p>
            <a:pPr marL="609600" marR="177800" indent="-457200">
              <a:spcAft>
                <a:spcPts val="0"/>
              </a:spcAft>
              <a:buAutoNum type="arabicParenBoth"/>
              <a:tabLst>
                <a:tab pos="508000" algn="l"/>
              </a:tabLst>
            </a:pPr>
            <a:r>
              <a:rPr lang="en-US" sz="2200" dirty="0">
                <a:latin typeface="Arial" panose="020B0604020202020204" pitchFamily="34" charset="0"/>
              </a:rPr>
              <a:t>All that attempts are organized to aim their </a:t>
            </a:r>
            <a:r>
              <a:rPr lang="en-US" sz="2200" dirty="0" err="1">
                <a:latin typeface="Arial" panose="020B0604020202020204" pitchFamily="34" charset="0"/>
              </a:rPr>
              <a:t>wellbeingness</a:t>
            </a:r>
            <a:r>
              <a:rPr lang="en-US" sz="2200" dirty="0">
                <a:latin typeface="Arial" panose="020B0604020202020204" pitchFamily="34" charset="0"/>
              </a:rPr>
              <a:t> since pregnancy period, upon after their birth, up until they reach 18 years old</a:t>
            </a:r>
            <a:endParaRPr lang="en-ID" sz="2200" dirty="0"/>
          </a:p>
        </p:txBody>
      </p:sp>
      <p:pic>
        <p:nvPicPr>
          <p:cNvPr id="4" name="Picture 3">
            <a:extLst>
              <a:ext uri="{FF2B5EF4-FFF2-40B4-BE49-F238E27FC236}">
                <a16:creationId xmlns:a16="http://schemas.microsoft.com/office/drawing/2014/main" id="{78F3494F-5B29-4104-AA96-BDBE500EAD15}"/>
              </a:ext>
            </a:extLst>
          </p:cNvPr>
          <p:cNvPicPr>
            <a:picLocks noChangeAspect="1"/>
          </p:cNvPicPr>
          <p:nvPr/>
        </p:nvPicPr>
        <p:blipFill>
          <a:blip r:embed="rId2"/>
          <a:stretch>
            <a:fillRect/>
          </a:stretch>
        </p:blipFill>
        <p:spPr>
          <a:xfrm>
            <a:off x="8849298" y="511844"/>
            <a:ext cx="2641992" cy="1755817"/>
          </a:xfrm>
          <a:prstGeom prst="rect">
            <a:avLst/>
          </a:prstGeom>
        </p:spPr>
      </p:pic>
    </p:spTree>
    <p:extLst>
      <p:ext uri="{BB962C8B-B14F-4D97-AF65-F5344CB8AC3E}">
        <p14:creationId xmlns:p14="http://schemas.microsoft.com/office/powerpoint/2010/main" val="302620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5998-DF2A-41AB-B95F-9938E3F080DE}"/>
              </a:ext>
            </a:extLst>
          </p:cNvPr>
          <p:cNvSpPr>
            <a:spLocks noGrp="1"/>
          </p:cNvSpPr>
          <p:nvPr>
            <p:ph type="title"/>
          </p:nvPr>
        </p:nvSpPr>
        <p:spPr/>
        <p:txBody>
          <a:bodyPr/>
          <a:lstStyle/>
          <a:p>
            <a:r>
              <a:rPr lang="en-US" dirty="0"/>
              <a:t>The health report accounts that:</a:t>
            </a:r>
            <a:endParaRPr lang="en-ID" dirty="0"/>
          </a:p>
        </p:txBody>
      </p:sp>
      <p:sp>
        <p:nvSpPr>
          <p:cNvPr id="3" name="Content Placeholder 2">
            <a:extLst>
              <a:ext uri="{FF2B5EF4-FFF2-40B4-BE49-F238E27FC236}">
                <a16:creationId xmlns:a16="http://schemas.microsoft.com/office/drawing/2014/main" id="{F919AD3B-67F8-4C74-9046-1CD81895C0C2}"/>
              </a:ext>
            </a:extLst>
          </p:cNvPr>
          <p:cNvSpPr>
            <a:spLocks noGrp="1"/>
          </p:cNvSpPr>
          <p:nvPr>
            <p:ph idx="1"/>
          </p:nvPr>
        </p:nvSpPr>
        <p:spPr/>
        <p:txBody>
          <a:bodyPr>
            <a:normAutofit lnSpcReduction="10000"/>
          </a:bodyPr>
          <a:lstStyle/>
          <a:p>
            <a:r>
              <a:rPr lang="en-US" sz="2400" b="0" i="0" dirty="0">
                <a:solidFill>
                  <a:srgbClr val="2A2A2A"/>
                </a:solidFill>
                <a:effectLst/>
                <a:latin typeface="Verdana" panose="020B0604030504040204" pitchFamily="34" charset="0"/>
                <a:ea typeface="Verdana" panose="020B0604030504040204" pitchFamily="34" charset="0"/>
              </a:rPr>
              <a:t>Based on available data, most children and adolescents infected with the Covid-19 virus have only mild symptoms or even no symptoms at all.</a:t>
            </a:r>
          </a:p>
          <a:p>
            <a:r>
              <a:rPr lang="en-US" sz="2400" b="0" i="0" dirty="0">
                <a:solidFill>
                  <a:srgbClr val="2A2A2A"/>
                </a:solidFill>
                <a:effectLst/>
                <a:latin typeface="Verdana" panose="020B0604030504040204" pitchFamily="34" charset="0"/>
                <a:ea typeface="Verdana" panose="020B0604030504040204" pitchFamily="34" charset="0"/>
              </a:rPr>
              <a:t>However, there are some conditions in children that make them vulnerable to serious complications</a:t>
            </a:r>
            <a:r>
              <a:rPr lang="en-ID" sz="2400" b="0" i="0" dirty="0">
                <a:solidFill>
                  <a:srgbClr val="2A2A2A"/>
                </a:solidFill>
                <a:effectLst/>
                <a:latin typeface="Verdana" panose="020B0604030504040204" pitchFamily="34" charset="0"/>
                <a:ea typeface="Verdana" panose="020B0604030504040204" pitchFamily="34" charset="0"/>
              </a:rPr>
              <a:t>.</a:t>
            </a:r>
          </a:p>
          <a:p>
            <a:r>
              <a:rPr lang="en-ID" sz="2400" dirty="0">
                <a:latin typeface="Verdana" panose="020B0604030504040204" pitchFamily="34" charset="0"/>
                <a:ea typeface="Verdana" panose="020B0604030504040204" pitchFamily="34" charset="0"/>
              </a:rPr>
              <a:t>Asthma, obesity, heart disease, another comorbid</a:t>
            </a:r>
          </a:p>
          <a:p>
            <a:r>
              <a:rPr lang="en-ID" sz="2400" dirty="0">
                <a:latin typeface="Verdana" panose="020B0604030504040204" pitchFamily="34" charset="0"/>
                <a:ea typeface="Verdana" panose="020B0604030504040204" pitchFamily="34" charset="0"/>
              </a:rPr>
              <a:t>Neurological conditions, child development.</a:t>
            </a:r>
            <a:br>
              <a:rPr lang="en-ID" sz="2400" dirty="0"/>
            </a:br>
            <a:br>
              <a:rPr lang="en-ID" sz="2800" dirty="0"/>
            </a:br>
            <a:endParaRPr lang="en-ID" dirty="0"/>
          </a:p>
        </p:txBody>
      </p:sp>
      <p:pic>
        <p:nvPicPr>
          <p:cNvPr id="4" name="Picture 3">
            <a:extLst>
              <a:ext uri="{FF2B5EF4-FFF2-40B4-BE49-F238E27FC236}">
                <a16:creationId xmlns:a16="http://schemas.microsoft.com/office/drawing/2014/main" id="{2E129F25-571C-41D0-BFA3-2F07E8319B79}"/>
              </a:ext>
            </a:extLst>
          </p:cNvPr>
          <p:cNvPicPr>
            <a:picLocks noChangeAspect="1"/>
          </p:cNvPicPr>
          <p:nvPr/>
        </p:nvPicPr>
        <p:blipFill rotWithShape="1">
          <a:blip r:embed="rId2"/>
          <a:srcRect t="34201"/>
          <a:stretch/>
        </p:blipFill>
        <p:spPr>
          <a:xfrm>
            <a:off x="8935278" y="4600792"/>
            <a:ext cx="2635112" cy="1733884"/>
          </a:xfrm>
          <a:prstGeom prst="rect">
            <a:avLst/>
          </a:prstGeom>
        </p:spPr>
      </p:pic>
    </p:spTree>
    <p:extLst>
      <p:ext uri="{BB962C8B-B14F-4D97-AF65-F5344CB8AC3E}">
        <p14:creationId xmlns:p14="http://schemas.microsoft.com/office/powerpoint/2010/main" val="1775744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{E4E0B58F-47D7-44C4-97FC-972744B07D8E}tf56410444_win32</Template>
  <TotalTime>408</TotalTime>
  <Words>783</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Avenir Next LT Pro</vt:lpstr>
      <vt:lpstr>Avenir Next LT Pro Light</vt:lpstr>
      <vt:lpstr>Bell MT</vt:lpstr>
      <vt:lpstr>Calibri</vt:lpstr>
      <vt:lpstr>Euclid Circular Light</vt:lpstr>
      <vt:lpstr>Garamond</vt:lpstr>
      <vt:lpstr>Roboto</vt:lpstr>
      <vt:lpstr>Times New Roman</vt:lpstr>
      <vt:lpstr>verdana</vt:lpstr>
      <vt:lpstr>verdana</vt:lpstr>
      <vt:lpstr>SavonVTI</vt:lpstr>
      <vt:lpstr>Covid 19 Vaccination Rights for Indonesian Children</vt:lpstr>
      <vt:lpstr>PowerPoint Presentation</vt:lpstr>
      <vt:lpstr>Preliminary</vt:lpstr>
      <vt:lpstr>PowerPoint Presentation</vt:lpstr>
      <vt:lpstr>Problem</vt:lpstr>
      <vt:lpstr>Analysis</vt:lpstr>
      <vt:lpstr>PowerPoint Presentation</vt:lpstr>
      <vt:lpstr>Regulation of children wellbeingness  according to the Act of Health Law</vt:lpstr>
      <vt:lpstr>The health report accounts that:</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Asus</dc:creator>
  <cp:lastModifiedBy>Asus</cp:lastModifiedBy>
  <cp:revision>34</cp:revision>
  <dcterms:created xsi:type="dcterms:W3CDTF">2021-06-04T10:29:44Z</dcterms:created>
  <dcterms:modified xsi:type="dcterms:W3CDTF">2021-06-05T07:14:32Z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