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5.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40" r:id="rId1"/>
  </p:sldMasterIdLst>
  <p:notesMasterIdLst>
    <p:notesMasterId r:id="rId25"/>
  </p:notesMasterIdLst>
  <p:handoutMasterIdLst>
    <p:handoutMasterId r:id="rId26"/>
  </p:handoutMasterIdLst>
  <p:sldIdLst>
    <p:sldId id="283" r:id="rId2"/>
    <p:sldId id="341" r:id="rId3"/>
    <p:sldId id="342" r:id="rId4"/>
    <p:sldId id="343" r:id="rId5"/>
    <p:sldId id="344" r:id="rId6"/>
    <p:sldId id="345" r:id="rId7"/>
    <p:sldId id="346" r:id="rId8"/>
    <p:sldId id="347" r:id="rId9"/>
    <p:sldId id="348" r:id="rId10"/>
    <p:sldId id="339" r:id="rId11"/>
    <p:sldId id="340" r:id="rId12"/>
    <p:sldId id="288" r:id="rId13"/>
    <p:sldId id="320" r:id="rId14"/>
    <p:sldId id="310" r:id="rId15"/>
    <p:sldId id="311" r:id="rId16"/>
    <p:sldId id="325" r:id="rId17"/>
    <p:sldId id="336" r:id="rId18"/>
    <p:sldId id="312" r:id="rId19"/>
    <p:sldId id="313" r:id="rId20"/>
    <p:sldId id="323" r:id="rId21"/>
    <p:sldId id="338" r:id="rId22"/>
    <p:sldId id="280" r:id="rId23"/>
    <p:sldId id="331"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400" y="-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eulofmfs01\wrkbks\global%20forecasting%20service\PPT\PPTChartDataFile.xlsm" TargetMode="External"/><Relationship Id="rId3"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eulofmfs01\wrkbks\global%20forecasting%20service\PPT\PPTChartDataFile.xlsm" TargetMode="External"/><Relationship Id="rId3"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eulofmfs01\wrkbks\global%20forecasting%20service\PPT\PPTChartDataFile.xlsm" TargetMode="External"/><Relationship Id="rId3"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eulofmfs01\wrkbks\global%20forecasting%20service\PPT\PPTChartDataFile.xlsm" TargetMode="External"/><Relationship Id="rId3"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eulofmfs01\wrkbks\global%20forecasting%20service\PPT\PPTChartDataFile.xlsm"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eulofmfs01\wrkbks\global%20forecasting%20service\PPT\PPTChartDataFile.xlsm" TargetMode="External"/><Relationship Id="rId3"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Ika:Documents:data%20Jawa%20Tengah%20outlook.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Ika:Documents:data%20Jawa%20Tengah%20outl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US: Real GDP growth</a:t>
            </a:r>
          </a:p>
          <a:p>
            <a:pPr algn="l">
              <a:defRPr lang="en-US"/>
            </a:pPr>
            <a:r>
              <a:rPr lang="en-GB" sz="1200" b="0">
                <a:latin typeface="Officina Sans ITC Medium" pitchFamily="34" charset="0"/>
              </a:rPr>
              <a:t>(% change,</a:t>
            </a:r>
            <a:r>
              <a:rPr lang="en-GB" sz="1200" b="0" baseline="0">
                <a:latin typeface="Officina Sans ITC Medium" pitchFamily="34" charset="0"/>
              </a:rPr>
              <a:t> </a:t>
            </a:r>
            <a:r>
              <a:rPr lang="en-GB" sz="1200" b="0">
                <a:latin typeface="Officina Sans ITC Medium" pitchFamily="34" charset="0"/>
              </a:rPr>
              <a:t> year on year)</a:t>
            </a:r>
          </a:p>
        </c:rich>
      </c:tx>
      <c:layout>
        <c:manualLayout>
          <c:xMode val="edge"/>
          <c:yMode val="edge"/>
          <c:x val="0.107041923813577"/>
          <c:y val="0.0159680638722555"/>
        </c:manualLayout>
      </c:layout>
      <c:overlay val="0"/>
    </c:title>
    <c:autoTitleDeleted val="0"/>
    <c:plotArea>
      <c:layout>
        <c:manualLayout>
          <c:layoutTarget val="inner"/>
          <c:xMode val="edge"/>
          <c:yMode val="edge"/>
          <c:x val="0.111313809370703"/>
          <c:y val="0.151392762302641"/>
          <c:w val="0.8556532122674"/>
          <c:h val="0.717269109982135"/>
        </c:manualLayout>
      </c:layout>
      <c:lineChart>
        <c:grouping val="standard"/>
        <c:varyColors val="0"/>
        <c:ser>
          <c:idx val="1"/>
          <c:order val="0"/>
          <c:spPr>
            <a:ln w="38100">
              <a:solidFill>
                <a:schemeClr val="tx2">
                  <a:lumMod val="50000"/>
                </a:schemeClr>
              </a:solidFill>
            </a:ln>
          </c:spPr>
          <c:marker>
            <c:symbol val="none"/>
          </c:marker>
          <c:cat>
            <c:strRef>
              <c:f>US!$K$35:$U$35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US!$K$36:$U$36</c:f>
              <c:numCache>
                <c:formatCode>0.00</c:formatCode>
                <c:ptCount val="11"/>
                <c:pt idx="0">
                  <c:v>-2.775553551410537</c:v>
                </c:pt>
                <c:pt idx="1">
                  <c:v>2.531772865192883</c:v>
                </c:pt>
                <c:pt idx="2">
                  <c:v>1.601584166452485</c:v>
                </c:pt>
                <c:pt idx="3">
                  <c:v>2.320816613212195</c:v>
                </c:pt>
                <c:pt idx="4">
                  <c:v>2.219377422665847</c:v>
                </c:pt>
                <c:pt idx="5">
                  <c:v>2.3</c:v>
                </c:pt>
                <c:pt idx="6">
                  <c:v>3.3</c:v>
                </c:pt>
                <c:pt idx="7">
                  <c:v>2.500238423643796</c:v>
                </c:pt>
                <c:pt idx="8">
                  <c:v>2.39093916660218</c:v>
                </c:pt>
                <c:pt idx="9">
                  <c:v>2.554820866920338</c:v>
                </c:pt>
                <c:pt idx="10">
                  <c:v>1.390892178676251</c:v>
                </c:pt>
              </c:numCache>
            </c:numRef>
          </c:val>
          <c:smooth val="0"/>
        </c:ser>
        <c:dLbls>
          <c:showLegendKey val="0"/>
          <c:showVal val="0"/>
          <c:showCatName val="0"/>
          <c:showSerName val="0"/>
          <c:showPercent val="0"/>
          <c:showBubbleSize val="0"/>
        </c:dLbls>
        <c:marker val="1"/>
        <c:smooth val="0"/>
        <c:axId val="-2093925944"/>
        <c:axId val="-2092995608"/>
      </c:lineChart>
      <c:dateAx>
        <c:axId val="-2093925944"/>
        <c:scaling>
          <c:orientation val="minMax"/>
        </c:scaling>
        <c:delete val="0"/>
        <c:axPos val="b"/>
        <c:numFmt formatCode="General" sourceLinked="1"/>
        <c:majorTickMark val="none"/>
        <c:minorTickMark val="none"/>
        <c:tickLblPos val="low"/>
        <c:txPr>
          <a:bodyPr rot="0" vert="horz"/>
          <a:lstStyle/>
          <a:p>
            <a:pPr>
              <a:defRPr lang="en-US" sz="1000" b="0" i="0">
                <a:latin typeface="Officina Sans ITC Medium" pitchFamily="34" charset="0"/>
              </a:defRPr>
            </a:pPr>
            <a:endParaRPr lang="en-US"/>
          </a:p>
        </c:txPr>
        <c:crossAx val="-2092995608"/>
        <c:crosses val="autoZero"/>
        <c:auto val="0"/>
        <c:lblOffset val="100"/>
        <c:baseTimeUnit val="days"/>
        <c:majorUnit val="1.0"/>
        <c:majorTimeUnit val="days"/>
      </c:dateAx>
      <c:valAx>
        <c:axId val="-2092995608"/>
        <c:scaling>
          <c:orientation val="minMax"/>
          <c:max val="5.0"/>
          <c:min val="-5.0"/>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lang="en-US" sz="1000" b="0">
                <a:latin typeface="Officina Sans ITC Medium" pitchFamily="34" charset="0"/>
              </a:defRPr>
            </a:pPr>
            <a:endParaRPr lang="en-US"/>
          </a:p>
        </c:txPr>
        <c:crossAx val="-2093925944"/>
        <c:crosses val="autoZero"/>
        <c:crossBetween val="between"/>
        <c:majorUnit val="1.0"/>
      </c:valAx>
      <c:spPr>
        <a:noFill/>
      </c:spPr>
    </c:plotArea>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Euro zone: Real GDP growth</a:t>
            </a:r>
          </a:p>
          <a:p>
            <a:pPr algn="l">
              <a:defRPr lang="en-US"/>
            </a:pPr>
            <a:r>
              <a:rPr lang="en-GB" sz="1200" b="0">
                <a:latin typeface="Officina Sans ITC Medium" pitchFamily="34" charset="0"/>
              </a:rPr>
              <a:t>(% change,</a:t>
            </a:r>
            <a:r>
              <a:rPr lang="en-GB" sz="1200" b="0" baseline="0">
                <a:latin typeface="Officina Sans ITC Medium" pitchFamily="34" charset="0"/>
              </a:rPr>
              <a:t> </a:t>
            </a:r>
            <a:r>
              <a:rPr lang="en-GB" sz="1200" b="0">
                <a:latin typeface="Officina Sans ITC Medium" pitchFamily="34" charset="0"/>
              </a:rPr>
              <a:t> year on year)</a:t>
            </a:r>
          </a:p>
        </c:rich>
      </c:tx>
      <c:layout>
        <c:manualLayout>
          <c:xMode val="edge"/>
          <c:yMode val="edge"/>
          <c:x val="0.107041923813577"/>
          <c:y val="0.0159680638722555"/>
        </c:manualLayout>
      </c:layout>
      <c:overlay val="0"/>
    </c:title>
    <c:autoTitleDeleted val="0"/>
    <c:plotArea>
      <c:layout>
        <c:manualLayout>
          <c:layoutTarget val="inner"/>
          <c:xMode val="edge"/>
          <c:yMode val="edge"/>
          <c:x val="0.131884325270152"/>
          <c:y val="0.151392677620268"/>
          <c:w val="0.8556532122674"/>
          <c:h val="0.717269109982135"/>
        </c:manualLayout>
      </c:layout>
      <c:lineChart>
        <c:grouping val="standard"/>
        <c:varyColors val="0"/>
        <c:ser>
          <c:idx val="0"/>
          <c:order val="0"/>
          <c:spPr>
            <a:ln w="38100">
              <a:solidFill>
                <a:schemeClr val="accent5">
                  <a:lumMod val="75000"/>
                </a:schemeClr>
              </a:solidFill>
            </a:ln>
          </c:spPr>
          <c:marker>
            <c:symbol val="none"/>
          </c:marker>
          <c:cat>
            <c:strRef>
              <c:f>'W Europe'!$K$35:$U$35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'W Europe'!$K$36:$U$36</c:f>
              <c:numCache>
                <c:formatCode>0.00</c:formatCode>
                <c:ptCount val="11"/>
                <c:pt idx="0">
                  <c:v>-4.49438923835703</c:v>
                </c:pt>
                <c:pt idx="1">
                  <c:v>1.933391254318706</c:v>
                </c:pt>
                <c:pt idx="2">
                  <c:v>1.76489642521538</c:v>
                </c:pt>
                <c:pt idx="3">
                  <c:v>-0.646747378282986</c:v>
                </c:pt>
                <c:pt idx="4">
                  <c:v>-0.451176702736178</c:v>
                </c:pt>
                <c:pt idx="5">
                  <c:v>0.7819741708319</c:v>
                </c:pt>
                <c:pt idx="6">
                  <c:v>1.069628801405464</c:v>
                </c:pt>
                <c:pt idx="7">
                  <c:v>1.412676477318397</c:v>
                </c:pt>
                <c:pt idx="8">
                  <c:v>1.599231356178698</c:v>
                </c:pt>
                <c:pt idx="9">
                  <c:v>1.601014782835586</c:v>
                </c:pt>
                <c:pt idx="10">
                  <c:v>1.8</c:v>
                </c:pt>
              </c:numCache>
            </c:numRef>
          </c:val>
          <c:smooth val="0"/>
        </c:ser>
        <c:dLbls>
          <c:showLegendKey val="0"/>
          <c:showVal val="0"/>
          <c:showCatName val="0"/>
          <c:showSerName val="0"/>
          <c:showPercent val="0"/>
          <c:showBubbleSize val="0"/>
        </c:dLbls>
        <c:marker val="1"/>
        <c:smooth val="0"/>
        <c:axId val="-2106645032"/>
        <c:axId val="-2124515448"/>
      </c:lineChart>
      <c:dateAx>
        <c:axId val="-2106645032"/>
        <c:scaling>
          <c:orientation val="minMax"/>
        </c:scaling>
        <c:delete val="0"/>
        <c:axPos val="b"/>
        <c:numFmt formatCode="General" sourceLinked="1"/>
        <c:majorTickMark val="none"/>
        <c:minorTickMark val="none"/>
        <c:tickLblPos val="low"/>
        <c:txPr>
          <a:bodyPr rot="0" vert="horz"/>
          <a:lstStyle/>
          <a:p>
            <a:pPr>
              <a:defRPr lang="en-US" sz="1000" b="0" i="0">
                <a:latin typeface="Officina Sans ITC Medium" pitchFamily="34" charset="0"/>
              </a:defRPr>
            </a:pPr>
            <a:endParaRPr lang="en-US"/>
          </a:p>
        </c:txPr>
        <c:crossAx val="-2124515448"/>
        <c:crosses val="autoZero"/>
        <c:auto val="0"/>
        <c:lblOffset val="100"/>
        <c:baseTimeUnit val="days"/>
        <c:majorUnit val="1.0"/>
        <c:majorTimeUnit val="days"/>
      </c:dateAx>
      <c:valAx>
        <c:axId val="-2124515448"/>
        <c:scaling>
          <c:orientation val="minMax"/>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lang="en-US" sz="1000" b="0">
                <a:latin typeface="Officina Sans ITC Medium" pitchFamily="34" charset="0"/>
              </a:defRPr>
            </a:pPr>
            <a:endParaRPr lang="en-US"/>
          </a:p>
        </c:txPr>
        <c:crossAx val="-2106645032"/>
        <c:crosses val="autoZero"/>
        <c:crossBetween val="between"/>
      </c:valAx>
      <c:spPr>
        <a:noFill/>
      </c:spPr>
    </c:plotArea>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Japan: Real GDP growth</a:t>
            </a:r>
          </a:p>
          <a:p>
            <a:pPr algn="l">
              <a:defRPr lang="en-US"/>
            </a:pPr>
            <a:r>
              <a:rPr lang="en-GB" sz="1200" b="0">
                <a:latin typeface="Officina Sans ITC Medium" pitchFamily="34" charset="0"/>
              </a:rPr>
              <a:t>(% change,</a:t>
            </a:r>
            <a:r>
              <a:rPr lang="en-GB" sz="1200" b="0" baseline="0">
                <a:latin typeface="Officina Sans ITC Medium" pitchFamily="34" charset="0"/>
              </a:rPr>
              <a:t> </a:t>
            </a:r>
            <a:r>
              <a:rPr lang="en-GB" sz="1200" b="0">
                <a:latin typeface="Officina Sans ITC Medium" pitchFamily="34" charset="0"/>
              </a:rPr>
              <a:t> year on year)</a:t>
            </a:r>
          </a:p>
        </c:rich>
      </c:tx>
      <c:layout>
        <c:manualLayout>
          <c:xMode val="edge"/>
          <c:yMode val="edge"/>
          <c:x val="0.107041923813577"/>
          <c:y val="0.0159680638722555"/>
        </c:manualLayout>
      </c:layout>
      <c:overlay val="0"/>
    </c:title>
    <c:autoTitleDeleted val="0"/>
    <c:plotArea>
      <c:layout>
        <c:manualLayout>
          <c:layoutTarget val="inner"/>
          <c:xMode val="edge"/>
          <c:yMode val="edge"/>
          <c:x val="0.111313809370703"/>
          <c:y val="0.151392762302641"/>
          <c:w val="0.8556532122674"/>
          <c:h val="0.717269109982135"/>
        </c:manualLayout>
      </c:layout>
      <c:lineChart>
        <c:grouping val="standard"/>
        <c:varyColors val="0"/>
        <c:ser>
          <c:idx val="1"/>
          <c:order val="0"/>
          <c:spPr>
            <a:ln w="38100">
              <a:solidFill>
                <a:schemeClr val="tx2">
                  <a:lumMod val="60000"/>
                  <a:lumOff val="40000"/>
                </a:schemeClr>
              </a:solidFill>
            </a:ln>
            <a:effectLst/>
          </c:spPr>
          <c:marker>
            <c:symbol val="none"/>
          </c:marker>
          <c:cat>
            <c:strRef>
              <c:f>Japan!$K$35:$U$35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Japan!$J$36:$T$36</c:f>
              <c:numCache>
                <c:formatCode>0.00</c:formatCode>
                <c:ptCount val="11"/>
                <c:pt idx="0">
                  <c:v>-1.071075067069316</c:v>
                </c:pt>
                <c:pt idx="1">
                  <c:v>-5.52319693097223</c:v>
                </c:pt>
                <c:pt idx="2">
                  <c:v>4.67794715043259</c:v>
                </c:pt>
                <c:pt idx="3">
                  <c:v>-0.414076633994709</c:v>
                </c:pt>
                <c:pt idx="4">
                  <c:v>1.456651661336195</c:v>
                </c:pt>
                <c:pt idx="5">
                  <c:v>1.512579008526838</c:v>
                </c:pt>
                <c:pt idx="6">
                  <c:v>0.3</c:v>
                </c:pt>
                <c:pt idx="7">
                  <c:v>1.0</c:v>
                </c:pt>
                <c:pt idx="8">
                  <c:v>2.0</c:v>
                </c:pt>
                <c:pt idx="9">
                  <c:v>1.217827770827218</c:v>
                </c:pt>
                <c:pt idx="10">
                  <c:v>1.626256262230474</c:v>
                </c:pt>
              </c:numCache>
            </c:numRef>
          </c:val>
          <c:smooth val="0"/>
        </c:ser>
        <c:dLbls>
          <c:showLegendKey val="0"/>
          <c:showVal val="0"/>
          <c:showCatName val="0"/>
          <c:showSerName val="0"/>
          <c:showPercent val="0"/>
          <c:showBubbleSize val="0"/>
        </c:dLbls>
        <c:marker val="1"/>
        <c:smooth val="0"/>
        <c:axId val="-2116872904"/>
        <c:axId val="-2116869992"/>
      </c:lineChart>
      <c:dateAx>
        <c:axId val="-2116872904"/>
        <c:scaling>
          <c:orientation val="minMax"/>
        </c:scaling>
        <c:delete val="0"/>
        <c:axPos val="b"/>
        <c:numFmt formatCode="General" sourceLinked="1"/>
        <c:majorTickMark val="none"/>
        <c:minorTickMark val="none"/>
        <c:tickLblPos val="low"/>
        <c:txPr>
          <a:bodyPr rot="0" vert="horz"/>
          <a:lstStyle/>
          <a:p>
            <a:pPr>
              <a:defRPr lang="en-US" sz="1000" b="0" i="0">
                <a:latin typeface="Officina Sans ITC Medium" pitchFamily="34" charset="0"/>
              </a:defRPr>
            </a:pPr>
            <a:endParaRPr lang="en-US"/>
          </a:p>
        </c:txPr>
        <c:crossAx val="-2116869992"/>
        <c:crosses val="autoZero"/>
        <c:auto val="0"/>
        <c:lblOffset val="100"/>
        <c:baseTimeUnit val="days"/>
        <c:majorUnit val="1.0"/>
        <c:majorTimeUnit val="days"/>
      </c:dateAx>
      <c:valAx>
        <c:axId val="-2116869992"/>
        <c:scaling>
          <c:orientation val="minMax"/>
          <c:max val="6.0"/>
          <c:min val="-6.0"/>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lang="en-US" sz="1000" b="0">
                <a:latin typeface="Officina Sans ITC Medium" pitchFamily="34" charset="0"/>
              </a:defRPr>
            </a:pPr>
            <a:endParaRPr lang="en-US"/>
          </a:p>
        </c:txPr>
        <c:crossAx val="-2116872904"/>
        <c:crosses val="autoZero"/>
        <c:crossBetween val="between"/>
        <c:majorUnit val="1.0"/>
      </c:valAx>
      <c:spPr>
        <a:noFill/>
      </c:spPr>
    </c:plotArea>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Real GDP growth</a:t>
            </a:r>
          </a:p>
          <a:p>
            <a:pPr algn="l">
              <a:defRPr lang="en-US"/>
            </a:pPr>
            <a:r>
              <a:rPr lang="en-GB" sz="1200" b="0">
                <a:latin typeface="Officina Sans ITC Medium" pitchFamily="34" charset="0"/>
              </a:rPr>
              <a:t>(% change,</a:t>
            </a:r>
            <a:r>
              <a:rPr lang="en-GB" sz="1200" b="0" baseline="0">
                <a:latin typeface="Officina Sans ITC Medium" pitchFamily="34" charset="0"/>
              </a:rPr>
              <a:t> </a:t>
            </a:r>
            <a:r>
              <a:rPr lang="en-GB" sz="1200" b="0">
                <a:latin typeface="Officina Sans ITC Medium" pitchFamily="34" charset="0"/>
              </a:rPr>
              <a:t> year on year)</a:t>
            </a:r>
          </a:p>
        </c:rich>
      </c:tx>
      <c:layout>
        <c:manualLayout>
          <c:xMode val="edge"/>
          <c:yMode val="edge"/>
          <c:x val="0.107041923813577"/>
          <c:y val="0.0159680638722555"/>
        </c:manualLayout>
      </c:layout>
      <c:overlay val="0"/>
    </c:title>
    <c:autoTitleDeleted val="0"/>
    <c:plotArea>
      <c:layout>
        <c:manualLayout>
          <c:layoutTarget val="inner"/>
          <c:xMode val="edge"/>
          <c:yMode val="edge"/>
          <c:x val="0.108290789273541"/>
          <c:y val="0.151392785671719"/>
          <c:w val="0.855653212267399"/>
          <c:h val="0.717269109982135"/>
        </c:manualLayout>
      </c:layout>
      <c:lineChart>
        <c:grouping val="standard"/>
        <c:varyColors val="0"/>
        <c:ser>
          <c:idx val="1"/>
          <c:order val="0"/>
          <c:tx>
            <c:strRef>
              <c:f>Emerging!$A$36</c:f>
              <c:strCache>
                <c:ptCount val="1"/>
                <c:pt idx="0">
                  <c:v>Non-OECD</c:v>
                </c:pt>
              </c:strCache>
            </c:strRef>
          </c:tx>
          <c:spPr>
            <a:ln w="38100">
              <a:solidFill>
                <a:srgbClr val="FF6600"/>
              </a:solidFill>
            </a:ln>
            <a:effectLst/>
          </c:spPr>
          <c:marker>
            <c:symbol val="none"/>
          </c:marker>
          <c:cat>
            <c:strRef>
              <c:f>Emerging!$K$35:$U$35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Emerging!$K$36:$U$36</c:f>
              <c:numCache>
                <c:formatCode>0.0</c:formatCode>
                <c:ptCount val="11"/>
                <c:pt idx="0">
                  <c:v>3.219954488220123</c:v>
                </c:pt>
                <c:pt idx="1">
                  <c:v>7.727009197329404</c:v>
                </c:pt>
                <c:pt idx="2">
                  <c:v>6.300196648705198</c:v>
                </c:pt>
                <c:pt idx="3">
                  <c:v>4.68629123511608</c:v>
                </c:pt>
                <c:pt idx="4">
                  <c:v>4.825839173618185</c:v>
                </c:pt>
                <c:pt idx="5">
                  <c:v>4.55150246833711</c:v>
                </c:pt>
                <c:pt idx="6">
                  <c:v>5.031154958392056</c:v>
                </c:pt>
                <c:pt idx="7">
                  <c:v>5.258651688084792</c:v>
                </c:pt>
                <c:pt idx="8">
                  <c:v>5.361442495623608</c:v>
                </c:pt>
                <c:pt idx="9">
                  <c:v>5.355348471525986</c:v>
                </c:pt>
                <c:pt idx="10">
                  <c:v>5.292154002857938</c:v>
                </c:pt>
              </c:numCache>
            </c:numRef>
          </c:val>
          <c:smooth val="0"/>
        </c:ser>
        <c:ser>
          <c:idx val="0"/>
          <c:order val="1"/>
          <c:tx>
            <c:strRef>
              <c:f>Emerging!$A$37</c:f>
              <c:strCache>
                <c:ptCount val="1"/>
                <c:pt idx="0">
                  <c:v>OECD</c:v>
                </c:pt>
              </c:strCache>
            </c:strRef>
          </c:tx>
          <c:spPr>
            <a:ln w="38100">
              <a:solidFill>
                <a:srgbClr val="808000"/>
              </a:solidFill>
            </a:ln>
          </c:spPr>
          <c:marker>
            <c:symbol val="none"/>
          </c:marker>
          <c:cat>
            <c:strRef>
              <c:f>Emerging!$K$35:$U$35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Emerging!$K$37:$U$37</c:f>
              <c:numCache>
                <c:formatCode>0.0</c:formatCode>
                <c:ptCount val="11"/>
                <c:pt idx="0">
                  <c:v>-3.485285508408209</c:v>
                </c:pt>
                <c:pt idx="1">
                  <c:v>2.978471667748095</c:v>
                </c:pt>
                <c:pt idx="2">
                  <c:v>1.862357383547408</c:v>
                </c:pt>
                <c:pt idx="3">
                  <c:v>1.317196143673182</c:v>
                </c:pt>
                <c:pt idx="4">
                  <c:v>1.405132217282955</c:v>
                </c:pt>
                <c:pt idx="5">
                  <c:v>1.79704468310371</c:v>
                </c:pt>
                <c:pt idx="6">
                  <c:v>2.401989812637928</c:v>
                </c:pt>
                <c:pt idx="7">
                  <c:v>2.332775057468495</c:v>
                </c:pt>
                <c:pt idx="8">
                  <c:v>2.277605780021386</c:v>
                </c:pt>
                <c:pt idx="9">
                  <c:v>2.4050395273292</c:v>
                </c:pt>
                <c:pt idx="10">
                  <c:v>1.963194103596</c:v>
                </c:pt>
              </c:numCache>
            </c:numRef>
          </c:val>
          <c:smooth val="0"/>
        </c:ser>
        <c:ser>
          <c:idx val="2"/>
          <c:order val="2"/>
          <c:tx>
            <c:strRef>
              <c:f>Emerging!$A$38</c:f>
              <c:strCache>
                <c:ptCount val="1"/>
                <c:pt idx="0">
                  <c:v>World</c:v>
                </c:pt>
              </c:strCache>
            </c:strRef>
          </c:tx>
          <c:spPr>
            <a:ln w="38100">
              <a:solidFill>
                <a:schemeClr val="accent6">
                  <a:lumMod val="50000"/>
                </a:schemeClr>
              </a:solidFill>
              <a:prstDash val="dash"/>
            </a:ln>
          </c:spPr>
          <c:marker>
            <c:symbol val="none"/>
          </c:marker>
          <c:cat>
            <c:strRef>
              <c:f>Emerging!$K$35:$U$35</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Emerging!$K$38:$U$38</c:f>
              <c:numCache>
                <c:formatCode>0.0</c:formatCode>
                <c:ptCount val="11"/>
                <c:pt idx="0">
                  <c:v>-0.702054311832345</c:v>
                </c:pt>
                <c:pt idx="1">
                  <c:v>5.027359725078107</c:v>
                </c:pt>
                <c:pt idx="2">
                  <c:v>3.826405302478261</c:v>
                </c:pt>
                <c:pt idx="3">
                  <c:v>2.84377776642546</c:v>
                </c:pt>
                <c:pt idx="4">
                  <c:v>2.98286854276113</c:v>
                </c:pt>
                <c:pt idx="5">
                  <c:v>3.090221879503674</c:v>
                </c:pt>
                <c:pt idx="6">
                  <c:v>3.8</c:v>
                </c:pt>
                <c:pt idx="7">
                  <c:v>3.8</c:v>
                </c:pt>
                <c:pt idx="8">
                  <c:v>3.787171138695378</c:v>
                </c:pt>
                <c:pt idx="9">
                  <c:v>3.871147904699934</c:v>
                </c:pt>
                <c:pt idx="10">
                  <c:v>3.641104634846171</c:v>
                </c:pt>
              </c:numCache>
            </c:numRef>
          </c:val>
          <c:smooth val="0"/>
        </c:ser>
        <c:dLbls>
          <c:showLegendKey val="0"/>
          <c:showVal val="0"/>
          <c:showCatName val="0"/>
          <c:showSerName val="0"/>
          <c:showPercent val="0"/>
          <c:showBubbleSize val="0"/>
        </c:dLbls>
        <c:marker val="1"/>
        <c:smooth val="0"/>
        <c:axId val="-2109175608"/>
        <c:axId val="-2115311864"/>
      </c:lineChart>
      <c:dateAx>
        <c:axId val="-2109175608"/>
        <c:scaling>
          <c:orientation val="minMax"/>
        </c:scaling>
        <c:delete val="0"/>
        <c:axPos val="b"/>
        <c:numFmt formatCode="General" sourceLinked="1"/>
        <c:majorTickMark val="none"/>
        <c:minorTickMark val="none"/>
        <c:tickLblPos val="low"/>
        <c:txPr>
          <a:bodyPr rot="0" vert="horz"/>
          <a:lstStyle/>
          <a:p>
            <a:pPr>
              <a:defRPr lang="en-US" sz="1000" b="0" i="0">
                <a:latin typeface="Officina Sans ITC Medium" pitchFamily="34" charset="0"/>
              </a:defRPr>
            </a:pPr>
            <a:endParaRPr lang="en-US"/>
          </a:p>
        </c:txPr>
        <c:crossAx val="-2115311864"/>
        <c:crosses val="autoZero"/>
        <c:auto val="0"/>
        <c:lblOffset val="100"/>
        <c:baseTimeUnit val="days"/>
        <c:majorUnit val="1.0"/>
        <c:majorTimeUnit val="days"/>
      </c:dateAx>
      <c:valAx>
        <c:axId val="-2115311864"/>
        <c:scaling>
          <c:orientation val="minMax"/>
          <c:max val="10.0"/>
          <c:min val="-5.0"/>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lang="en-US" sz="1000" b="0">
                <a:latin typeface="Officina Sans ITC Medium" pitchFamily="34" charset="0"/>
              </a:defRPr>
            </a:pPr>
            <a:endParaRPr lang="en-US"/>
          </a:p>
        </c:txPr>
        <c:crossAx val="-2109175608"/>
        <c:crosses val="autoZero"/>
        <c:crossBetween val="between"/>
        <c:majorUnit val="1.0"/>
      </c:valAx>
      <c:spPr>
        <a:noFill/>
      </c:spPr>
    </c:plotArea>
    <c:legend>
      <c:legendPos val="b"/>
      <c:layout>
        <c:manualLayout>
          <c:xMode val="edge"/>
          <c:yMode val="edge"/>
          <c:x val="0.63508706029771"/>
          <c:y val="0.00689691835784047"/>
          <c:w val="0.364912939702292"/>
          <c:h val="0.132651175862868"/>
        </c:manualLayout>
      </c:layout>
      <c:overlay val="0"/>
      <c:txPr>
        <a:bodyPr/>
        <a:lstStyle/>
        <a:p>
          <a:pPr>
            <a:defRPr lang="en-US" sz="1000">
              <a:latin typeface="Officina Sans ITC Medium" pitchFamily="34" charset="0"/>
            </a:defRPr>
          </a:pPr>
          <a:endParaRPr lang="en-US"/>
        </a:p>
      </c:txPr>
    </c:legend>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Oil prices and demand</a:t>
            </a:r>
            <a:br>
              <a:rPr lang="en-GB" sz="1800">
                <a:latin typeface="Officina Sans ITC Medium" pitchFamily="34" charset="0"/>
              </a:rPr>
            </a:br>
            <a:endParaRPr lang="en-GB" sz="1200" b="0">
              <a:latin typeface="Officina Sans ITC Medium" pitchFamily="34" charset="0"/>
            </a:endParaRPr>
          </a:p>
        </c:rich>
      </c:tx>
      <c:layout>
        <c:manualLayout>
          <c:xMode val="edge"/>
          <c:yMode val="edge"/>
          <c:x val="0.094920782629444"/>
          <c:y val="0.0159681119993689"/>
        </c:manualLayout>
      </c:layout>
      <c:overlay val="0"/>
    </c:title>
    <c:autoTitleDeleted val="0"/>
    <c:plotArea>
      <c:layout>
        <c:manualLayout>
          <c:layoutTarget val="inner"/>
          <c:xMode val="edge"/>
          <c:yMode val="edge"/>
          <c:x val="0.10929539489382"/>
          <c:y val="0.0954110084065578"/>
          <c:w val="0.797924361727511"/>
          <c:h val="0.757312793004966"/>
        </c:manualLayout>
      </c:layout>
      <c:barChart>
        <c:barDir val="col"/>
        <c:grouping val="clustered"/>
        <c:varyColors val="0"/>
        <c:ser>
          <c:idx val="0"/>
          <c:order val="1"/>
          <c:tx>
            <c:strRef>
              <c:f>Oil!$A$5</c:f>
              <c:strCache>
                <c:ptCount val="1"/>
                <c:pt idx="0">
                  <c:v>Demand (% change; av; left scale)</c:v>
                </c:pt>
              </c:strCache>
            </c:strRef>
          </c:tx>
          <c:spPr>
            <a:solidFill>
              <a:schemeClr val="accent4">
                <a:lumMod val="50000"/>
              </a:schemeClr>
            </a:solidFill>
            <a:ln w="38100">
              <a:noFill/>
            </a:ln>
            <a:effectLst/>
          </c:spPr>
          <c:invertIfNegative val="0"/>
          <c:cat>
            <c:strRef>
              <c:f>Oil!$P$3:$Z$3</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Oil!$P$5:$Z$5</c:f>
              <c:numCache>
                <c:formatCode>0.0</c:formatCode>
                <c:ptCount val="11"/>
                <c:pt idx="0">
                  <c:v>-1.029377746934998</c:v>
                </c:pt>
                <c:pt idx="1">
                  <c:v>3.809746406450839</c:v>
                </c:pt>
                <c:pt idx="2">
                  <c:v>0.900596645277517</c:v>
                </c:pt>
                <c:pt idx="3">
                  <c:v>1.026442039495734</c:v>
                </c:pt>
                <c:pt idx="4">
                  <c:v>1.336278299282156</c:v>
                </c:pt>
                <c:pt idx="5">
                  <c:v>0.897433522231935</c:v>
                </c:pt>
                <c:pt idx="6">
                  <c:v>1.42192658064232</c:v>
                </c:pt>
                <c:pt idx="7">
                  <c:v>1.588677437823236</c:v>
                </c:pt>
                <c:pt idx="8">
                  <c:v>1.569004038901355</c:v>
                </c:pt>
                <c:pt idx="9">
                  <c:v>1.446212493223811</c:v>
                </c:pt>
                <c:pt idx="10">
                  <c:v>1.4925259645119</c:v>
                </c:pt>
              </c:numCache>
            </c:numRef>
          </c:val>
        </c:ser>
        <c:dLbls>
          <c:showLegendKey val="0"/>
          <c:showVal val="0"/>
          <c:showCatName val="0"/>
          <c:showSerName val="0"/>
          <c:showPercent val="0"/>
          <c:showBubbleSize val="0"/>
        </c:dLbls>
        <c:gapWidth val="76"/>
        <c:overlap val="35"/>
        <c:axId val="-2116001784"/>
        <c:axId val="-2115037112"/>
      </c:barChart>
      <c:lineChart>
        <c:grouping val="standard"/>
        <c:varyColors val="0"/>
        <c:ser>
          <c:idx val="2"/>
          <c:order val="0"/>
          <c:tx>
            <c:strRef>
              <c:f>Oil!$A$4</c:f>
              <c:strCache>
                <c:ptCount val="1"/>
                <c:pt idx="0">
                  <c:v>Nominal price (US$/b; dated Brent; right scale)</c:v>
                </c:pt>
              </c:strCache>
            </c:strRef>
          </c:tx>
          <c:spPr>
            <a:ln w="38100">
              <a:solidFill>
                <a:schemeClr val="accent4">
                  <a:lumMod val="60000"/>
                  <a:lumOff val="40000"/>
                </a:schemeClr>
              </a:solidFill>
            </a:ln>
            <a:effectLst/>
          </c:spPr>
          <c:marker>
            <c:symbol val="none"/>
          </c:marker>
          <c:cat>
            <c:strRef>
              <c:f>Oil!$P$3:$Z$3</c:f>
              <c:strCache>
                <c:ptCount val="11"/>
                <c:pt idx="0">
                  <c:v>2009</c:v>
                </c:pt>
                <c:pt idx="1">
                  <c:v>10</c:v>
                </c:pt>
                <c:pt idx="2">
                  <c:v>11</c:v>
                </c:pt>
                <c:pt idx="3">
                  <c:v>12</c:v>
                </c:pt>
                <c:pt idx="4">
                  <c:v>13</c:v>
                </c:pt>
                <c:pt idx="5">
                  <c:v>14</c:v>
                </c:pt>
                <c:pt idx="6">
                  <c:v>15</c:v>
                </c:pt>
                <c:pt idx="7">
                  <c:v>16</c:v>
                </c:pt>
                <c:pt idx="8">
                  <c:v>17</c:v>
                </c:pt>
                <c:pt idx="9">
                  <c:v>18</c:v>
                </c:pt>
                <c:pt idx="10">
                  <c:v>19</c:v>
                </c:pt>
              </c:strCache>
            </c:strRef>
          </c:cat>
          <c:val>
            <c:numRef>
              <c:f>Oil!$P$4:$Z$4</c:f>
              <c:numCache>
                <c:formatCode>0.0</c:formatCode>
                <c:ptCount val="11"/>
                <c:pt idx="0">
                  <c:v>61.86083333333332</c:v>
                </c:pt>
                <c:pt idx="1">
                  <c:v>79.63166666666667</c:v>
                </c:pt>
                <c:pt idx="2">
                  <c:v>110.94</c:v>
                </c:pt>
                <c:pt idx="3">
                  <c:v>111.965</c:v>
                </c:pt>
                <c:pt idx="4">
                  <c:v>108.8566666666667</c:v>
                </c:pt>
                <c:pt idx="5">
                  <c:v>99.41</c:v>
                </c:pt>
                <c:pt idx="6">
                  <c:v>80.25</c:v>
                </c:pt>
                <c:pt idx="7">
                  <c:v>84.0</c:v>
                </c:pt>
                <c:pt idx="8">
                  <c:v>88.12499999999998</c:v>
                </c:pt>
                <c:pt idx="9">
                  <c:v>93.75</c:v>
                </c:pt>
                <c:pt idx="10">
                  <c:v>92.38</c:v>
                </c:pt>
              </c:numCache>
            </c:numRef>
          </c:val>
          <c:smooth val="0"/>
        </c:ser>
        <c:dLbls>
          <c:showLegendKey val="0"/>
          <c:showVal val="0"/>
          <c:showCatName val="0"/>
          <c:showSerName val="0"/>
          <c:showPercent val="0"/>
          <c:showBubbleSize val="0"/>
        </c:dLbls>
        <c:marker val="1"/>
        <c:smooth val="0"/>
        <c:axId val="-2115215432"/>
        <c:axId val="-2107409704"/>
      </c:lineChart>
      <c:dateAx>
        <c:axId val="-2116001784"/>
        <c:scaling>
          <c:orientation val="minMax"/>
        </c:scaling>
        <c:delete val="0"/>
        <c:axPos val="b"/>
        <c:numFmt formatCode="General" sourceLinked="1"/>
        <c:majorTickMark val="none"/>
        <c:minorTickMark val="none"/>
        <c:tickLblPos val="low"/>
        <c:txPr>
          <a:bodyPr rot="0" vert="horz"/>
          <a:lstStyle/>
          <a:p>
            <a:pPr>
              <a:defRPr lang="en-US" sz="1000" b="0" i="0">
                <a:latin typeface="Officina Sans ITC Medium" pitchFamily="34" charset="0"/>
              </a:defRPr>
            </a:pPr>
            <a:endParaRPr lang="en-US"/>
          </a:p>
        </c:txPr>
        <c:crossAx val="-2115037112"/>
        <c:crosses val="autoZero"/>
        <c:auto val="0"/>
        <c:lblOffset val="100"/>
        <c:baseTimeUnit val="days"/>
        <c:majorUnit val="1.0"/>
        <c:majorTimeUnit val="days"/>
        <c:minorUnit val="1.0"/>
      </c:dateAx>
      <c:valAx>
        <c:axId val="-2115037112"/>
        <c:scaling>
          <c:orientation val="minMax"/>
          <c:max val="7.0"/>
          <c:min val="-3.0"/>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lang="en-US" sz="1000" b="0">
                <a:latin typeface="Officina Sans ITC Medium" pitchFamily="34" charset="0"/>
              </a:defRPr>
            </a:pPr>
            <a:endParaRPr lang="en-US"/>
          </a:p>
        </c:txPr>
        <c:crossAx val="-2116001784"/>
        <c:crosses val="autoZero"/>
        <c:crossBetween val="between"/>
        <c:majorUnit val="1.0"/>
      </c:valAx>
      <c:valAx>
        <c:axId val="-2107409704"/>
        <c:scaling>
          <c:orientation val="minMax"/>
          <c:max val="120.0"/>
          <c:min val="20.0"/>
        </c:scaling>
        <c:delete val="0"/>
        <c:axPos val="r"/>
        <c:numFmt formatCode="0" sourceLinked="0"/>
        <c:majorTickMark val="out"/>
        <c:minorTickMark val="none"/>
        <c:tickLblPos val="nextTo"/>
        <c:txPr>
          <a:bodyPr/>
          <a:lstStyle/>
          <a:p>
            <a:pPr>
              <a:defRPr lang="en-US" sz="1000">
                <a:latin typeface="Officina Sans ITC Medium" pitchFamily="34" charset="0"/>
              </a:defRPr>
            </a:pPr>
            <a:endParaRPr lang="en-US"/>
          </a:p>
        </c:txPr>
        <c:crossAx val="-2115215432"/>
        <c:crosses val="max"/>
        <c:crossBetween val="between"/>
        <c:majorUnit val="10.0"/>
      </c:valAx>
      <c:catAx>
        <c:axId val="-2115215432"/>
        <c:scaling>
          <c:orientation val="minMax"/>
        </c:scaling>
        <c:delete val="1"/>
        <c:axPos val="b"/>
        <c:numFmt formatCode="General" sourceLinked="1"/>
        <c:majorTickMark val="out"/>
        <c:minorTickMark val="none"/>
        <c:tickLblPos val="none"/>
        <c:crossAx val="-2107409704"/>
        <c:crosses val="autoZero"/>
        <c:auto val="1"/>
        <c:lblAlgn val="ctr"/>
        <c:lblOffset val="100"/>
        <c:noMultiLvlLbl val="0"/>
      </c:catAx>
      <c:spPr>
        <a:noFill/>
      </c:spPr>
    </c:plotArea>
    <c:legend>
      <c:legendPos val="b"/>
      <c:layout/>
      <c:overlay val="0"/>
    </c:legend>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lang="en-US"/>
            </a:pPr>
            <a:r>
              <a:rPr lang="en-GB" sz="1800">
                <a:latin typeface="Officina Sans ITC Medium" pitchFamily="34" charset="0"/>
              </a:rPr>
              <a:t>Industrial raw materials index</a:t>
            </a:r>
          </a:p>
          <a:p>
            <a:pPr algn="l">
              <a:defRPr lang="en-US"/>
            </a:pPr>
            <a:r>
              <a:rPr lang="en-GB" sz="1200" b="0">
                <a:latin typeface="Officina Sans ITC Medium" pitchFamily="34" charset="0"/>
              </a:rPr>
              <a:t>(2000=100)</a:t>
            </a:r>
          </a:p>
        </c:rich>
      </c:tx>
      <c:layout>
        <c:manualLayout>
          <c:xMode val="edge"/>
          <c:yMode val="edge"/>
          <c:x val="0.107041923813577"/>
          <c:y val="0.0159680638722555"/>
        </c:manualLayout>
      </c:layout>
      <c:overlay val="0"/>
    </c:title>
    <c:autoTitleDeleted val="0"/>
    <c:plotArea>
      <c:layout>
        <c:manualLayout>
          <c:layoutTarget val="inner"/>
          <c:xMode val="edge"/>
          <c:yMode val="edge"/>
          <c:x val="0.111313754699581"/>
          <c:y val="0.146135686973869"/>
          <c:w val="0.8556532122674"/>
          <c:h val="0.69764725762479"/>
        </c:manualLayout>
      </c:layout>
      <c:lineChart>
        <c:grouping val="standard"/>
        <c:varyColors val="0"/>
        <c:ser>
          <c:idx val="2"/>
          <c:order val="0"/>
          <c:tx>
            <c:strRef>
              <c:f>'IRM Index'!$A$3</c:f>
              <c:strCache>
                <c:ptCount val="1"/>
                <c:pt idx="0">
                  <c:v>Real IRM index (CPI-based)</c:v>
                </c:pt>
              </c:strCache>
            </c:strRef>
          </c:tx>
          <c:spPr>
            <a:ln w="38100">
              <a:solidFill>
                <a:schemeClr val="bg1">
                  <a:lumMod val="50000"/>
                </a:schemeClr>
              </a:solidFill>
            </a:ln>
            <a:effectLst/>
          </c:spPr>
          <c:marker>
            <c:symbol val="none"/>
          </c:marker>
          <c:cat>
            <c:numRef>
              <c:f>'IRM Index'!$G$1:$BF$1</c:f>
              <c:numCache>
                <c:formatCode>General</c:formatCode>
                <c:ptCount val="52"/>
                <c:pt idx="0">
                  <c:v>1965.0</c:v>
                </c:pt>
                <c:pt idx="1">
                  <c:v>1966.0</c:v>
                </c:pt>
                <c:pt idx="2">
                  <c:v>1967.0</c:v>
                </c:pt>
                <c:pt idx="3">
                  <c:v>1968.0</c:v>
                </c:pt>
                <c:pt idx="4">
                  <c:v>1969.0</c:v>
                </c:pt>
                <c:pt idx="5">
                  <c:v>1970.0</c:v>
                </c:pt>
                <c:pt idx="6">
                  <c:v>1971.0</c:v>
                </c:pt>
                <c:pt idx="7">
                  <c:v>1972.0</c:v>
                </c:pt>
                <c:pt idx="8">
                  <c:v>1973.0</c:v>
                </c:pt>
                <c:pt idx="9">
                  <c:v>1974.0</c:v>
                </c:pt>
                <c:pt idx="10">
                  <c:v>1975.0</c:v>
                </c:pt>
                <c:pt idx="11">
                  <c:v>1976.0</c:v>
                </c:pt>
                <c:pt idx="12">
                  <c:v>1977.0</c:v>
                </c:pt>
                <c:pt idx="13">
                  <c:v>1978.0</c:v>
                </c:pt>
                <c:pt idx="14">
                  <c:v>1979.0</c:v>
                </c:pt>
                <c:pt idx="15">
                  <c:v>1980.0</c:v>
                </c:pt>
                <c:pt idx="16">
                  <c:v>1981.0</c:v>
                </c:pt>
                <c:pt idx="17">
                  <c:v>1982.0</c:v>
                </c:pt>
                <c:pt idx="18">
                  <c:v>1983.0</c:v>
                </c:pt>
                <c:pt idx="19">
                  <c:v>1984.0</c:v>
                </c:pt>
                <c:pt idx="20">
                  <c:v>1985.0</c:v>
                </c:pt>
                <c:pt idx="21">
                  <c:v>1986.0</c:v>
                </c:pt>
                <c:pt idx="22">
                  <c:v>1987.0</c:v>
                </c:pt>
                <c:pt idx="23">
                  <c:v>1988.0</c:v>
                </c:pt>
                <c:pt idx="24">
                  <c:v>1989.0</c:v>
                </c:pt>
                <c:pt idx="25">
                  <c:v>1990.0</c:v>
                </c:pt>
                <c:pt idx="26">
                  <c:v>1991.0</c:v>
                </c:pt>
                <c:pt idx="27">
                  <c:v>1992.0</c:v>
                </c:pt>
                <c:pt idx="28">
                  <c:v>1993.0</c:v>
                </c:pt>
                <c:pt idx="29">
                  <c:v>1994.0</c:v>
                </c:pt>
                <c:pt idx="30">
                  <c:v>1995.0</c:v>
                </c:pt>
                <c:pt idx="31">
                  <c:v>1996.0</c:v>
                </c:pt>
                <c:pt idx="32">
                  <c:v>1997.0</c:v>
                </c:pt>
                <c:pt idx="33">
                  <c:v>1998.0</c:v>
                </c:pt>
                <c:pt idx="34">
                  <c:v>1999.0</c:v>
                </c:pt>
                <c:pt idx="35">
                  <c:v>2000.0</c:v>
                </c:pt>
                <c:pt idx="36">
                  <c:v>2001.0</c:v>
                </c:pt>
                <c:pt idx="37">
                  <c:v>2002.0</c:v>
                </c:pt>
                <c:pt idx="38">
                  <c:v>2003.0</c:v>
                </c:pt>
                <c:pt idx="39">
                  <c:v>2004.0</c:v>
                </c:pt>
                <c:pt idx="40">
                  <c:v>2005.0</c:v>
                </c:pt>
                <c:pt idx="41">
                  <c:v>2006.0</c:v>
                </c:pt>
                <c:pt idx="42">
                  <c:v>2007.0</c:v>
                </c:pt>
                <c:pt idx="43">
                  <c:v>2008.0</c:v>
                </c:pt>
                <c:pt idx="44">
                  <c:v>2009.0</c:v>
                </c:pt>
                <c:pt idx="45">
                  <c:v>2010.0</c:v>
                </c:pt>
                <c:pt idx="46">
                  <c:v>2011.0</c:v>
                </c:pt>
                <c:pt idx="47">
                  <c:v>2012.0</c:v>
                </c:pt>
                <c:pt idx="48">
                  <c:v>2013.0</c:v>
                </c:pt>
                <c:pt idx="49">
                  <c:v>2014.0</c:v>
                </c:pt>
                <c:pt idx="50">
                  <c:v>2015.0</c:v>
                </c:pt>
                <c:pt idx="51">
                  <c:v>2016.0</c:v>
                </c:pt>
              </c:numCache>
            </c:numRef>
          </c:cat>
          <c:val>
            <c:numRef>
              <c:f>'IRM Index'!$G$3:$BF$3</c:f>
              <c:numCache>
                <c:formatCode>General</c:formatCode>
                <c:ptCount val="52"/>
                <c:pt idx="0">
                  <c:v>237.9487031</c:v>
                </c:pt>
                <c:pt idx="1">
                  <c:v>232.0641803</c:v>
                </c:pt>
                <c:pt idx="2">
                  <c:v>200.6885342</c:v>
                </c:pt>
                <c:pt idx="3">
                  <c:v>188.5433439</c:v>
                </c:pt>
                <c:pt idx="4">
                  <c:v>195.4932099</c:v>
                </c:pt>
                <c:pt idx="5">
                  <c:v>177.5733927</c:v>
                </c:pt>
                <c:pt idx="6">
                  <c:v>149.2558939</c:v>
                </c:pt>
                <c:pt idx="7">
                  <c:v>174.7738122</c:v>
                </c:pt>
                <c:pt idx="8">
                  <c:v>291.5086028</c:v>
                </c:pt>
                <c:pt idx="9">
                  <c:v>288.4008825</c:v>
                </c:pt>
                <c:pt idx="10">
                  <c:v>198.4476866</c:v>
                </c:pt>
                <c:pt idx="11">
                  <c:v>221.192538</c:v>
                </c:pt>
                <c:pt idx="12">
                  <c:v>215.4198808</c:v>
                </c:pt>
                <c:pt idx="13">
                  <c:v>213.5365928</c:v>
                </c:pt>
                <c:pt idx="14">
                  <c:v>255.1872485</c:v>
                </c:pt>
                <c:pt idx="15">
                  <c:v>243.7717961</c:v>
                </c:pt>
                <c:pt idx="16" formatCode="0.00">
                  <c:v>186.9444957731931</c:v>
                </c:pt>
                <c:pt idx="17" formatCode="0.00">
                  <c:v>146.2446342644733</c:v>
                </c:pt>
                <c:pt idx="18" formatCode="0.00">
                  <c:v>162.5696304657825</c:v>
                </c:pt>
                <c:pt idx="19" formatCode="0.00">
                  <c:v>142.7439030338465</c:v>
                </c:pt>
                <c:pt idx="20" formatCode="0.00">
                  <c:v>124.8854879142194</c:v>
                </c:pt>
                <c:pt idx="21" formatCode="0.00">
                  <c:v>121.1091330236746</c:v>
                </c:pt>
                <c:pt idx="22" formatCode="0.00">
                  <c:v>150.0190565502494</c:v>
                </c:pt>
                <c:pt idx="23" formatCode="0.00">
                  <c:v>200.5997162240391</c:v>
                </c:pt>
                <c:pt idx="24" formatCode="0.00">
                  <c:v>180.6275476468568</c:v>
                </c:pt>
                <c:pt idx="25" formatCode="0.00">
                  <c:v>155.3840627108661</c:v>
                </c:pt>
                <c:pt idx="26" formatCode="0.00">
                  <c:v>127.347117142136</c:v>
                </c:pt>
                <c:pt idx="27" formatCode="0.00">
                  <c:v>119.8508141723338</c:v>
                </c:pt>
                <c:pt idx="28" formatCode="0.00">
                  <c:v>109.1003201341586</c:v>
                </c:pt>
                <c:pt idx="29" formatCode="0.00">
                  <c:v>130.6021584749922</c:v>
                </c:pt>
                <c:pt idx="30" formatCode="0.00">
                  <c:v>147.8162459106385</c:v>
                </c:pt>
                <c:pt idx="31" formatCode="0.00">
                  <c:v>129.9823689448922</c:v>
                </c:pt>
                <c:pt idx="32" formatCode="0.00">
                  <c:v>126.5032429094057</c:v>
                </c:pt>
                <c:pt idx="33" formatCode="0.00">
                  <c:v>99.89714764188668</c:v>
                </c:pt>
                <c:pt idx="34" formatCode="0.00">
                  <c:v>96.5290620625871</c:v>
                </c:pt>
                <c:pt idx="35" formatCode="0.00">
                  <c:v>100.0</c:v>
                </c:pt>
                <c:pt idx="36" formatCode="0.00">
                  <c:v>87.18817598169441</c:v>
                </c:pt>
                <c:pt idx="37" formatCode="0.00">
                  <c:v>86.3548620858632</c:v>
                </c:pt>
                <c:pt idx="38" formatCode="0.00">
                  <c:v>98.84596712528688</c:v>
                </c:pt>
                <c:pt idx="39" formatCode="0.00">
                  <c:v>121.5841076114881</c:v>
                </c:pt>
                <c:pt idx="40" formatCode="0.00">
                  <c:v>130.6613672237317</c:v>
                </c:pt>
                <c:pt idx="41" formatCode="0.00">
                  <c:v>186.2497378331523</c:v>
                </c:pt>
                <c:pt idx="42" formatCode="0.00">
                  <c:v>204.4912066544346</c:v>
                </c:pt>
                <c:pt idx="43" formatCode="0.00">
                  <c:v>185.9175289175881</c:v>
                </c:pt>
                <c:pt idx="44" formatCode="0.00">
                  <c:v>150.9464357187954</c:v>
                </c:pt>
                <c:pt idx="45" formatCode="0.00">
                  <c:v>216.6458715954521</c:v>
                </c:pt>
                <c:pt idx="46" formatCode="0.00">
                  <c:v>241.3719964807881</c:v>
                </c:pt>
                <c:pt idx="47" formatCode="0.00">
                  <c:v>232.5332709993866</c:v>
                </c:pt>
                <c:pt idx="48" formatCode="0.00">
                  <c:v>231.7882488914382</c:v>
                </c:pt>
                <c:pt idx="49" formatCode="0.00">
                  <c:v>222.6372127685382</c:v>
                </c:pt>
                <c:pt idx="50" formatCode="0.00">
                  <c:v>224.3465337632914</c:v>
                </c:pt>
                <c:pt idx="51" formatCode="0.00">
                  <c:v>228.5161321908683</c:v>
                </c:pt>
              </c:numCache>
            </c:numRef>
          </c:val>
          <c:smooth val="0"/>
        </c:ser>
        <c:ser>
          <c:idx val="0"/>
          <c:order val="1"/>
          <c:tx>
            <c:strRef>
              <c:f>'IRM Index'!$A$4</c:f>
              <c:strCache>
                <c:ptCount val="1"/>
                <c:pt idx="0">
                  <c:v>Real IRM index (PPI-based)</c:v>
                </c:pt>
              </c:strCache>
            </c:strRef>
          </c:tx>
          <c:spPr>
            <a:ln w="38100">
              <a:solidFill>
                <a:schemeClr val="bg1">
                  <a:lumMod val="75000"/>
                </a:schemeClr>
              </a:solidFill>
            </a:ln>
            <a:effectLst/>
          </c:spPr>
          <c:marker>
            <c:symbol val="none"/>
          </c:marker>
          <c:cat>
            <c:numRef>
              <c:f>'IRM Index'!$G$1:$BF$1</c:f>
              <c:numCache>
                <c:formatCode>General</c:formatCode>
                <c:ptCount val="52"/>
                <c:pt idx="0">
                  <c:v>1965.0</c:v>
                </c:pt>
                <c:pt idx="1">
                  <c:v>1966.0</c:v>
                </c:pt>
                <c:pt idx="2">
                  <c:v>1967.0</c:v>
                </c:pt>
                <c:pt idx="3">
                  <c:v>1968.0</c:v>
                </c:pt>
                <c:pt idx="4">
                  <c:v>1969.0</c:v>
                </c:pt>
                <c:pt idx="5">
                  <c:v>1970.0</c:v>
                </c:pt>
                <c:pt idx="6">
                  <c:v>1971.0</c:v>
                </c:pt>
                <c:pt idx="7">
                  <c:v>1972.0</c:v>
                </c:pt>
                <c:pt idx="8">
                  <c:v>1973.0</c:v>
                </c:pt>
                <c:pt idx="9">
                  <c:v>1974.0</c:v>
                </c:pt>
                <c:pt idx="10">
                  <c:v>1975.0</c:v>
                </c:pt>
                <c:pt idx="11">
                  <c:v>1976.0</c:v>
                </c:pt>
                <c:pt idx="12">
                  <c:v>1977.0</c:v>
                </c:pt>
                <c:pt idx="13">
                  <c:v>1978.0</c:v>
                </c:pt>
                <c:pt idx="14">
                  <c:v>1979.0</c:v>
                </c:pt>
                <c:pt idx="15">
                  <c:v>1980.0</c:v>
                </c:pt>
                <c:pt idx="16">
                  <c:v>1981.0</c:v>
                </c:pt>
                <c:pt idx="17">
                  <c:v>1982.0</c:v>
                </c:pt>
                <c:pt idx="18">
                  <c:v>1983.0</c:v>
                </c:pt>
                <c:pt idx="19">
                  <c:v>1984.0</c:v>
                </c:pt>
                <c:pt idx="20">
                  <c:v>1985.0</c:v>
                </c:pt>
                <c:pt idx="21">
                  <c:v>1986.0</c:v>
                </c:pt>
                <c:pt idx="22">
                  <c:v>1987.0</c:v>
                </c:pt>
                <c:pt idx="23">
                  <c:v>1988.0</c:v>
                </c:pt>
                <c:pt idx="24">
                  <c:v>1989.0</c:v>
                </c:pt>
                <c:pt idx="25">
                  <c:v>1990.0</c:v>
                </c:pt>
                <c:pt idx="26">
                  <c:v>1991.0</c:v>
                </c:pt>
                <c:pt idx="27">
                  <c:v>1992.0</c:v>
                </c:pt>
                <c:pt idx="28">
                  <c:v>1993.0</c:v>
                </c:pt>
                <c:pt idx="29">
                  <c:v>1994.0</c:v>
                </c:pt>
                <c:pt idx="30">
                  <c:v>1995.0</c:v>
                </c:pt>
                <c:pt idx="31">
                  <c:v>1996.0</c:v>
                </c:pt>
                <c:pt idx="32">
                  <c:v>1997.0</c:v>
                </c:pt>
                <c:pt idx="33">
                  <c:v>1998.0</c:v>
                </c:pt>
                <c:pt idx="34">
                  <c:v>1999.0</c:v>
                </c:pt>
                <c:pt idx="35">
                  <c:v>2000.0</c:v>
                </c:pt>
                <c:pt idx="36">
                  <c:v>2001.0</c:v>
                </c:pt>
                <c:pt idx="37">
                  <c:v>2002.0</c:v>
                </c:pt>
                <c:pt idx="38">
                  <c:v>2003.0</c:v>
                </c:pt>
                <c:pt idx="39">
                  <c:v>2004.0</c:v>
                </c:pt>
                <c:pt idx="40">
                  <c:v>2005.0</c:v>
                </c:pt>
                <c:pt idx="41">
                  <c:v>2006.0</c:v>
                </c:pt>
                <c:pt idx="42">
                  <c:v>2007.0</c:v>
                </c:pt>
                <c:pt idx="43">
                  <c:v>2008.0</c:v>
                </c:pt>
                <c:pt idx="44">
                  <c:v>2009.0</c:v>
                </c:pt>
                <c:pt idx="45">
                  <c:v>2010.0</c:v>
                </c:pt>
                <c:pt idx="46">
                  <c:v>2011.0</c:v>
                </c:pt>
                <c:pt idx="47">
                  <c:v>2012.0</c:v>
                </c:pt>
                <c:pt idx="48">
                  <c:v>2013.0</c:v>
                </c:pt>
                <c:pt idx="49">
                  <c:v>2014.0</c:v>
                </c:pt>
                <c:pt idx="50">
                  <c:v>2015.0</c:v>
                </c:pt>
                <c:pt idx="51">
                  <c:v>2016.0</c:v>
                </c:pt>
              </c:numCache>
            </c:numRef>
          </c:cat>
          <c:val>
            <c:numRef>
              <c:f>'IRM Index'!$G$4:$BF$4</c:f>
              <c:numCache>
                <c:formatCode>General</c:formatCode>
                <c:ptCount val="52"/>
                <c:pt idx="0">
                  <c:v>173.7829036</c:v>
                </c:pt>
                <c:pt idx="1">
                  <c:v>168.4484172</c:v>
                </c:pt>
                <c:pt idx="2">
                  <c:v>148.8701349</c:v>
                </c:pt>
                <c:pt idx="3">
                  <c:v>142.2493355</c:v>
                </c:pt>
                <c:pt idx="4">
                  <c:v>150.4783063</c:v>
                </c:pt>
                <c:pt idx="5">
                  <c:v>140.3604884</c:v>
                </c:pt>
                <c:pt idx="6">
                  <c:v>119.9083347</c:v>
                </c:pt>
                <c:pt idx="7">
                  <c:v>140.3469834</c:v>
                </c:pt>
                <c:pt idx="8">
                  <c:v>221.9106304</c:v>
                </c:pt>
                <c:pt idx="9">
                  <c:v>206.1829586</c:v>
                </c:pt>
                <c:pt idx="10">
                  <c:v>139.873818</c:v>
                </c:pt>
                <c:pt idx="11">
                  <c:v>159.1327575</c:v>
                </c:pt>
                <c:pt idx="12">
                  <c:v>154.6233683</c:v>
                </c:pt>
                <c:pt idx="13">
                  <c:v>152.4918666</c:v>
                </c:pt>
                <c:pt idx="14">
                  <c:v>179.997766</c:v>
                </c:pt>
                <c:pt idx="15">
                  <c:v>170.3678192</c:v>
                </c:pt>
                <c:pt idx="16" formatCode="0.00">
                  <c:v>132.1227952081858</c:v>
                </c:pt>
                <c:pt idx="17" formatCode="0.00">
                  <c:v>106.7279560053106</c:v>
                </c:pt>
                <c:pt idx="18" formatCode="0.00">
                  <c:v>121.3221076816885</c:v>
                </c:pt>
                <c:pt idx="19" formatCode="0.00">
                  <c:v>109.687506137571</c:v>
                </c:pt>
                <c:pt idx="20" formatCode="0.00">
                  <c:v>99.30414904296998</c:v>
                </c:pt>
                <c:pt idx="21" formatCode="0.00">
                  <c:v>101.5512475418046</c:v>
                </c:pt>
                <c:pt idx="22" formatCode="0.00">
                  <c:v>128.107611470682</c:v>
                </c:pt>
                <c:pt idx="23" formatCode="0.00">
                  <c:v>174.548382604725</c:v>
                </c:pt>
                <c:pt idx="24" formatCode="0.00">
                  <c:v>156.2112580178105</c:v>
                </c:pt>
                <c:pt idx="25" formatCode="0.00">
                  <c:v>134.5194369883645</c:v>
                </c:pt>
                <c:pt idx="26" formatCode="0.00">
                  <c:v>113.2191654889734</c:v>
                </c:pt>
                <c:pt idx="27" formatCode="0.00">
                  <c:v>109.11596517418</c:v>
                </c:pt>
                <c:pt idx="28" formatCode="0.00">
                  <c:v>101.3594588309593</c:v>
                </c:pt>
                <c:pt idx="29" formatCode="0.00">
                  <c:v>123.9768508705941</c:v>
                </c:pt>
                <c:pt idx="30" formatCode="0.00">
                  <c:v>141.8328966056902</c:v>
                </c:pt>
                <c:pt idx="31" formatCode="0.00">
                  <c:v>124.8129364143832</c:v>
                </c:pt>
                <c:pt idx="32" formatCode="0.00">
                  <c:v>123.8671023516571</c:v>
                </c:pt>
                <c:pt idx="33" formatCode="0.00">
                  <c:v>100.9321341514738</c:v>
                </c:pt>
                <c:pt idx="34" formatCode="0.00">
                  <c:v>97.7722632591559</c:v>
                </c:pt>
                <c:pt idx="35" formatCode="0.00">
                  <c:v>100.0</c:v>
                </c:pt>
                <c:pt idx="36" formatCode="0.00">
                  <c:v>87.81093836778876</c:v>
                </c:pt>
                <c:pt idx="37" formatCode="0.00">
                  <c:v>90.15810425304268</c:v>
                </c:pt>
                <c:pt idx="38" formatCode="0.00">
                  <c:v>101.4804103656055</c:v>
                </c:pt>
                <c:pt idx="39" formatCode="0.00">
                  <c:v>122.5697496241515</c:v>
                </c:pt>
                <c:pt idx="40" formatCode="0.00">
                  <c:v>128.2988348559894</c:v>
                </c:pt>
                <c:pt idx="41" formatCode="0.00">
                  <c:v>182.1302400527925</c:v>
                </c:pt>
                <c:pt idx="42" formatCode="0.00">
                  <c:v>196.8999475336402</c:v>
                </c:pt>
                <c:pt idx="43" formatCode="0.00">
                  <c:v>172.1581325811002</c:v>
                </c:pt>
                <c:pt idx="44" formatCode="0.00">
                  <c:v>145.919239418947</c:v>
                </c:pt>
                <c:pt idx="45" formatCode="0.00">
                  <c:v>202.9172164068362</c:v>
                </c:pt>
                <c:pt idx="46" formatCode="0.00">
                  <c:v>219.1553386138034</c:v>
                </c:pt>
                <c:pt idx="47" formatCode="0.00">
                  <c:v>211.2134338814976</c:v>
                </c:pt>
                <c:pt idx="48" formatCode="0.00">
                  <c:v>212.9125665448272</c:v>
                </c:pt>
                <c:pt idx="49" formatCode="0.00">
                  <c:v>204.1069276133816</c:v>
                </c:pt>
                <c:pt idx="50" formatCode="0.00">
                  <c:v>205.2722733705866</c:v>
                </c:pt>
                <c:pt idx="51" formatCode="0.00">
                  <c:v>208.6789928649958</c:v>
                </c:pt>
              </c:numCache>
            </c:numRef>
          </c:val>
          <c:smooth val="0"/>
        </c:ser>
        <c:ser>
          <c:idx val="1"/>
          <c:order val="2"/>
          <c:tx>
            <c:strRef>
              <c:f>'IRM Index'!$A$2</c:f>
              <c:strCache>
                <c:ptCount val="1"/>
                <c:pt idx="0">
                  <c:v>The Economist IRM index (nominal)</c:v>
                </c:pt>
              </c:strCache>
            </c:strRef>
          </c:tx>
          <c:spPr>
            <a:ln w="38100" cap="sq">
              <a:solidFill>
                <a:schemeClr val="bg2">
                  <a:lumMod val="75000"/>
                </a:schemeClr>
              </a:solidFill>
              <a:prstDash val="sysDot"/>
            </a:ln>
            <a:effectLst/>
          </c:spPr>
          <c:marker>
            <c:symbol val="none"/>
          </c:marker>
          <c:cat>
            <c:numRef>
              <c:f>'IRM Index'!$G$1:$BF$1</c:f>
              <c:numCache>
                <c:formatCode>General</c:formatCode>
                <c:ptCount val="52"/>
                <c:pt idx="0">
                  <c:v>1965.0</c:v>
                </c:pt>
                <c:pt idx="1">
                  <c:v>1966.0</c:v>
                </c:pt>
                <c:pt idx="2">
                  <c:v>1967.0</c:v>
                </c:pt>
                <c:pt idx="3">
                  <c:v>1968.0</c:v>
                </c:pt>
                <c:pt idx="4">
                  <c:v>1969.0</c:v>
                </c:pt>
                <c:pt idx="5">
                  <c:v>1970.0</c:v>
                </c:pt>
                <c:pt idx="6">
                  <c:v>1971.0</c:v>
                </c:pt>
                <c:pt idx="7">
                  <c:v>1972.0</c:v>
                </c:pt>
                <c:pt idx="8">
                  <c:v>1973.0</c:v>
                </c:pt>
                <c:pt idx="9">
                  <c:v>1974.0</c:v>
                </c:pt>
                <c:pt idx="10">
                  <c:v>1975.0</c:v>
                </c:pt>
                <c:pt idx="11">
                  <c:v>1976.0</c:v>
                </c:pt>
                <c:pt idx="12">
                  <c:v>1977.0</c:v>
                </c:pt>
                <c:pt idx="13">
                  <c:v>1978.0</c:v>
                </c:pt>
                <c:pt idx="14">
                  <c:v>1979.0</c:v>
                </c:pt>
                <c:pt idx="15">
                  <c:v>1980.0</c:v>
                </c:pt>
                <c:pt idx="16">
                  <c:v>1981.0</c:v>
                </c:pt>
                <c:pt idx="17">
                  <c:v>1982.0</c:v>
                </c:pt>
                <c:pt idx="18">
                  <c:v>1983.0</c:v>
                </c:pt>
                <c:pt idx="19">
                  <c:v>1984.0</c:v>
                </c:pt>
                <c:pt idx="20">
                  <c:v>1985.0</c:v>
                </c:pt>
                <c:pt idx="21">
                  <c:v>1986.0</c:v>
                </c:pt>
                <c:pt idx="22">
                  <c:v>1987.0</c:v>
                </c:pt>
                <c:pt idx="23">
                  <c:v>1988.0</c:v>
                </c:pt>
                <c:pt idx="24">
                  <c:v>1989.0</c:v>
                </c:pt>
                <c:pt idx="25">
                  <c:v>1990.0</c:v>
                </c:pt>
                <c:pt idx="26">
                  <c:v>1991.0</c:v>
                </c:pt>
                <c:pt idx="27">
                  <c:v>1992.0</c:v>
                </c:pt>
                <c:pt idx="28">
                  <c:v>1993.0</c:v>
                </c:pt>
                <c:pt idx="29">
                  <c:v>1994.0</c:v>
                </c:pt>
                <c:pt idx="30">
                  <c:v>1995.0</c:v>
                </c:pt>
                <c:pt idx="31">
                  <c:v>1996.0</c:v>
                </c:pt>
                <c:pt idx="32">
                  <c:v>1997.0</c:v>
                </c:pt>
                <c:pt idx="33">
                  <c:v>1998.0</c:v>
                </c:pt>
                <c:pt idx="34">
                  <c:v>1999.0</c:v>
                </c:pt>
                <c:pt idx="35">
                  <c:v>2000.0</c:v>
                </c:pt>
                <c:pt idx="36">
                  <c:v>2001.0</c:v>
                </c:pt>
                <c:pt idx="37">
                  <c:v>2002.0</c:v>
                </c:pt>
                <c:pt idx="38">
                  <c:v>2003.0</c:v>
                </c:pt>
                <c:pt idx="39">
                  <c:v>2004.0</c:v>
                </c:pt>
                <c:pt idx="40">
                  <c:v>2005.0</c:v>
                </c:pt>
                <c:pt idx="41">
                  <c:v>2006.0</c:v>
                </c:pt>
                <c:pt idx="42">
                  <c:v>2007.0</c:v>
                </c:pt>
                <c:pt idx="43">
                  <c:v>2008.0</c:v>
                </c:pt>
                <c:pt idx="44">
                  <c:v>2009.0</c:v>
                </c:pt>
                <c:pt idx="45">
                  <c:v>2010.0</c:v>
                </c:pt>
                <c:pt idx="46">
                  <c:v>2011.0</c:v>
                </c:pt>
                <c:pt idx="47">
                  <c:v>2012.0</c:v>
                </c:pt>
                <c:pt idx="48">
                  <c:v>2013.0</c:v>
                </c:pt>
                <c:pt idx="49">
                  <c:v>2014.0</c:v>
                </c:pt>
                <c:pt idx="50">
                  <c:v>2015.0</c:v>
                </c:pt>
                <c:pt idx="51">
                  <c:v>2016.0</c:v>
                </c:pt>
              </c:numCache>
            </c:numRef>
          </c:cat>
          <c:val>
            <c:numRef>
              <c:f>'IRM Index'!$G$2:$BF$2</c:f>
              <c:numCache>
                <c:formatCode>General</c:formatCode>
                <c:ptCount val="52"/>
                <c:pt idx="0">
                  <c:v>42.96</c:v>
                </c:pt>
                <c:pt idx="1">
                  <c:v>42.95</c:v>
                </c:pt>
                <c:pt idx="2">
                  <c:v>38.42</c:v>
                </c:pt>
                <c:pt idx="3">
                  <c:v>37.78</c:v>
                </c:pt>
                <c:pt idx="4">
                  <c:v>41.43</c:v>
                </c:pt>
                <c:pt idx="5">
                  <c:v>39.98</c:v>
                </c:pt>
                <c:pt idx="6">
                  <c:v>35.18</c:v>
                </c:pt>
                <c:pt idx="7">
                  <c:v>42.46</c:v>
                </c:pt>
                <c:pt idx="8">
                  <c:v>73.28</c:v>
                </c:pt>
                <c:pt idx="9">
                  <c:v>78.52</c:v>
                </c:pt>
                <c:pt idx="10">
                  <c:v>59.01</c:v>
                </c:pt>
                <c:pt idx="11">
                  <c:v>70.08</c:v>
                </c:pt>
                <c:pt idx="12">
                  <c:v>72.52</c:v>
                </c:pt>
                <c:pt idx="13">
                  <c:v>77.12</c:v>
                </c:pt>
                <c:pt idx="14">
                  <c:v>101.15</c:v>
                </c:pt>
                <c:pt idx="15">
                  <c:v>108.62</c:v>
                </c:pt>
                <c:pt idx="16" formatCode="0.00">
                  <c:v>92.03289127698906</c:v>
                </c:pt>
                <c:pt idx="17" formatCode="0.00">
                  <c:v>77.32042212410815</c:v>
                </c:pt>
                <c:pt idx="18" formatCode="0.00">
                  <c:v>89.31428284656545</c:v>
                </c:pt>
                <c:pt idx="19" formatCode="0.00">
                  <c:v>82.4378026990233</c:v>
                </c:pt>
                <c:pt idx="20" formatCode="0.00">
                  <c:v>75.28146580129042</c:v>
                </c:pt>
                <c:pt idx="21" formatCode="0.00">
                  <c:v>75.96111790889632</c:v>
                </c:pt>
                <c:pt idx="22" formatCode="0.00">
                  <c:v>97.78994442376864</c:v>
                </c:pt>
                <c:pt idx="23" formatCode="0.00">
                  <c:v>136.5700940930471</c:v>
                </c:pt>
                <c:pt idx="24" formatCode="0.00">
                  <c:v>128.4942278732594</c:v>
                </c:pt>
                <c:pt idx="25" formatCode="0.00">
                  <c:v>116.1005717933868</c:v>
                </c:pt>
                <c:pt idx="26" formatCode="0.00">
                  <c:v>99.8289007465863</c:v>
                </c:pt>
                <c:pt idx="27" formatCode="0.00">
                  <c:v>97.3901490663534</c:v>
                </c:pt>
                <c:pt idx="28" formatCode="0.00">
                  <c:v>91.59311638383236</c:v>
                </c:pt>
                <c:pt idx="29" formatCode="0.00">
                  <c:v>112.7422907910988</c:v>
                </c:pt>
                <c:pt idx="30" formatCode="0.00">
                  <c:v>131.4548797808836</c:v>
                </c:pt>
                <c:pt idx="31" formatCode="0.00">
                  <c:v>118.7018949128096</c:v>
                </c:pt>
                <c:pt idx="32" formatCode="0.00">
                  <c:v>118.2809682381164</c:v>
                </c:pt>
                <c:pt idx="33" formatCode="0.00">
                  <c:v>95.53941870085467</c:v>
                </c:pt>
                <c:pt idx="34" formatCode="0.00">
                  <c:v>94.2306454159119</c:v>
                </c:pt>
                <c:pt idx="35" formatCode="0.00">
                  <c:v>100.0</c:v>
                </c:pt>
                <c:pt idx="36" formatCode="0.00">
                  <c:v>89.5126596438128</c:v>
                </c:pt>
                <c:pt idx="37" formatCode="0.00">
                  <c:v>90.71329180639998</c:v>
                </c:pt>
                <c:pt idx="38" formatCode="0.00">
                  <c:v>105.3523989765124</c:v>
                </c:pt>
                <c:pt idx="39" formatCode="0.00">
                  <c:v>131.8786571964277</c:v>
                </c:pt>
                <c:pt idx="40" formatCode="0.00">
                  <c:v>144.7815637000816</c:v>
                </c:pt>
                <c:pt idx="41" formatCode="0.00">
                  <c:v>211.565319298224</c:v>
                </c:pt>
                <c:pt idx="42" formatCode="0.00">
                  <c:v>237.6968939195042</c:v>
                </c:pt>
                <c:pt idx="43" formatCode="0.00">
                  <c:v>221.07</c:v>
                </c:pt>
                <c:pt idx="44" formatCode="0.00">
                  <c:v>182.54</c:v>
                </c:pt>
                <c:pt idx="45" formatCode="0.00">
                  <c:v>264.5004599999999</c:v>
                </c:pt>
                <c:pt idx="46" formatCode="0.00">
                  <c:v>303.9513535719622</c:v>
                </c:pt>
                <c:pt idx="47" formatCode="0.00">
                  <c:v>299.0627156327385</c:v>
                </c:pt>
                <c:pt idx="48" formatCode="0.00">
                  <c:v>304.9609416891484</c:v>
                </c:pt>
                <c:pt idx="49" formatCode="0.00">
                  <c:v>299.072378033661</c:v>
                </c:pt>
                <c:pt idx="50" formatCode="0.00">
                  <c:v>307.9986460184568</c:v>
                </c:pt>
                <c:pt idx="51" formatCode="0.00">
                  <c:v>320.6248681730754</c:v>
                </c:pt>
              </c:numCache>
            </c:numRef>
          </c:val>
          <c:smooth val="0"/>
        </c:ser>
        <c:dLbls>
          <c:showLegendKey val="0"/>
          <c:showVal val="0"/>
          <c:showCatName val="0"/>
          <c:showSerName val="0"/>
          <c:showPercent val="0"/>
          <c:showBubbleSize val="0"/>
        </c:dLbls>
        <c:marker val="1"/>
        <c:smooth val="0"/>
        <c:axId val="-2095033432"/>
        <c:axId val="-2115496504"/>
      </c:lineChart>
      <c:dateAx>
        <c:axId val="-2095033432"/>
        <c:scaling>
          <c:orientation val="minMax"/>
        </c:scaling>
        <c:delete val="0"/>
        <c:axPos val="b"/>
        <c:numFmt formatCode="General" sourceLinked="1"/>
        <c:majorTickMark val="none"/>
        <c:minorTickMark val="none"/>
        <c:tickLblPos val="low"/>
        <c:txPr>
          <a:bodyPr rot="-5400000" vert="horz"/>
          <a:lstStyle/>
          <a:p>
            <a:pPr>
              <a:defRPr lang="en-US" sz="1000" b="0" i="0">
                <a:latin typeface="Officina Sans ITC Medium" pitchFamily="34" charset="0"/>
              </a:defRPr>
            </a:pPr>
            <a:endParaRPr lang="en-US"/>
          </a:p>
        </c:txPr>
        <c:crossAx val="-2115496504"/>
        <c:crosses val="autoZero"/>
        <c:auto val="0"/>
        <c:lblOffset val="100"/>
        <c:baseTimeUnit val="days"/>
        <c:majorUnit val="5.0"/>
        <c:majorTimeUnit val="days"/>
        <c:minorUnit val="1.0"/>
      </c:dateAx>
      <c:valAx>
        <c:axId val="-2115496504"/>
        <c:scaling>
          <c:orientation val="minMax"/>
          <c:max val="340.0"/>
          <c:min val="0.0"/>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lang="en-US" sz="1000" b="0">
                <a:latin typeface="Officina Sans ITC Medium" pitchFamily="34" charset="0"/>
              </a:defRPr>
            </a:pPr>
            <a:endParaRPr lang="en-US"/>
          </a:p>
        </c:txPr>
        <c:crossAx val="-2095033432"/>
        <c:crosses val="autoZero"/>
        <c:crossBetween val="between"/>
        <c:majorUnit val="20.0"/>
      </c:valAx>
      <c:spPr>
        <a:noFill/>
      </c:spPr>
    </c:plotArea>
    <c:legend>
      <c:legendPos val="b"/>
      <c:layout>
        <c:manualLayout>
          <c:xMode val="edge"/>
          <c:yMode val="edge"/>
          <c:x val="0.313616986381358"/>
          <c:y val="0.136166855742024"/>
          <c:w val="0.603069058997779"/>
          <c:h val="0.145503673929768"/>
        </c:manualLayout>
      </c:layout>
      <c:overlay val="0"/>
      <c:spPr>
        <a:noFill/>
      </c:spPr>
      <c:txPr>
        <a:bodyPr/>
        <a:lstStyle/>
        <a:p>
          <a:pPr>
            <a:defRPr lang="en-US" sz="1000">
              <a:latin typeface="Officina Sans ITC Medium" pitchFamily="34" charset="0"/>
            </a:defRPr>
          </a:pPr>
          <a:endParaRPr lang="en-US"/>
        </a:p>
      </c:txPr>
    </c:legend>
    <c:plotVisOnly val="1"/>
    <c:dispBlanksAs val="gap"/>
    <c:showDLblsOverMax val="0"/>
  </c:chart>
  <c:spPr>
    <a:noFill/>
    <a:ln>
      <a:noFill/>
    </a:ln>
  </c:spPr>
  <c:txPr>
    <a:bodyPr/>
    <a:lstStyle/>
    <a:p>
      <a:pPr>
        <a:defRPr sz="1200">
          <a:latin typeface="Tahoma" pitchFamily="34" charset="0"/>
          <a:cs typeface="Tahoma" pitchFamily="34" charset="0"/>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explosion val="25"/>
          <c:dLbls>
            <c:dLbl>
              <c:idx val="1"/>
              <c:layout>
                <c:manualLayout>
                  <c:x val="0.035702125673026"/>
                  <c:y val="-0.267855503171821"/>
                </c:manualLayout>
              </c:layout>
              <c:showLegendKey val="0"/>
              <c:showVal val="0"/>
              <c:showCatName val="1"/>
              <c:showSerName val="0"/>
              <c:showPercent val="1"/>
              <c:showBubbleSize val="0"/>
            </c:dLbl>
            <c:dLbl>
              <c:idx val="2"/>
              <c:layout>
                <c:manualLayout>
                  <c:x val="-0.175974759577978"/>
                  <c:y val="-0.136050156739812"/>
                </c:manualLayout>
              </c:layout>
              <c:showLegendKey val="0"/>
              <c:showVal val="0"/>
              <c:showCatName val="1"/>
              <c:showSerName val="0"/>
              <c:showPercent val="1"/>
              <c:showBubbleSize val="0"/>
            </c:dLbl>
            <c:dLbl>
              <c:idx val="3"/>
              <c:layout>
                <c:manualLayout>
                  <c:x val="-0.0459851856462606"/>
                  <c:y val="0.0610411472860563"/>
                </c:manualLayout>
              </c:layout>
              <c:showLegendKey val="0"/>
              <c:showVal val="0"/>
              <c:showCatName val="1"/>
              <c:showSerName val="0"/>
              <c:showPercent val="1"/>
              <c:showBubbleSize val="0"/>
            </c:dLbl>
            <c:numFmt formatCode="0.00%" sourceLinked="0"/>
            <c:txPr>
              <a:bodyPr/>
              <a:lstStyle/>
              <a:p>
                <a:pPr>
                  <a:defRPr sz="1600"/>
                </a:pPr>
                <a:endParaRPr lang="en-US"/>
              </a:p>
            </c:txPr>
            <c:showLegendKey val="0"/>
            <c:showVal val="0"/>
            <c:showCatName val="1"/>
            <c:showSerName val="0"/>
            <c:showPercent val="1"/>
            <c:showBubbleSize val="0"/>
            <c:showLeaderLines val="1"/>
          </c:dLbls>
          <c:cat>
            <c:strRef>
              <c:f>Sheet1!$J$17:$J$21</c:f>
              <c:strCache>
                <c:ptCount val="5"/>
                <c:pt idx="0">
                  <c:v>Jasa-Jasa</c:v>
                </c:pt>
                <c:pt idx="1">
                  <c:v>PHR</c:v>
                </c:pt>
                <c:pt idx="2">
                  <c:v>Industri pengolahan</c:v>
                </c:pt>
                <c:pt idx="3">
                  <c:v>Pertanian</c:v>
                </c:pt>
                <c:pt idx="4">
                  <c:v>Lain-lain</c:v>
                </c:pt>
              </c:strCache>
            </c:strRef>
          </c:cat>
          <c:val>
            <c:numRef>
              <c:f>Sheet1!$K$17:$K$21</c:f>
              <c:numCache>
                <c:formatCode>General</c:formatCode>
                <c:ptCount val="5"/>
                <c:pt idx="0">
                  <c:v>10.61</c:v>
                </c:pt>
                <c:pt idx="1">
                  <c:v>30.81</c:v>
                </c:pt>
                <c:pt idx="2">
                  <c:v>33.41</c:v>
                </c:pt>
                <c:pt idx="3">
                  <c:v>17.01</c:v>
                </c:pt>
                <c:pt idx="4">
                  <c:v>8.160000000000001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Sheet1!$I$43</c:f>
              <c:strCache>
                <c:ptCount val="1"/>
                <c:pt idx="0">
                  <c:v>UMUM</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Sheet1!$J$43:$S$43</c:f>
              <c:numCache>
                <c:formatCode>#,##0.00</c:formatCode>
                <c:ptCount val="10"/>
                <c:pt idx="0">
                  <c:v>4.58</c:v>
                </c:pt>
                <c:pt idx="1">
                  <c:v>4.5</c:v>
                </c:pt>
                <c:pt idx="2">
                  <c:v>4.24</c:v>
                </c:pt>
                <c:pt idx="3">
                  <c:v>6.25</c:v>
                </c:pt>
                <c:pt idx="4">
                  <c:v>5.44</c:v>
                </c:pt>
                <c:pt idx="5">
                  <c:v>7.72</c:v>
                </c:pt>
                <c:pt idx="6">
                  <c:v>7.99</c:v>
                </c:pt>
                <c:pt idx="7">
                  <c:v>7.08</c:v>
                </c:pt>
                <c:pt idx="8">
                  <c:v>7.26</c:v>
                </c:pt>
                <c:pt idx="9">
                  <c:v>5.0</c:v>
                </c:pt>
              </c:numCache>
            </c:numRef>
          </c:val>
          <c:smooth val="0"/>
        </c:ser>
        <c:ser>
          <c:idx val="1"/>
          <c:order val="1"/>
          <c:tx>
            <c:strRef>
              <c:f>Sheet1!$I$44</c:f>
              <c:strCache>
                <c:ptCount val="1"/>
                <c:pt idx="0">
                  <c:v>BAHAN MAKANAN</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Sheet1!$J$44:$S$44</c:f>
              <c:numCache>
                <c:formatCode>#,##0.00</c:formatCode>
                <c:ptCount val="10"/>
                <c:pt idx="0">
                  <c:v>8.2</c:v>
                </c:pt>
                <c:pt idx="1">
                  <c:v>7.149999999999999</c:v>
                </c:pt>
                <c:pt idx="2">
                  <c:v>5.6</c:v>
                </c:pt>
                <c:pt idx="3">
                  <c:v>12.86</c:v>
                </c:pt>
                <c:pt idx="4">
                  <c:v>9.78</c:v>
                </c:pt>
                <c:pt idx="5">
                  <c:v>12.8</c:v>
                </c:pt>
                <c:pt idx="6">
                  <c:v>12.54</c:v>
                </c:pt>
                <c:pt idx="7">
                  <c:v>7.17</c:v>
                </c:pt>
                <c:pt idx="8">
                  <c:v>8.61</c:v>
                </c:pt>
                <c:pt idx="9">
                  <c:v>4.79</c:v>
                </c:pt>
              </c:numCache>
            </c:numRef>
          </c:val>
          <c:smooth val="0"/>
        </c:ser>
        <c:ser>
          <c:idx val="2"/>
          <c:order val="2"/>
          <c:tx>
            <c:strRef>
              <c:f>Sheet1!$I$45</c:f>
              <c:strCache>
                <c:ptCount val="1"/>
                <c:pt idx="0">
                  <c:v>MAKANAN JADI, MINUMAN, ROKOK &amp; TEMBAKAU</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Sheet1!$J$45:$S$45</c:f>
              <c:numCache>
                <c:formatCode>#,##0.00</c:formatCode>
                <c:ptCount val="10"/>
                <c:pt idx="0">
                  <c:v>5.02</c:v>
                </c:pt>
                <c:pt idx="1">
                  <c:v>5.92</c:v>
                </c:pt>
                <c:pt idx="2">
                  <c:v>5.84</c:v>
                </c:pt>
                <c:pt idx="3">
                  <c:v>6.54</c:v>
                </c:pt>
                <c:pt idx="4">
                  <c:v>5.43</c:v>
                </c:pt>
                <c:pt idx="5">
                  <c:v>6.9</c:v>
                </c:pt>
                <c:pt idx="6">
                  <c:v>7.6</c:v>
                </c:pt>
                <c:pt idx="7">
                  <c:v>8.04</c:v>
                </c:pt>
                <c:pt idx="8">
                  <c:v>7.79</c:v>
                </c:pt>
                <c:pt idx="9">
                  <c:v>5.609999999999998</c:v>
                </c:pt>
              </c:numCache>
            </c:numRef>
          </c:val>
          <c:smooth val="0"/>
        </c:ser>
        <c:ser>
          <c:idx val="3"/>
          <c:order val="3"/>
          <c:tx>
            <c:strRef>
              <c:f>Sheet1!$I$46</c:f>
              <c:strCache>
                <c:ptCount val="1"/>
                <c:pt idx="0">
                  <c:v>PERUMAHAN, AIR, LISTRIK, HAS DAN BAHAN BAKAR</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Sheet1!$J$46:$S$46</c:f>
              <c:numCache>
                <c:formatCode>#,##0.00</c:formatCode>
                <c:ptCount val="10"/>
                <c:pt idx="0">
                  <c:v>3.0</c:v>
                </c:pt>
                <c:pt idx="1">
                  <c:v>2.96</c:v>
                </c:pt>
                <c:pt idx="2">
                  <c:v>3.09</c:v>
                </c:pt>
                <c:pt idx="3">
                  <c:v>3.9</c:v>
                </c:pt>
                <c:pt idx="4">
                  <c:v>3.27</c:v>
                </c:pt>
                <c:pt idx="5">
                  <c:v>4.64</c:v>
                </c:pt>
                <c:pt idx="6">
                  <c:v>5.2</c:v>
                </c:pt>
                <c:pt idx="7">
                  <c:v>6.14</c:v>
                </c:pt>
                <c:pt idx="8">
                  <c:v>7.13</c:v>
                </c:pt>
                <c:pt idx="9">
                  <c:v>6.68</c:v>
                </c:pt>
              </c:numCache>
            </c:numRef>
          </c:val>
          <c:smooth val="0"/>
        </c:ser>
        <c:ser>
          <c:idx val="4"/>
          <c:order val="4"/>
          <c:tx>
            <c:strRef>
              <c:f>Sheet1!$I$47</c:f>
              <c:strCache>
                <c:ptCount val="1"/>
                <c:pt idx="0">
                  <c:v>SANDANG</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Sheet1!$J$47:$S$47</c:f>
              <c:numCache>
                <c:formatCode>#,##0.00</c:formatCode>
                <c:ptCount val="10"/>
                <c:pt idx="0">
                  <c:v>3.41</c:v>
                </c:pt>
                <c:pt idx="1">
                  <c:v>2.46</c:v>
                </c:pt>
                <c:pt idx="2">
                  <c:v>3.04</c:v>
                </c:pt>
                <c:pt idx="3">
                  <c:v>2.56</c:v>
                </c:pt>
                <c:pt idx="4">
                  <c:v>0.89</c:v>
                </c:pt>
                <c:pt idx="5">
                  <c:v>1.61</c:v>
                </c:pt>
                <c:pt idx="6">
                  <c:v>-0.01</c:v>
                </c:pt>
                <c:pt idx="7">
                  <c:v>2.75</c:v>
                </c:pt>
                <c:pt idx="8">
                  <c:v>4.159999999999997</c:v>
                </c:pt>
                <c:pt idx="9">
                  <c:v>1.82</c:v>
                </c:pt>
              </c:numCache>
            </c:numRef>
          </c:val>
          <c:smooth val="0"/>
        </c:ser>
        <c:ser>
          <c:idx val="5"/>
          <c:order val="5"/>
          <c:tx>
            <c:strRef>
              <c:f>Sheet1!$I$48</c:f>
              <c:strCache>
                <c:ptCount val="1"/>
                <c:pt idx="0">
                  <c:v>KESEHATAN</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Sheet1!$J$48:$S$48</c:f>
              <c:numCache>
                <c:formatCode>#,##0.00</c:formatCode>
                <c:ptCount val="10"/>
                <c:pt idx="0">
                  <c:v>1.95</c:v>
                </c:pt>
                <c:pt idx="1">
                  <c:v>2.0</c:v>
                </c:pt>
                <c:pt idx="2">
                  <c:v>2.11</c:v>
                </c:pt>
                <c:pt idx="3">
                  <c:v>2.44</c:v>
                </c:pt>
                <c:pt idx="4">
                  <c:v>2.15</c:v>
                </c:pt>
                <c:pt idx="5">
                  <c:v>2.33</c:v>
                </c:pt>
                <c:pt idx="6">
                  <c:v>2.48</c:v>
                </c:pt>
                <c:pt idx="7">
                  <c:v>2.94</c:v>
                </c:pt>
                <c:pt idx="8">
                  <c:v>3.52</c:v>
                </c:pt>
                <c:pt idx="9">
                  <c:v>3.87</c:v>
                </c:pt>
              </c:numCache>
            </c:numRef>
          </c:val>
          <c:smooth val="0"/>
        </c:ser>
        <c:ser>
          <c:idx val="6"/>
          <c:order val="6"/>
          <c:tx>
            <c:strRef>
              <c:f>Sheet1!$I$49</c:f>
              <c:strCache>
                <c:ptCount val="1"/>
                <c:pt idx="0">
                  <c:v>PENDIDIKAN, REKREASI DAN OR</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Sheet1!$J$49:$S$49</c:f>
              <c:numCache>
                <c:formatCode>#,##0.00</c:formatCode>
                <c:ptCount val="10"/>
                <c:pt idx="0">
                  <c:v>4.47</c:v>
                </c:pt>
                <c:pt idx="1">
                  <c:v>3.82</c:v>
                </c:pt>
                <c:pt idx="2">
                  <c:v>3.56</c:v>
                </c:pt>
                <c:pt idx="3">
                  <c:v>3.69</c:v>
                </c:pt>
                <c:pt idx="4">
                  <c:v>1.84</c:v>
                </c:pt>
                <c:pt idx="5">
                  <c:v>1.84</c:v>
                </c:pt>
                <c:pt idx="6">
                  <c:v>2.52</c:v>
                </c:pt>
                <c:pt idx="7">
                  <c:v>2.95</c:v>
                </c:pt>
                <c:pt idx="8">
                  <c:v>2.91</c:v>
                </c:pt>
                <c:pt idx="9">
                  <c:v>6.119999999999997</c:v>
                </c:pt>
              </c:numCache>
            </c:numRef>
          </c:val>
          <c:smooth val="0"/>
        </c:ser>
        <c:ser>
          <c:idx val="7"/>
          <c:order val="7"/>
          <c:tx>
            <c:strRef>
              <c:f>Sheet1!$I$50</c:f>
              <c:strCache>
                <c:ptCount val="1"/>
                <c:pt idx="0">
                  <c:v>TRANSPORTASI, KOMUNIKASI &amp; JASA KEUANGAN</c:v>
                </c:pt>
              </c:strCache>
            </c:strRef>
          </c:tx>
          <c:marker>
            <c:symbol val="none"/>
          </c:marker>
          <c:cat>
            <c:strRef>
              <c:f>Sheet1!$J$42:$S$42</c:f>
              <c:strCache>
                <c:ptCount val="10"/>
                <c:pt idx="0">
                  <c:v>12.II</c:v>
                </c:pt>
                <c:pt idx="1">
                  <c:v>12.III</c:v>
                </c:pt>
                <c:pt idx="2">
                  <c:v>12.IV</c:v>
                </c:pt>
                <c:pt idx="3">
                  <c:v>13.I</c:v>
                </c:pt>
                <c:pt idx="4">
                  <c:v>13.II</c:v>
                </c:pt>
                <c:pt idx="5">
                  <c:v>13.III</c:v>
                </c:pt>
                <c:pt idx="6">
                  <c:v>13.IV</c:v>
                </c:pt>
                <c:pt idx="7">
                  <c:v>14.I</c:v>
                </c:pt>
                <c:pt idx="8">
                  <c:v>14.II</c:v>
                </c:pt>
                <c:pt idx="9">
                  <c:v>14.III</c:v>
                </c:pt>
              </c:strCache>
            </c:strRef>
          </c:cat>
          <c:val>
            <c:numRef>
              <c:f>Sheet1!$J$50:$S$50</c:f>
              <c:numCache>
                <c:formatCode>#,##0.00</c:formatCode>
                <c:ptCount val="10"/>
                <c:pt idx="0">
                  <c:v>2.04</c:v>
                </c:pt>
                <c:pt idx="1">
                  <c:v>2.65</c:v>
                </c:pt>
                <c:pt idx="2">
                  <c:v>3.06</c:v>
                </c:pt>
                <c:pt idx="3">
                  <c:v>2.22</c:v>
                </c:pt>
                <c:pt idx="4">
                  <c:v>12.7</c:v>
                </c:pt>
                <c:pt idx="5">
                  <c:v>12.7</c:v>
                </c:pt>
                <c:pt idx="6">
                  <c:v>13.27</c:v>
                </c:pt>
                <c:pt idx="7">
                  <c:v>13.04</c:v>
                </c:pt>
                <c:pt idx="8">
                  <c:v>10.07</c:v>
                </c:pt>
                <c:pt idx="9">
                  <c:v>2.58</c:v>
                </c:pt>
              </c:numCache>
            </c:numRef>
          </c:val>
          <c:smooth val="0"/>
        </c:ser>
        <c:dLbls>
          <c:showLegendKey val="0"/>
          <c:showVal val="0"/>
          <c:showCatName val="0"/>
          <c:showSerName val="0"/>
          <c:showPercent val="0"/>
          <c:showBubbleSize val="0"/>
        </c:dLbls>
        <c:marker val="1"/>
        <c:smooth val="0"/>
        <c:axId val="2129446888"/>
        <c:axId val="2129449864"/>
      </c:lineChart>
      <c:catAx>
        <c:axId val="2129446888"/>
        <c:scaling>
          <c:orientation val="minMax"/>
        </c:scaling>
        <c:delete val="0"/>
        <c:axPos val="b"/>
        <c:majorTickMark val="none"/>
        <c:minorTickMark val="none"/>
        <c:tickLblPos val="nextTo"/>
        <c:crossAx val="2129449864"/>
        <c:crosses val="autoZero"/>
        <c:auto val="1"/>
        <c:lblAlgn val="ctr"/>
        <c:lblOffset val="100"/>
        <c:noMultiLvlLbl val="0"/>
      </c:catAx>
      <c:valAx>
        <c:axId val="2129449864"/>
        <c:scaling>
          <c:orientation val="minMax"/>
        </c:scaling>
        <c:delete val="0"/>
        <c:axPos val="l"/>
        <c:majorGridlines/>
        <c:title>
          <c:tx>
            <c:rich>
              <a:bodyPr/>
              <a:lstStyle/>
              <a:p>
                <a:pPr>
                  <a:defRPr/>
                </a:pPr>
                <a:r>
                  <a:rPr lang="en-US"/>
                  <a:t>%</a:t>
                </a:r>
              </a:p>
            </c:rich>
          </c:tx>
          <c:layout/>
          <c:overlay val="0"/>
        </c:title>
        <c:numFmt formatCode="#,##0.00" sourceLinked="0"/>
        <c:majorTickMark val="none"/>
        <c:minorTickMark val="none"/>
        <c:tickLblPos val="nextTo"/>
        <c:crossAx val="212944688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DA013-56C4-A24E-921C-6BA75B7FC7EF}" type="doc">
      <dgm:prSet loTypeId="urn:microsoft.com/office/officeart/2009/3/layout/IncreasingArrowsProcess" loCatId="" qsTypeId="urn:microsoft.com/office/officeart/2005/8/quickstyle/simple4" qsCatId="simple" csTypeId="urn:microsoft.com/office/officeart/2005/8/colors/colorful1" csCatId="colorful" phldr="1"/>
      <dgm:spPr/>
      <dgm:t>
        <a:bodyPr/>
        <a:lstStyle/>
        <a:p>
          <a:endParaRPr lang="en-US"/>
        </a:p>
      </dgm:t>
    </dgm:pt>
    <dgm:pt modelId="{971C2F69-2EC0-7B4B-8FAD-80EFD27B690D}">
      <dgm:prSet phldrT="[Text]"/>
      <dgm:spPr/>
      <dgm:t>
        <a:bodyPr/>
        <a:lstStyle/>
        <a:p>
          <a:r>
            <a:rPr lang="en-US" dirty="0" err="1" smtClean="0"/>
            <a:t>Daya</a:t>
          </a:r>
          <a:r>
            <a:rPr lang="en-US" dirty="0" smtClean="0"/>
            <a:t> </a:t>
          </a:r>
          <a:r>
            <a:rPr lang="en-US" dirty="0" err="1" smtClean="0"/>
            <a:t>Tarik</a:t>
          </a:r>
          <a:r>
            <a:rPr lang="en-US" dirty="0" smtClean="0"/>
            <a:t>	</a:t>
          </a:r>
          <a:endParaRPr lang="en-US" dirty="0"/>
        </a:p>
      </dgm:t>
    </dgm:pt>
    <dgm:pt modelId="{8B81B3E8-B1CD-9C46-B3FD-642B645968F9}" type="parTrans" cxnId="{C65F0B98-0E70-FA4A-80FB-816AD739AE46}">
      <dgm:prSet/>
      <dgm:spPr/>
      <dgm:t>
        <a:bodyPr/>
        <a:lstStyle/>
        <a:p>
          <a:endParaRPr lang="en-US"/>
        </a:p>
      </dgm:t>
    </dgm:pt>
    <dgm:pt modelId="{75827830-E4AD-D84E-9791-F273A9C9055D}" type="sibTrans" cxnId="{C65F0B98-0E70-FA4A-80FB-816AD739AE46}">
      <dgm:prSet/>
      <dgm:spPr/>
      <dgm:t>
        <a:bodyPr/>
        <a:lstStyle/>
        <a:p>
          <a:endParaRPr lang="en-US"/>
        </a:p>
      </dgm:t>
    </dgm:pt>
    <dgm:pt modelId="{71E43E00-36DF-E54D-BFC4-12133720F772}">
      <dgm:prSet phldrT="[Text]"/>
      <dgm:spPr/>
      <dgm:t>
        <a:bodyPr/>
        <a:lstStyle/>
        <a:p>
          <a:r>
            <a:rPr lang="en-US" dirty="0" err="1" smtClean="0"/>
            <a:t>Pengembangan</a:t>
          </a:r>
          <a:r>
            <a:rPr lang="en-US" dirty="0" smtClean="0"/>
            <a:t> mind set </a:t>
          </a:r>
          <a:r>
            <a:rPr lang="en-US" dirty="0" err="1" smtClean="0"/>
            <a:t>birokrat</a:t>
          </a:r>
          <a:endParaRPr lang="en-US" dirty="0" smtClean="0"/>
        </a:p>
        <a:p>
          <a:r>
            <a:rPr lang="en-US" dirty="0" err="1" smtClean="0"/>
            <a:t>Pelaporan</a:t>
          </a:r>
          <a:r>
            <a:rPr lang="en-US" dirty="0" smtClean="0"/>
            <a:t>/update </a:t>
          </a:r>
          <a:r>
            <a:rPr lang="en-US" dirty="0" err="1" smtClean="0"/>
            <a:t>rutin</a:t>
          </a:r>
          <a:r>
            <a:rPr lang="en-US" dirty="0" smtClean="0"/>
            <a:t> </a:t>
          </a:r>
          <a:r>
            <a:rPr lang="en-US" dirty="0" err="1" smtClean="0"/>
            <a:t>dan</a:t>
          </a:r>
          <a:r>
            <a:rPr lang="en-US" dirty="0" smtClean="0"/>
            <a:t> </a:t>
          </a:r>
          <a:r>
            <a:rPr lang="en-US" dirty="0" err="1" smtClean="0"/>
            <a:t>berkala</a:t>
          </a:r>
          <a:endParaRPr lang="en-US" dirty="0" smtClean="0"/>
        </a:p>
        <a:p>
          <a:r>
            <a:rPr lang="en-US" dirty="0" err="1" smtClean="0"/>
            <a:t>Komunikasi</a:t>
          </a:r>
          <a:r>
            <a:rPr lang="en-US" dirty="0" smtClean="0"/>
            <a:t> </a:t>
          </a:r>
          <a:r>
            <a:rPr lang="en-US" dirty="0" err="1" smtClean="0"/>
            <a:t>peluang</a:t>
          </a:r>
          <a:r>
            <a:rPr lang="en-US" dirty="0" smtClean="0"/>
            <a:t> </a:t>
          </a:r>
          <a:r>
            <a:rPr lang="en-US" dirty="0" err="1" smtClean="0"/>
            <a:t>investasi</a:t>
          </a:r>
          <a:r>
            <a:rPr lang="en-US" dirty="0" smtClean="0"/>
            <a:t> </a:t>
          </a:r>
          <a:r>
            <a:rPr lang="en-US" dirty="0" err="1" smtClean="0"/>
            <a:t>dan</a:t>
          </a:r>
          <a:r>
            <a:rPr lang="en-US" dirty="0" smtClean="0"/>
            <a:t> </a:t>
          </a:r>
          <a:r>
            <a:rPr lang="en-US" dirty="0" err="1" smtClean="0"/>
            <a:t>potensi</a:t>
          </a:r>
          <a:r>
            <a:rPr lang="en-US" dirty="0" smtClean="0"/>
            <a:t> </a:t>
          </a:r>
          <a:r>
            <a:rPr lang="en-US" dirty="0" err="1" smtClean="0"/>
            <a:t>keuntungan</a:t>
          </a:r>
          <a:endParaRPr lang="en-US" dirty="0" smtClean="0"/>
        </a:p>
        <a:p>
          <a:r>
            <a:rPr lang="en-US" dirty="0" err="1" smtClean="0"/>
            <a:t>Metode</a:t>
          </a:r>
          <a:r>
            <a:rPr lang="en-US" dirty="0" smtClean="0"/>
            <a:t> </a:t>
          </a:r>
          <a:r>
            <a:rPr lang="en-US" dirty="0" err="1" smtClean="0"/>
            <a:t>pemasaran</a:t>
          </a:r>
          <a:r>
            <a:rPr lang="en-US" dirty="0" smtClean="0"/>
            <a:t> </a:t>
          </a:r>
          <a:r>
            <a:rPr lang="en-US" dirty="0" err="1" smtClean="0"/>
            <a:t>melalui</a:t>
          </a:r>
          <a:r>
            <a:rPr lang="en-US" dirty="0" smtClean="0"/>
            <a:t> media </a:t>
          </a:r>
          <a:r>
            <a:rPr lang="en-US" dirty="0" err="1" smtClean="0"/>
            <a:t>dan</a:t>
          </a:r>
          <a:r>
            <a:rPr lang="en-US" dirty="0" smtClean="0"/>
            <a:t> </a:t>
          </a:r>
          <a:r>
            <a:rPr lang="en-US" dirty="0" err="1" smtClean="0"/>
            <a:t>persuasi</a:t>
          </a:r>
          <a:endParaRPr lang="en-US" dirty="0" smtClean="0"/>
        </a:p>
        <a:p>
          <a:r>
            <a:rPr lang="en-US" dirty="0" smtClean="0"/>
            <a:t>BKPMD </a:t>
          </a:r>
          <a:r>
            <a:rPr lang="en-US" dirty="0" err="1" smtClean="0"/>
            <a:t>menerapkan</a:t>
          </a:r>
          <a:r>
            <a:rPr lang="en-US" dirty="0" smtClean="0"/>
            <a:t> </a:t>
          </a:r>
          <a:r>
            <a:rPr lang="en-US" dirty="0" err="1" smtClean="0"/>
            <a:t>sistem</a:t>
          </a:r>
          <a:r>
            <a:rPr lang="en-US" dirty="0" smtClean="0"/>
            <a:t> </a:t>
          </a:r>
          <a:r>
            <a:rPr lang="en-US" dirty="0" err="1" smtClean="0"/>
            <a:t>birokrasi</a:t>
          </a:r>
          <a:r>
            <a:rPr lang="en-US" dirty="0" smtClean="0"/>
            <a:t> yang </a:t>
          </a:r>
          <a:r>
            <a:rPr lang="en-US" dirty="0" err="1" smtClean="0"/>
            <a:t>efisien</a:t>
          </a:r>
          <a:endParaRPr lang="en-US" dirty="0" smtClean="0"/>
        </a:p>
        <a:p>
          <a:endParaRPr lang="en-US" dirty="0"/>
        </a:p>
      </dgm:t>
    </dgm:pt>
    <dgm:pt modelId="{133ADE17-E497-9E40-9B44-036C56565A4D}" type="parTrans" cxnId="{1FED2D7E-BE33-7340-83D9-E83853ED2A70}">
      <dgm:prSet/>
      <dgm:spPr/>
      <dgm:t>
        <a:bodyPr/>
        <a:lstStyle/>
        <a:p>
          <a:endParaRPr lang="en-US"/>
        </a:p>
      </dgm:t>
    </dgm:pt>
    <dgm:pt modelId="{DA488204-9650-DB4B-8E79-0507ED2B5EC3}" type="sibTrans" cxnId="{1FED2D7E-BE33-7340-83D9-E83853ED2A70}">
      <dgm:prSet/>
      <dgm:spPr/>
      <dgm:t>
        <a:bodyPr/>
        <a:lstStyle/>
        <a:p>
          <a:endParaRPr lang="en-US"/>
        </a:p>
      </dgm:t>
    </dgm:pt>
    <dgm:pt modelId="{07A54652-951E-154A-8C99-C3C3C8E09DA5}">
      <dgm:prSet phldrT="[Text]"/>
      <dgm:spPr/>
      <dgm:t>
        <a:bodyPr/>
        <a:lstStyle/>
        <a:p>
          <a:r>
            <a:rPr lang="en-US" dirty="0" err="1" smtClean="0"/>
            <a:t>Daya</a:t>
          </a:r>
          <a:r>
            <a:rPr lang="en-US" dirty="0" smtClean="0"/>
            <a:t> </a:t>
          </a:r>
          <a:r>
            <a:rPr lang="en-US" dirty="0" err="1" smtClean="0"/>
            <a:t>Tahan</a:t>
          </a:r>
          <a:endParaRPr lang="en-US" dirty="0"/>
        </a:p>
      </dgm:t>
    </dgm:pt>
    <dgm:pt modelId="{5A86D2B8-D344-8543-8D18-CF42673C326F}" type="parTrans" cxnId="{3E98240C-A8E8-8141-B6F3-85564ED58489}">
      <dgm:prSet/>
      <dgm:spPr/>
      <dgm:t>
        <a:bodyPr/>
        <a:lstStyle/>
        <a:p>
          <a:endParaRPr lang="en-US"/>
        </a:p>
      </dgm:t>
    </dgm:pt>
    <dgm:pt modelId="{A834104C-F858-0744-AB63-3FF379F01857}" type="sibTrans" cxnId="{3E98240C-A8E8-8141-B6F3-85564ED58489}">
      <dgm:prSet/>
      <dgm:spPr/>
      <dgm:t>
        <a:bodyPr/>
        <a:lstStyle/>
        <a:p>
          <a:endParaRPr lang="en-US"/>
        </a:p>
      </dgm:t>
    </dgm:pt>
    <dgm:pt modelId="{FDA5A0AC-6236-4C4C-AC7D-B142BF266C37}">
      <dgm:prSet phldrT="[Text]"/>
      <dgm:spPr/>
      <dgm:t>
        <a:bodyPr/>
        <a:lstStyle/>
        <a:p>
          <a:r>
            <a:rPr lang="en-US" dirty="0" err="1" smtClean="0"/>
            <a:t>Strategi</a:t>
          </a:r>
          <a:r>
            <a:rPr lang="en-US" dirty="0" smtClean="0"/>
            <a:t> </a:t>
          </a:r>
          <a:r>
            <a:rPr lang="en-US" dirty="0" err="1" smtClean="0"/>
            <a:t>purna</a:t>
          </a:r>
          <a:r>
            <a:rPr lang="en-US" dirty="0" smtClean="0"/>
            <a:t> </a:t>
          </a:r>
          <a:r>
            <a:rPr lang="en-US" dirty="0" err="1" smtClean="0"/>
            <a:t>jual</a:t>
          </a:r>
          <a:r>
            <a:rPr lang="en-US" dirty="0" smtClean="0"/>
            <a:t>, </a:t>
          </a:r>
          <a:r>
            <a:rPr lang="en-US" dirty="0" err="1" smtClean="0"/>
            <a:t>mengawal</a:t>
          </a:r>
          <a:r>
            <a:rPr lang="en-US" dirty="0" smtClean="0"/>
            <a:t> </a:t>
          </a:r>
          <a:r>
            <a:rPr lang="en-US" dirty="0" err="1" smtClean="0"/>
            <a:t>perkembangan</a:t>
          </a:r>
          <a:r>
            <a:rPr lang="en-US" dirty="0" smtClean="0"/>
            <a:t> investor</a:t>
          </a:r>
        </a:p>
        <a:p>
          <a:r>
            <a:rPr lang="en-US" dirty="0" err="1" smtClean="0"/>
            <a:t>Menjaga</a:t>
          </a:r>
          <a:r>
            <a:rPr lang="en-US" dirty="0" smtClean="0"/>
            <a:t> </a:t>
          </a:r>
          <a:r>
            <a:rPr lang="en-US" dirty="0" err="1" smtClean="0"/>
            <a:t>stabilitas</a:t>
          </a:r>
          <a:r>
            <a:rPr lang="en-US" dirty="0" smtClean="0"/>
            <a:t> </a:t>
          </a:r>
          <a:r>
            <a:rPr lang="en-US" dirty="0" err="1" smtClean="0"/>
            <a:t>wilayah</a:t>
          </a:r>
          <a:r>
            <a:rPr lang="en-US" dirty="0" smtClean="0"/>
            <a:t> </a:t>
          </a:r>
          <a:r>
            <a:rPr lang="en-US" dirty="0" err="1" smtClean="0"/>
            <a:t>termasuk</a:t>
          </a:r>
          <a:r>
            <a:rPr lang="en-US" dirty="0" smtClean="0"/>
            <a:t> </a:t>
          </a:r>
          <a:r>
            <a:rPr lang="en-US" dirty="0" err="1" smtClean="0"/>
            <a:t>hubungan</a:t>
          </a:r>
          <a:r>
            <a:rPr lang="en-US" dirty="0" smtClean="0"/>
            <a:t> </a:t>
          </a:r>
          <a:r>
            <a:rPr lang="en-US" dirty="0" err="1" smtClean="0"/>
            <a:t>perburuhan</a:t>
          </a:r>
          <a:endParaRPr lang="en-US" dirty="0" smtClean="0"/>
        </a:p>
        <a:p>
          <a:r>
            <a:rPr lang="en-US" dirty="0" err="1" smtClean="0"/>
            <a:t>Meminimumkan</a:t>
          </a:r>
          <a:r>
            <a:rPr lang="en-US" dirty="0" smtClean="0"/>
            <a:t> </a:t>
          </a:r>
          <a:r>
            <a:rPr lang="en-US" dirty="0" err="1" smtClean="0"/>
            <a:t>biaya</a:t>
          </a:r>
          <a:r>
            <a:rPr lang="en-US" dirty="0" smtClean="0"/>
            <a:t> </a:t>
          </a:r>
          <a:r>
            <a:rPr lang="en-US" dirty="0" err="1" smtClean="0"/>
            <a:t>ekonomi</a:t>
          </a:r>
          <a:endParaRPr lang="en-US" dirty="0" smtClean="0"/>
        </a:p>
        <a:p>
          <a:r>
            <a:rPr lang="en-US" dirty="0" err="1" smtClean="0"/>
            <a:t>Memfasilitasi</a:t>
          </a:r>
          <a:r>
            <a:rPr lang="en-US" dirty="0" smtClean="0"/>
            <a:t> </a:t>
          </a:r>
          <a:r>
            <a:rPr lang="en-US" dirty="0" err="1" smtClean="0"/>
            <a:t>dan</a:t>
          </a:r>
          <a:r>
            <a:rPr lang="en-US" dirty="0" smtClean="0"/>
            <a:t> </a:t>
          </a:r>
          <a:r>
            <a:rPr lang="en-US" dirty="0" err="1" smtClean="0"/>
            <a:t>mengembangnkan</a:t>
          </a:r>
          <a:r>
            <a:rPr lang="en-US" dirty="0" smtClean="0"/>
            <a:t> </a:t>
          </a:r>
          <a:r>
            <a:rPr lang="en-US" dirty="0" err="1" smtClean="0"/>
            <a:t>sistem</a:t>
          </a:r>
          <a:r>
            <a:rPr lang="en-US" dirty="0" smtClean="0"/>
            <a:t> </a:t>
          </a:r>
          <a:r>
            <a:rPr lang="en-US" dirty="0" err="1" smtClean="0"/>
            <a:t>persaingan</a:t>
          </a:r>
          <a:r>
            <a:rPr lang="en-US" dirty="0" smtClean="0"/>
            <a:t> yang </a:t>
          </a:r>
          <a:r>
            <a:rPr lang="en-US" dirty="0" err="1" smtClean="0"/>
            <a:t>sehat</a:t>
          </a:r>
          <a:endParaRPr lang="en-US" dirty="0"/>
        </a:p>
      </dgm:t>
    </dgm:pt>
    <dgm:pt modelId="{F70B5840-6AE7-2C49-BFEB-16CF17A848E2}" type="parTrans" cxnId="{BF8DEA24-FEED-0D40-831E-1B73E8E7A273}">
      <dgm:prSet/>
      <dgm:spPr/>
      <dgm:t>
        <a:bodyPr/>
        <a:lstStyle/>
        <a:p>
          <a:endParaRPr lang="en-US"/>
        </a:p>
      </dgm:t>
    </dgm:pt>
    <dgm:pt modelId="{F3A18B75-A100-1C4F-93C8-5F2E6D650CA1}" type="sibTrans" cxnId="{BF8DEA24-FEED-0D40-831E-1B73E8E7A273}">
      <dgm:prSet/>
      <dgm:spPr/>
      <dgm:t>
        <a:bodyPr/>
        <a:lstStyle/>
        <a:p>
          <a:endParaRPr lang="en-US"/>
        </a:p>
      </dgm:t>
    </dgm:pt>
    <dgm:pt modelId="{B8FD90C8-C6F9-BF45-A0AE-237D4B807F02}">
      <dgm:prSet phldrT="[Text]"/>
      <dgm:spPr/>
      <dgm:t>
        <a:bodyPr/>
        <a:lstStyle/>
        <a:p>
          <a:r>
            <a:rPr lang="en-US" dirty="0" err="1" smtClean="0"/>
            <a:t>Daya</a:t>
          </a:r>
          <a:r>
            <a:rPr lang="en-US" dirty="0" smtClean="0"/>
            <a:t> </a:t>
          </a:r>
          <a:r>
            <a:rPr lang="en-US" dirty="0" err="1" smtClean="0"/>
            <a:t>Saing</a:t>
          </a:r>
          <a:endParaRPr lang="en-US" dirty="0"/>
        </a:p>
      </dgm:t>
    </dgm:pt>
    <dgm:pt modelId="{3E83F647-6591-1B4E-9978-26B9FAE961E9}" type="parTrans" cxnId="{5F1B8801-0011-7840-A003-FCAF494D838D}">
      <dgm:prSet/>
      <dgm:spPr/>
      <dgm:t>
        <a:bodyPr/>
        <a:lstStyle/>
        <a:p>
          <a:endParaRPr lang="en-US"/>
        </a:p>
      </dgm:t>
    </dgm:pt>
    <dgm:pt modelId="{D964BB72-B396-8443-B15B-8F85B9C8E4AD}" type="sibTrans" cxnId="{5F1B8801-0011-7840-A003-FCAF494D838D}">
      <dgm:prSet/>
      <dgm:spPr/>
      <dgm:t>
        <a:bodyPr/>
        <a:lstStyle/>
        <a:p>
          <a:endParaRPr lang="en-US"/>
        </a:p>
      </dgm:t>
    </dgm:pt>
    <dgm:pt modelId="{856E47E7-5845-8A47-94CC-289D70F030CE}">
      <dgm:prSet phldrT="[Text]"/>
      <dgm:spPr/>
      <dgm:t>
        <a:bodyPr/>
        <a:lstStyle/>
        <a:p>
          <a:r>
            <a:rPr lang="en-US" dirty="0" err="1" smtClean="0"/>
            <a:t>Meningkatkan</a:t>
          </a:r>
          <a:r>
            <a:rPr lang="en-US" dirty="0" smtClean="0"/>
            <a:t> </a:t>
          </a:r>
          <a:r>
            <a:rPr lang="en-US" dirty="0" err="1" smtClean="0"/>
            <a:t>kualitas</a:t>
          </a:r>
          <a:r>
            <a:rPr lang="en-US" dirty="0" smtClean="0"/>
            <a:t> </a:t>
          </a:r>
          <a:r>
            <a:rPr lang="en-US" dirty="0" err="1" smtClean="0"/>
            <a:t>tenaga</a:t>
          </a:r>
          <a:r>
            <a:rPr lang="en-US" dirty="0" smtClean="0"/>
            <a:t> </a:t>
          </a:r>
          <a:r>
            <a:rPr lang="en-US" dirty="0" err="1" smtClean="0"/>
            <a:t>kerja</a:t>
          </a:r>
          <a:endParaRPr lang="en-US" dirty="0" smtClean="0"/>
        </a:p>
        <a:p>
          <a:r>
            <a:rPr lang="en-US" dirty="0" err="1" smtClean="0"/>
            <a:t>Meningkatkan</a:t>
          </a:r>
          <a:r>
            <a:rPr lang="en-US" dirty="0" smtClean="0"/>
            <a:t> </a:t>
          </a:r>
          <a:r>
            <a:rPr lang="en-US" dirty="0" err="1" smtClean="0"/>
            <a:t>kualitas</a:t>
          </a:r>
          <a:r>
            <a:rPr lang="en-US" dirty="0" smtClean="0"/>
            <a:t> </a:t>
          </a:r>
          <a:r>
            <a:rPr lang="en-US" dirty="0" err="1" smtClean="0"/>
            <a:t>dan</a:t>
          </a:r>
          <a:r>
            <a:rPr lang="en-US" dirty="0" smtClean="0"/>
            <a:t> </a:t>
          </a:r>
          <a:r>
            <a:rPr lang="en-US" dirty="0" err="1" smtClean="0"/>
            <a:t>ketersediaan</a:t>
          </a:r>
          <a:r>
            <a:rPr lang="en-US" dirty="0" smtClean="0"/>
            <a:t> </a:t>
          </a:r>
          <a:r>
            <a:rPr lang="en-US" dirty="0" err="1" smtClean="0"/>
            <a:t>infrastruktur</a:t>
          </a:r>
          <a:endParaRPr lang="en-US" dirty="0" smtClean="0"/>
        </a:p>
        <a:p>
          <a:r>
            <a:rPr lang="en-US" dirty="0" err="1" smtClean="0"/>
            <a:t>Membuka</a:t>
          </a:r>
          <a:r>
            <a:rPr lang="en-US" dirty="0" smtClean="0"/>
            <a:t> </a:t>
          </a:r>
          <a:r>
            <a:rPr lang="en-US" dirty="0" err="1" smtClean="0"/>
            <a:t>akses</a:t>
          </a:r>
          <a:r>
            <a:rPr lang="en-US" dirty="0" smtClean="0"/>
            <a:t> </a:t>
          </a:r>
          <a:r>
            <a:rPr lang="en-US" dirty="0" err="1" smtClean="0"/>
            <a:t>pasar</a:t>
          </a:r>
          <a:endParaRPr lang="en-US" dirty="0" smtClean="0"/>
        </a:p>
        <a:p>
          <a:endParaRPr lang="en-US" dirty="0"/>
        </a:p>
      </dgm:t>
    </dgm:pt>
    <dgm:pt modelId="{9074A7A9-5A13-D248-8ADC-8BA9BC18D987}" type="parTrans" cxnId="{5D6AB35D-92E3-2443-95F1-839C7B27F0B5}">
      <dgm:prSet/>
      <dgm:spPr/>
      <dgm:t>
        <a:bodyPr/>
        <a:lstStyle/>
        <a:p>
          <a:endParaRPr lang="en-US"/>
        </a:p>
      </dgm:t>
    </dgm:pt>
    <dgm:pt modelId="{64B15910-D3AC-6F42-B570-C95B2570CA0E}" type="sibTrans" cxnId="{5D6AB35D-92E3-2443-95F1-839C7B27F0B5}">
      <dgm:prSet/>
      <dgm:spPr/>
      <dgm:t>
        <a:bodyPr/>
        <a:lstStyle/>
        <a:p>
          <a:endParaRPr lang="en-US"/>
        </a:p>
      </dgm:t>
    </dgm:pt>
    <dgm:pt modelId="{2A0CDC34-4332-B64B-B408-57AFCF200FE7}" type="pres">
      <dgm:prSet presAssocID="{B38DA013-56C4-A24E-921C-6BA75B7FC7EF}" presName="Name0" presStyleCnt="0">
        <dgm:presLayoutVars>
          <dgm:chMax val="5"/>
          <dgm:chPref val="5"/>
          <dgm:dir/>
          <dgm:animLvl val="lvl"/>
        </dgm:presLayoutVars>
      </dgm:prSet>
      <dgm:spPr/>
      <dgm:t>
        <a:bodyPr/>
        <a:lstStyle/>
        <a:p>
          <a:endParaRPr lang="en-US"/>
        </a:p>
      </dgm:t>
    </dgm:pt>
    <dgm:pt modelId="{F9D00F19-F0A8-D447-9E76-A2C99266DE3F}" type="pres">
      <dgm:prSet presAssocID="{971C2F69-2EC0-7B4B-8FAD-80EFD27B690D}" presName="parentText1" presStyleLbl="node1" presStyleIdx="0" presStyleCnt="3" custLinFactNeighborY="-17616">
        <dgm:presLayoutVars>
          <dgm:chMax/>
          <dgm:chPref val="3"/>
          <dgm:bulletEnabled val="1"/>
        </dgm:presLayoutVars>
      </dgm:prSet>
      <dgm:spPr/>
      <dgm:t>
        <a:bodyPr/>
        <a:lstStyle/>
        <a:p>
          <a:endParaRPr lang="en-US"/>
        </a:p>
      </dgm:t>
    </dgm:pt>
    <dgm:pt modelId="{04B5C39A-7D31-0C42-9C02-39F182C9EBCE}" type="pres">
      <dgm:prSet presAssocID="{971C2F69-2EC0-7B4B-8FAD-80EFD27B690D}" presName="childText1" presStyleLbl="solidAlignAcc1" presStyleIdx="0" presStyleCnt="3" custScaleY="134161">
        <dgm:presLayoutVars>
          <dgm:chMax val="0"/>
          <dgm:chPref val="0"/>
          <dgm:bulletEnabled val="1"/>
        </dgm:presLayoutVars>
      </dgm:prSet>
      <dgm:spPr/>
      <dgm:t>
        <a:bodyPr/>
        <a:lstStyle/>
        <a:p>
          <a:endParaRPr lang="en-US"/>
        </a:p>
      </dgm:t>
    </dgm:pt>
    <dgm:pt modelId="{02748E01-68A5-D142-85C0-2F7535EEDF70}" type="pres">
      <dgm:prSet presAssocID="{07A54652-951E-154A-8C99-C3C3C8E09DA5}" presName="parentText2" presStyleLbl="node1" presStyleIdx="1" presStyleCnt="3" custLinFactNeighborY="-30240">
        <dgm:presLayoutVars>
          <dgm:chMax/>
          <dgm:chPref val="3"/>
          <dgm:bulletEnabled val="1"/>
        </dgm:presLayoutVars>
      </dgm:prSet>
      <dgm:spPr/>
      <dgm:t>
        <a:bodyPr/>
        <a:lstStyle/>
        <a:p>
          <a:endParaRPr lang="en-US"/>
        </a:p>
      </dgm:t>
    </dgm:pt>
    <dgm:pt modelId="{9B03B34B-02D5-D749-8634-27047169A83B}" type="pres">
      <dgm:prSet presAssocID="{07A54652-951E-154A-8C99-C3C3C8E09DA5}" presName="childText2" presStyleLbl="solidAlignAcc1" presStyleIdx="1" presStyleCnt="3" custScaleY="134161">
        <dgm:presLayoutVars>
          <dgm:chMax val="0"/>
          <dgm:chPref val="0"/>
          <dgm:bulletEnabled val="1"/>
        </dgm:presLayoutVars>
      </dgm:prSet>
      <dgm:spPr/>
      <dgm:t>
        <a:bodyPr/>
        <a:lstStyle/>
        <a:p>
          <a:endParaRPr lang="en-US"/>
        </a:p>
      </dgm:t>
    </dgm:pt>
    <dgm:pt modelId="{FBEFE09D-A4A2-134A-A5E0-36906DA8E576}" type="pres">
      <dgm:prSet presAssocID="{B8FD90C8-C6F9-BF45-A0AE-237D4B807F02}" presName="parentText3" presStyleLbl="node1" presStyleIdx="2" presStyleCnt="3" custLinFactNeighborY="-30240">
        <dgm:presLayoutVars>
          <dgm:chMax/>
          <dgm:chPref val="3"/>
          <dgm:bulletEnabled val="1"/>
        </dgm:presLayoutVars>
      </dgm:prSet>
      <dgm:spPr/>
      <dgm:t>
        <a:bodyPr/>
        <a:lstStyle/>
        <a:p>
          <a:endParaRPr lang="en-US"/>
        </a:p>
      </dgm:t>
    </dgm:pt>
    <dgm:pt modelId="{C988ACFE-1630-8E40-82DD-F2A88505E90E}" type="pres">
      <dgm:prSet presAssocID="{B8FD90C8-C6F9-BF45-A0AE-237D4B807F02}" presName="childText3" presStyleLbl="solidAlignAcc1" presStyleIdx="2" presStyleCnt="3" custScaleY="134161">
        <dgm:presLayoutVars>
          <dgm:chMax val="0"/>
          <dgm:chPref val="0"/>
          <dgm:bulletEnabled val="1"/>
        </dgm:presLayoutVars>
      </dgm:prSet>
      <dgm:spPr/>
      <dgm:t>
        <a:bodyPr/>
        <a:lstStyle/>
        <a:p>
          <a:endParaRPr lang="en-US"/>
        </a:p>
      </dgm:t>
    </dgm:pt>
  </dgm:ptLst>
  <dgm:cxnLst>
    <dgm:cxn modelId="{C65F0B98-0E70-FA4A-80FB-816AD739AE46}" srcId="{B38DA013-56C4-A24E-921C-6BA75B7FC7EF}" destId="{971C2F69-2EC0-7B4B-8FAD-80EFD27B690D}" srcOrd="0" destOrd="0" parTransId="{8B81B3E8-B1CD-9C46-B3FD-642B645968F9}" sibTransId="{75827830-E4AD-D84E-9791-F273A9C9055D}"/>
    <dgm:cxn modelId="{1FED2D7E-BE33-7340-83D9-E83853ED2A70}" srcId="{971C2F69-2EC0-7B4B-8FAD-80EFD27B690D}" destId="{71E43E00-36DF-E54D-BFC4-12133720F772}" srcOrd="0" destOrd="0" parTransId="{133ADE17-E497-9E40-9B44-036C56565A4D}" sibTransId="{DA488204-9650-DB4B-8E79-0507ED2B5EC3}"/>
    <dgm:cxn modelId="{EE2076D3-9F8F-534A-A0C3-FDBABCE279C1}" type="presOf" srcId="{07A54652-951E-154A-8C99-C3C3C8E09DA5}" destId="{02748E01-68A5-D142-85C0-2F7535EEDF70}" srcOrd="0" destOrd="0" presId="urn:microsoft.com/office/officeart/2009/3/layout/IncreasingArrowsProcess"/>
    <dgm:cxn modelId="{3E98240C-A8E8-8141-B6F3-85564ED58489}" srcId="{B38DA013-56C4-A24E-921C-6BA75B7FC7EF}" destId="{07A54652-951E-154A-8C99-C3C3C8E09DA5}" srcOrd="1" destOrd="0" parTransId="{5A86D2B8-D344-8543-8D18-CF42673C326F}" sibTransId="{A834104C-F858-0744-AB63-3FF379F01857}"/>
    <dgm:cxn modelId="{C2E6E5C7-288C-5A4F-B19B-BB42EB8097E4}" type="presOf" srcId="{FDA5A0AC-6236-4C4C-AC7D-B142BF266C37}" destId="{9B03B34B-02D5-D749-8634-27047169A83B}" srcOrd="0" destOrd="0" presId="urn:microsoft.com/office/officeart/2009/3/layout/IncreasingArrowsProcess"/>
    <dgm:cxn modelId="{3DB93B8A-6DF3-9B40-B633-AA479F145A3E}" type="presOf" srcId="{971C2F69-2EC0-7B4B-8FAD-80EFD27B690D}" destId="{F9D00F19-F0A8-D447-9E76-A2C99266DE3F}" srcOrd="0" destOrd="0" presId="urn:microsoft.com/office/officeart/2009/3/layout/IncreasingArrowsProcess"/>
    <dgm:cxn modelId="{5D6AB35D-92E3-2443-95F1-839C7B27F0B5}" srcId="{B8FD90C8-C6F9-BF45-A0AE-237D4B807F02}" destId="{856E47E7-5845-8A47-94CC-289D70F030CE}" srcOrd="0" destOrd="0" parTransId="{9074A7A9-5A13-D248-8ADC-8BA9BC18D987}" sibTransId="{64B15910-D3AC-6F42-B570-C95B2570CA0E}"/>
    <dgm:cxn modelId="{E223C4BB-8D6B-D64F-8709-6962DE07229A}" type="presOf" srcId="{71E43E00-36DF-E54D-BFC4-12133720F772}" destId="{04B5C39A-7D31-0C42-9C02-39F182C9EBCE}" srcOrd="0" destOrd="0" presId="urn:microsoft.com/office/officeart/2009/3/layout/IncreasingArrowsProcess"/>
    <dgm:cxn modelId="{BF8DEA24-FEED-0D40-831E-1B73E8E7A273}" srcId="{07A54652-951E-154A-8C99-C3C3C8E09DA5}" destId="{FDA5A0AC-6236-4C4C-AC7D-B142BF266C37}" srcOrd="0" destOrd="0" parTransId="{F70B5840-6AE7-2C49-BFEB-16CF17A848E2}" sibTransId="{F3A18B75-A100-1C4F-93C8-5F2E6D650CA1}"/>
    <dgm:cxn modelId="{5F1B8801-0011-7840-A003-FCAF494D838D}" srcId="{B38DA013-56C4-A24E-921C-6BA75B7FC7EF}" destId="{B8FD90C8-C6F9-BF45-A0AE-237D4B807F02}" srcOrd="2" destOrd="0" parTransId="{3E83F647-6591-1B4E-9978-26B9FAE961E9}" sibTransId="{D964BB72-B396-8443-B15B-8F85B9C8E4AD}"/>
    <dgm:cxn modelId="{6B5D9B2E-89A7-4C42-88B7-3F67606B31D1}" type="presOf" srcId="{B8FD90C8-C6F9-BF45-A0AE-237D4B807F02}" destId="{FBEFE09D-A4A2-134A-A5E0-36906DA8E576}" srcOrd="0" destOrd="0" presId="urn:microsoft.com/office/officeart/2009/3/layout/IncreasingArrowsProcess"/>
    <dgm:cxn modelId="{8C210908-6CDA-1545-8D85-1E6B8E151E80}" type="presOf" srcId="{B38DA013-56C4-A24E-921C-6BA75B7FC7EF}" destId="{2A0CDC34-4332-B64B-B408-57AFCF200FE7}" srcOrd="0" destOrd="0" presId="urn:microsoft.com/office/officeart/2009/3/layout/IncreasingArrowsProcess"/>
    <dgm:cxn modelId="{78214086-86E8-F446-B421-FDF0E5EC0382}" type="presOf" srcId="{856E47E7-5845-8A47-94CC-289D70F030CE}" destId="{C988ACFE-1630-8E40-82DD-F2A88505E90E}" srcOrd="0" destOrd="0" presId="urn:microsoft.com/office/officeart/2009/3/layout/IncreasingArrowsProcess"/>
    <dgm:cxn modelId="{181D4450-740E-B54C-B4AA-A0D4962F6CB2}" type="presParOf" srcId="{2A0CDC34-4332-B64B-B408-57AFCF200FE7}" destId="{F9D00F19-F0A8-D447-9E76-A2C99266DE3F}" srcOrd="0" destOrd="0" presId="urn:microsoft.com/office/officeart/2009/3/layout/IncreasingArrowsProcess"/>
    <dgm:cxn modelId="{3E6DD6A5-E716-5A4B-91F1-82834B637795}" type="presParOf" srcId="{2A0CDC34-4332-B64B-B408-57AFCF200FE7}" destId="{04B5C39A-7D31-0C42-9C02-39F182C9EBCE}" srcOrd="1" destOrd="0" presId="urn:microsoft.com/office/officeart/2009/3/layout/IncreasingArrowsProcess"/>
    <dgm:cxn modelId="{EE394B51-8C3B-DF46-A6A3-BECCFC227BCC}" type="presParOf" srcId="{2A0CDC34-4332-B64B-B408-57AFCF200FE7}" destId="{02748E01-68A5-D142-85C0-2F7535EEDF70}" srcOrd="2" destOrd="0" presId="urn:microsoft.com/office/officeart/2009/3/layout/IncreasingArrowsProcess"/>
    <dgm:cxn modelId="{E28B20B3-E4B2-4B42-9FB3-D0AF4AE651D6}" type="presParOf" srcId="{2A0CDC34-4332-B64B-B408-57AFCF200FE7}" destId="{9B03B34B-02D5-D749-8634-27047169A83B}" srcOrd="3" destOrd="0" presId="urn:microsoft.com/office/officeart/2009/3/layout/IncreasingArrowsProcess"/>
    <dgm:cxn modelId="{28EDCF86-295E-2A42-AD21-1D7780D208C2}" type="presParOf" srcId="{2A0CDC34-4332-B64B-B408-57AFCF200FE7}" destId="{FBEFE09D-A4A2-134A-A5E0-36906DA8E576}" srcOrd="4" destOrd="0" presId="urn:microsoft.com/office/officeart/2009/3/layout/IncreasingArrowsProcess"/>
    <dgm:cxn modelId="{2352C9E8-0F8A-C148-8E5B-AAA56EBE59D3}" type="presParOf" srcId="{2A0CDC34-4332-B64B-B408-57AFCF200FE7}" destId="{C988ACFE-1630-8E40-82DD-F2A88505E90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CA4328-DD0F-744A-92DE-4C95AA29BC00}" type="doc">
      <dgm:prSet loTypeId="urn:microsoft.com/office/officeart/2009/3/layout/StepUpProcess" loCatId="" qsTypeId="urn:microsoft.com/office/officeart/2005/8/quickstyle/simple4" qsCatId="simple" csTypeId="urn:microsoft.com/office/officeart/2005/8/colors/colorful1" csCatId="colorful" phldr="1"/>
      <dgm:spPr/>
      <dgm:t>
        <a:bodyPr/>
        <a:lstStyle/>
        <a:p>
          <a:endParaRPr lang="en-US"/>
        </a:p>
      </dgm:t>
    </dgm:pt>
    <dgm:pt modelId="{B16E69B8-0384-BA44-B23C-AB12E695BD8A}">
      <dgm:prSet phldrT="[Text]"/>
      <dgm:spPr/>
      <dgm:t>
        <a:bodyPr/>
        <a:lstStyle/>
        <a:p>
          <a:r>
            <a:rPr lang="en-US" dirty="0" err="1" smtClean="0"/>
            <a:t>Infrastruktur</a:t>
          </a:r>
          <a:endParaRPr lang="en-US" dirty="0"/>
        </a:p>
      </dgm:t>
    </dgm:pt>
    <dgm:pt modelId="{97228D3B-086A-8B48-B584-345112E8B8B0}" type="parTrans" cxnId="{B9A62AE5-9BF0-4B45-B61D-D3F31AB8BE86}">
      <dgm:prSet/>
      <dgm:spPr/>
      <dgm:t>
        <a:bodyPr/>
        <a:lstStyle/>
        <a:p>
          <a:endParaRPr lang="en-US"/>
        </a:p>
      </dgm:t>
    </dgm:pt>
    <dgm:pt modelId="{1D17B171-A979-AB40-8005-C41D0CDD9F19}" type="sibTrans" cxnId="{B9A62AE5-9BF0-4B45-B61D-D3F31AB8BE86}">
      <dgm:prSet/>
      <dgm:spPr/>
      <dgm:t>
        <a:bodyPr/>
        <a:lstStyle/>
        <a:p>
          <a:endParaRPr lang="en-US"/>
        </a:p>
      </dgm:t>
    </dgm:pt>
    <dgm:pt modelId="{E7076767-D11B-2E40-8065-97DAE9B83E1C}">
      <dgm:prSet phldrT="[Text]"/>
      <dgm:spPr/>
      <dgm:t>
        <a:bodyPr/>
        <a:lstStyle/>
        <a:p>
          <a:r>
            <a:rPr lang="en-US" dirty="0" err="1" smtClean="0"/>
            <a:t>Ketahanan</a:t>
          </a:r>
          <a:r>
            <a:rPr lang="en-US" dirty="0" smtClean="0"/>
            <a:t> </a:t>
          </a:r>
          <a:r>
            <a:rPr lang="en-US" dirty="0" err="1" smtClean="0"/>
            <a:t>pangan</a:t>
          </a:r>
          <a:r>
            <a:rPr lang="en-US" dirty="0" smtClean="0"/>
            <a:t> </a:t>
          </a:r>
          <a:r>
            <a:rPr lang="en-US" dirty="0" err="1" smtClean="0"/>
            <a:t>dan</a:t>
          </a:r>
          <a:r>
            <a:rPr lang="en-US" dirty="0" smtClean="0"/>
            <a:t> </a:t>
          </a:r>
          <a:r>
            <a:rPr lang="en-US" dirty="0" err="1" smtClean="0"/>
            <a:t>energi</a:t>
          </a:r>
          <a:endParaRPr lang="en-US" dirty="0"/>
        </a:p>
      </dgm:t>
    </dgm:pt>
    <dgm:pt modelId="{14F26867-3A81-0F42-9B69-2A4CE217872A}" type="parTrans" cxnId="{E97006CC-5B1E-1141-983F-DA0F1AC5C3E2}">
      <dgm:prSet/>
      <dgm:spPr/>
      <dgm:t>
        <a:bodyPr/>
        <a:lstStyle/>
        <a:p>
          <a:endParaRPr lang="en-US"/>
        </a:p>
      </dgm:t>
    </dgm:pt>
    <dgm:pt modelId="{49965026-6837-2645-8C69-40B76F792CE2}" type="sibTrans" cxnId="{E97006CC-5B1E-1141-983F-DA0F1AC5C3E2}">
      <dgm:prSet/>
      <dgm:spPr/>
      <dgm:t>
        <a:bodyPr/>
        <a:lstStyle/>
        <a:p>
          <a:endParaRPr lang="en-US"/>
        </a:p>
      </dgm:t>
    </dgm:pt>
    <dgm:pt modelId="{6829E6D5-74D9-0F41-AC73-73C04734EDAE}" type="pres">
      <dgm:prSet presAssocID="{6CCA4328-DD0F-744A-92DE-4C95AA29BC00}" presName="rootnode" presStyleCnt="0">
        <dgm:presLayoutVars>
          <dgm:chMax/>
          <dgm:chPref/>
          <dgm:dir/>
          <dgm:animLvl val="lvl"/>
        </dgm:presLayoutVars>
      </dgm:prSet>
      <dgm:spPr/>
      <dgm:t>
        <a:bodyPr/>
        <a:lstStyle/>
        <a:p>
          <a:endParaRPr lang="en-US"/>
        </a:p>
      </dgm:t>
    </dgm:pt>
    <dgm:pt modelId="{99F24FF4-BEBD-374C-8CBF-69E64787EDA9}" type="pres">
      <dgm:prSet presAssocID="{B16E69B8-0384-BA44-B23C-AB12E695BD8A}" presName="composite" presStyleCnt="0"/>
      <dgm:spPr/>
    </dgm:pt>
    <dgm:pt modelId="{B3F38A6F-A760-9144-B099-35F6476F0D41}" type="pres">
      <dgm:prSet presAssocID="{B16E69B8-0384-BA44-B23C-AB12E695BD8A}" presName="LShape" presStyleLbl="alignNode1" presStyleIdx="0" presStyleCnt="3"/>
      <dgm:spPr/>
    </dgm:pt>
    <dgm:pt modelId="{8BCC8C14-1E76-BD47-AD22-811014C94AB9}" type="pres">
      <dgm:prSet presAssocID="{B16E69B8-0384-BA44-B23C-AB12E695BD8A}" presName="ParentText" presStyleLbl="revTx" presStyleIdx="0" presStyleCnt="2">
        <dgm:presLayoutVars>
          <dgm:chMax val="0"/>
          <dgm:chPref val="0"/>
          <dgm:bulletEnabled val="1"/>
        </dgm:presLayoutVars>
      </dgm:prSet>
      <dgm:spPr/>
      <dgm:t>
        <a:bodyPr/>
        <a:lstStyle/>
        <a:p>
          <a:endParaRPr lang="en-US"/>
        </a:p>
      </dgm:t>
    </dgm:pt>
    <dgm:pt modelId="{F016E9CF-074D-DF40-B3BC-3E93529C7E38}" type="pres">
      <dgm:prSet presAssocID="{B16E69B8-0384-BA44-B23C-AB12E695BD8A}" presName="Triangle" presStyleLbl="alignNode1" presStyleIdx="1" presStyleCnt="3"/>
      <dgm:spPr/>
    </dgm:pt>
    <dgm:pt modelId="{B25333B3-7666-1740-A750-F3F2C9E0290E}" type="pres">
      <dgm:prSet presAssocID="{1D17B171-A979-AB40-8005-C41D0CDD9F19}" presName="sibTrans" presStyleCnt="0"/>
      <dgm:spPr/>
    </dgm:pt>
    <dgm:pt modelId="{B3B369FB-F895-944B-BBC1-EF2AFA45EF71}" type="pres">
      <dgm:prSet presAssocID="{1D17B171-A979-AB40-8005-C41D0CDD9F19}" presName="space" presStyleCnt="0"/>
      <dgm:spPr/>
    </dgm:pt>
    <dgm:pt modelId="{E7E62957-A109-8F45-9777-F489A75909EF}" type="pres">
      <dgm:prSet presAssocID="{E7076767-D11B-2E40-8065-97DAE9B83E1C}" presName="composite" presStyleCnt="0"/>
      <dgm:spPr/>
    </dgm:pt>
    <dgm:pt modelId="{5520467B-A286-E54A-8B20-42EBFF1A6914}" type="pres">
      <dgm:prSet presAssocID="{E7076767-D11B-2E40-8065-97DAE9B83E1C}" presName="LShape" presStyleLbl="alignNode1" presStyleIdx="2" presStyleCnt="3"/>
      <dgm:spPr/>
    </dgm:pt>
    <dgm:pt modelId="{07444FFD-D450-3041-B9BB-57B100482546}" type="pres">
      <dgm:prSet presAssocID="{E7076767-D11B-2E40-8065-97DAE9B83E1C}" presName="ParentText" presStyleLbl="revTx" presStyleIdx="1" presStyleCnt="2">
        <dgm:presLayoutVars>
          <dgm:chMax val="0"/>
          <dgm:chPref val="0"/>
          <dgm:bulletEnabled val="1"/>
        </dgm:presLayoutVars>
      </dgm:prSet>
      <dgm:spPr/>
      <dgm:t>
        <a:bodyPr/>
        <a:lstStyle/>
        <a:p>
          <a:endParaRPr lang="en-US"/>
        </a:p>
      </dgm:t>
    </dgm:pt>
  </dgm:ptLst>
  <dgm:cxnLst>
    <dgm:cxn modelId="{E97006CC-5B1E-1141-983F-DA0F1AC5C3E2}" srcId="{6CCA4328-DD0F-744A-92DE-4C95AA29BC00}" destId="{E7076767-D11B-2E40-8065-97DAE9B83E1C}" srcOrd="1" destOrd="0" parTransId="{14F26867-3A81-0F42-9B69-2A4CE217872A}" sibTransId="{49965026-6837-2645-8C69-40B76F792CE2}"/>
    <dgm:cxn modelId="{8155015D-A70E-2B44-AD6E-655B203FEA78}" type="presOf" srcId="{6CCA4328-DD0F-744A-92DE-4C95AA29BC00}" destId="{6829E6D5-74D9-0F41-AC73-73C04734EDAE}" srcOrd="0" destOrd="0" presId="urn:microsoft.com/office/officeart/2009/3/layout/StepUpProcess"/>
    <dgm:cxn modelId="{B9A62AE5-9BF0-4B45-B61D-D3F31AB8BE86}" srcId="{6CCA4328-DD0F-744A-92DE-4C95AA29BC00}" destId="{B16E69B8-0384-BA44-B23C-AB12E695BD8A}" srcOrd="0" destOrd="0" parTransId="{97228D3B-086A-8B48-B584-345112E8B8B0}" sibTransId="{1D17B171-A979-AB40-8005-C41D0CDD9F19}"/>
    <dgm:cxn modelId="{9F50BFA6-BC3C-6645-8CD2-178040908634}" type="presOf" srcId="{E7076767-D11B-2E40-8065-97DAE9B83E1C}" destId="{07444FFD-D450-3041-B9BB-57B100482546}" srcOrd="0" destOrd="0" presId="urn:microsoft.com/office/officeart/2009/3/layout/StepUpProcess"/>
    <dgm:cxn modelId="{E6B4A498-4CFC-D148-8827-EEB94765E5A9}" type="presOf" srcId="{B16E69B8-0384-BA44-B23C-AB12E695BD8A}" destId="{8BCC8C14-1E76-BD47-AD22-811014C94AB9}" srcOrd="0" destOrd="0" presId="urn:microsoft.com/office/officeart/2009/3/layout/StepUpProcess"/>
    <dgm:cxn modelId="{5281C021-FE66-A941-B818-58418CBB3256}" type="presParOf" srcId="{6829E6D5-74D9-0F41-AC73-73C04734EDAE}" destId="{99F24FF4-BEBD-374C-8CBF-69E64787EDA9}" srcOrd="0" destOrd="0" presId="urn:microsoft.com/office/officeart/2009/3/layout/StepUpProcess"/>
    <dgm:cxn modelId="{7436E052-B1E5-A746-B399-AA3728AED197}" type="presParOf" srcId="{99F24FF4-BEBD-374C-8CBF-69E64787EDA9}" destId="{B3F38A6F-A760-9144-B099-35F6476F0D41}" srcOrd="0" destOrd="0" presId="urn:microsoft.com/office/officeart/2009/3/layout/StepUpProcess"/>
    <dgm:cxn modelId="{397F3542-CA7E-8741-BF53-5D66349FABE1}" type="presParOf" srcId="{99F24FF4-BEBD-374C-8CBF-69E64787EDA9}" destId="{8BCC8C14-1E76-BD47-AD22-811014C94AB9}" srcOrd="1" destOrd="0" presId="urn:microsoft.com/office/officeart/2009/3/layout/StepUpProcess"/>
    <dgm:cxn modelId="{695DFF72-DA5A-8941-9C50-5E6FED1831BC}" type="presParOf" srcId="{99F24FF4-BEBD-374C-8CBF-69E64787EDA9}" destId="{F016E9CF-074D-DF40-B3BC-3E93529C7E38}" srcOrd="2" destOrd="0" presId="urn:microsoft.com/office/officeart/2009/3/layout/StepUpProcess"/>
    <dgm:cxn modelId="{47100305-26AC-7246-ABB4-2917C0CE7CB6}" type="presParOf" srcId="{6829E6D5-74D9-0F41-AC73-73C04734EDAE}" destId="{B25333B3-7666-1740-A750-F3F2C9E0290E}" srcOrd="1" destOrd="0" presId="urn:microsoft.com/office/officeart/2009/3/layout/StepUpProcess"/>
    <dgm:cxn modelId="{0D0C0C57-8B3F-E74A-8E9D-C4A39A0ADE81}" type="presParOf" srcId="{B25333B3-7666-1740-A750-F3F2C9E0290E}" destId="{B3B369FB-F895-944B-BBC1-EF2AFA45EF71}" srcOrd="0" destOrd="0" presId="urn:microsoft.com/office/officeart/2009/3/layout/StepUpProcess"/>
    <dgm:cxn modelId="{D86DB593-C2F2-BA44-A7DB-D6A42F0FC6C1}" type="presParOf" srcId="{6829E6D5-74D9-0F41-AC73-73C04734EDAE}" destId="{E7E62957-A109-8F45-9777-F489A75909EF}" srcOrd="2" destOrd="0" presId="urn:microsoft.com/office/officeart/2009/3/layout/StepUpProcess"/>
    <dgm:cxn modelId="{E5367D3F-DC0C-BF4E-A256-CE7F2BDC9FF1}" type="presParOf" srcId="{E7E62957-A109-8F45-9777-F489A75909EF}" destId="{5520467B-A286-E54A-8B20-42EBFF1A6914}" srcOrd="0" destOrd="0" presId="urn:microsoft.com/office/officeart/2009/3/layout/StepUpProcess"/>
    <dgm:cxn modelId="{2D1C9499-895C-7347-A255-7B0B78B66CD6}" type="presParOf" srcId="{E7E62957-A109-8F45-9777-F489A75909EF}" destId="{07444FFD-D450-3041-B9BB-57B10048254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00F19-F0A8-D447-9E76-A2C99266DE3F}">
      <dsp:nvSpPr>
        <dsp:cNvPr id="0" name=""/>
        <dsp:cNvSpPr/>
      </dsp:nvSpPr>
      <dsp:spPr>
        <a:xfrm>
          <a:off x="0" y="54640"/>
          <a:ext cx="8684837" cy="1264843"/>
        </a:xfrm>
        <a:prstGeom prst="rightArrow">
          <a:avLst>
            <a:gd name="adj1" fmla="val 50000"/>
            <a:gd name="adj2" fmla="val 50000"/>
          </a:avLst>
        </a:prstGeom>
        <a:solidFill>
          <a:schemeClr val="accent2">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254000" bIns="200794" numCol="1" spcCol="1270" anchor="ctr" anchorCtr="0">
          <a:noAutofit/>
        </a:bodyPr>
        <a:lstStyle/>
        <a:p>
          <a:pPr lvl="0" algn="l" defTabSz="1066800">
            <a:lnSpc>
              <a:spcPct val="90000"/>
            </a:lnSpc>
            <a:spcBef>
              <a:spcPct val="0"/>
            </a:spcBef>
            <a:spcAft>
              <a:spcPct val="35000"/>
            </a:spcAft>
          </a:pPr>
          <a:r>
            <a:rPr lang="en-US" sz="2400" kern="1200" dirty="0" err="1" smtClean="0"/>
            <a:t>Daya</a:t>
          </a:r>
          <a:r>
            <a:rPr lang="en-US" sz="2400" kern="1200" dirty="0" smtClean="0"/>
            <a:t> </a:t>
          </a:r>
          <a:r>
            <a:rPr lang="en-US" sz="2400" kern="1200" dirty="0" err="1" smtClean="0"/>
            <a:t>Tarik</a:t>
          </a:r>
          <a:r>
            <a:rPr lang="en-US" sz="2400" kern="1200" dirty="0" smtClean="0"/>
            <a:t>	</a:t>
          </a:r>
          <a:endParaRPr lang="en-US" sz="2400" kern="1200" dirty="0"/>
        </a:p>
      </dsp:txBody>
      <dsp:txXfrm>
        <a:off x="0" y="370851"/>
        <a:ext cx="8368626" cy="632421"/>
      </dsp:txXfrm>
    </dsp:sp>
    <dsp:sp modelId="{04B5C39A-7D31-0C42-9C02-39F182C9EBCE}">
      <dsp:nvSpPr>
        <dsp:cNvPr id="0" name=""/>
        <dsp:cNvSpPr/>
      </dsp:nvSpPr>
      <dsp:spPr>
        <a:xfrm>
          <a:off x="0" y="836656"/>
          <a:ext cx="2674929" cy="3268904"/>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err="1" smtClean="0"/>
            <a:t>Pengembangan</a:t>
          </a:r>
          <a:r>
            <a:rPr lang="en-US" sz="1400" kern="1200" dirty="0" smtClean="0"/>
            <a:t> mind set </a:t>
          </a:r>
          <a:r>
            <a:rPr lang="en-US" sz="1400" kern="1200" dirty="0" err="1" smtClean="0"/>
            <a:t>birokrat</a:t>
          </a:r>
          <a:endParaRPr lang="en-US" sz="1400" kern="1200" dirty="0" smtClean="0"/>
        </a:p>
        <a:p>
          <a:pPr lvl="0" algn="l" defTabSz="622300">
            <a:lnSpc>
              <a:spcPct val="90000"/>
            </a:lnSpc>
            <a:spcBef>
              <a:spcPct val="0"/>
            </a:spcBef>
            <a:spcAft>
              <a:spcPct val="35000"/>
            </a:spcAft>
          </a:pPr>
          <a:r>
            <a:rPr lang="en-US" sz="1400" kern="1200" dirty="0" err="1" smtClean="0"/>
            <a:t>Pelaporan</a:t>
          </a:r>
          <a:r>
            <a:rPr lang="en-US" sz="1400" kern="1200" dirty="0" smtClean="0"/>
            <a:t>/update </a:t>
          </a:r>
          <a:r>
            <a:rPr lang="en-US" sz="1400" kern="1200" dirty="0" err="1" smtClean="0"/>
            <a:t>rutin</a:t>
          </a:r>
          <a:r>
            <a:rPr lang="en-US" sz="1400" kern="1200" dirty="0" smtClean="0"/>
            <a:t> </a:t>
          </a:r>
          <a:r>
            <a:rPr lang="en-US" sz="1400" kern="1200" dirty="0" err="1" smtClean="0"/>
            <a:t>dan</a:t>
          </a:r>
          <a:r>
            <a:rPr lang="en-US" sz="1400" kern="1200" dirty="0" smtClean="0"/>
            <a:t> </a:t>
          </a:r>
          <a:r>
            <a:rPr lang="en-US" sz="1400" kern="1200" dirty="0" err="1" smtClean="0"/>
            <a:t>berkala</a:t>
          </a:r>
          <a:endParaRPr lang="en-US" sz="1400" kern="1200" dirty="0" smtClean="0"/>
        </a:p>
        <a:p>
          <a:pPr lvl="0" algn="l" defTabSz="622300">
            <a:lnSpc>
              <a:spcPct val="90000"/>
            </a:lnSpc>
            <a:spcBef>
              <a:spcPct val="0"/>
            </a:spcBef>
            <a:spcAft>
              <a:spcPct val="35000"/>
            </a:spcAft>
          </a:pPr>
          <a:r>
            <a:rPr lang="en-US" sz="1400" kern="1200" dirty="0" err="1" smtClean="0"/>
            <a:t>Komunikasi</a:t>
          </a:r>
          <a:r>
            <a:rPr lang="en-US" sz="1400" kern="1200" dirty="0" smtClean="0"/>
            <a:t> </a:t>
          </a:r>
          <a:r>
            <a:rPr lang="en-US" sz="1400" kern="1200" dirty="0" err="1" smtClean="0"/>
            <a:t>peluang</a:t>
          </a:r>
          <a:r>
            <a:rPr lang="en-US" sz="1400" kern="1200" dirty="0" smtClean="0"/>
            <a:t> </a:t>
          </a:r>
          <a:r>
            <a:rPr lang="en-US" sz="1400" kern="1200" dirty="0" err="1" smtClean="0"/>
            <a:t>investasi</a:t>
          </a:r>
          <a:r>
            <a:rPr lang="en-US" sz="1400" kern="1200" dirty="0" smtClean="0"/>
            <a:t> </a:t>
          </a:r>
          <a:r>
            <a:rPr lang="en-US" sz="1400" kern="1200" dirty="0" err="1" smtClean="0"/>
            <a:t>dan</a:t>
          </a:r>
          <a:r>
            <a:rPr lang="en-US" sz="1400" kern="1200" dirty="0" smtClean="0"/>
            <a:t> </a:t>
          </a:r>
          <a:r>
            <a:rPr lang="en-US" sz="1400" kern="1200" dirty="0" err="1" smtClean="0"/>
            <a:t>potensi</a:t>
          </a:r>
          <a:r>
            <a:rPr lang="en-US" sz="1400" kern="1200" dirty="0" smtClean="0"/>
            <a:t> </a:t>
          </a:r>
          <a:r>
            <a:rPr lang="en-US" sz="1400" kern="1200" dirty="0" err="1" smtClean="0"/>
            <a:t>keuntungan</a:t>
          </a:r>
          <a:endParaRPr lang="en-US" sz="1400" kern="1200" dirty="0" smtClean="0"/>
        </a:p>
        <a:p>
          <a:pPr lvl="0" algn="l" defTabSz="622300">
            <a:lnSpc>
              <a:spcPct val="90000"/>
            </a:lnSpc>
            <a:spcBef>
              <a:spcPct val="0"/>
            </a:spcBef>
            <a:spcAft>
              <a:spcPct val="35000"/>
            </a:spcAft>
          </a:pPr>
          <a:r>
            <a:rPr lang="en-US" sz="1400" kern="1200" dirty="0" err="1" smtClean="0"/>
            <a:t>Metode</a:t>
          </a:r>
          <a:r>
            <a:rPr lang="en-US" sz="1400" kern="1200" dirty="0" smtClean="0"/>
            <a:t> </a:t>
          </a:r>
          <a:r>
            <a:rPr lang="en-US" sz="1400" kern="1200" dirty="0" err="1" smtClean="0"/>
            <a:t>pemasaran</a:t>
          </a:r>
          <a:r>
            <a:rPr lang="en-US" sz="1400" kern="1200" dirty="0" smtClean="0"/>
            <a:t> </a:t>
          </a:r>
          <a:r>
            <a:rPr lang="en-US" sz="1400" kern="1200" dirty="0" err="1" smtClean="0"/>
            <a:t>melalui</a:t>
          </a:r>
          <a:r>
            <a:rPr lang="en-US" sz="1400" kern="1200" dirty="0" smtClean="0"/>
            <a:t> media </a:t>
          </a:r>
          <a:r>
            <a:rPr lang="en-US" sz="1400" kern="1200" dirty="0" err="1" smtClean="0"/>
            <a:t>dan</a:t>
          </a:r>
          <a:r>
            <a:rPr lang="en-US" sz="1400" kern="1200" dirty="0" smtClean="0"/>
            <a:t> </a:t>
          </a:r>
          <a:r>
            <a:rPr lang="en-US" sz="1400" kern="1200" dirty="0" err="1" smtClean="0"/>
            <a:t>persuasi</a:t>
          </a:r>
          <a:endParaRPr lang="en-US" sz="1400" kern="1200" dirty="0" smtClean="0"/>
        </a:p>
        <a:p>
          <a:pPr lvl="0" algn="l" defTabSz="622300">
            <a:lnSpc>
              <a:spcPct val="90000"/>
            </a:lnSpc>
            <a:spcBef>
              <a:spcPct val="0"/>
            </a:spcBef>
            <a:spcAft>
              <a:spcPct val="35000"/>
            </a:spcAft>
          </a:pPr>
          <a:r>
            <a:rPr lang="en-US" sz="1400" kern="1200" dirty="0" smtClean="0"/>
            <a:t>BKPMD </a:t>
          </a:r>
          <a:r>
            <a:rPr lang="en-US" sz="1400" kern="1200" dirty="0" err="1" smtClean="0"/>
            <a:t>menerapkan</a:t>
          </a:r>
          <a:r>
            <a:rPr lang="en-US" sz="1400" kern="1200" dirty="0" smtClean="0"/>
            <a:t> </a:t>
          </a:r>
          <a:r>
            <a:rPr lang="en-US" sz="1400" kern="1200" dirty="0" err="1" smtClean="0"/>
            <a:t>sistem</a:t>
          </a:r>
          <a:r>
            <a:rPr lang="en-US" sz="1400" kern="1200" dirty="0" smtClean="0"/>
            <a:t> </a:t>
          </a:r>
          <a:r>
            <a:rPr lang="en-US" sz="1400" kern="1200" dirty="0" err="1" smtClean="0"/>
            <a:t>birokrasi</a:t>
          </a:r>
          <a:r>
            <a:rPr lang="en-US" sz="1400" kern="1200" dirty="0" smtClean="0"/>
            <a:t> yang </a:t>
          </a:r>
          <a:r>
            <a:rPr lang="en-US" sz="1400" kern="1200" dirty="0" err="1" smtClean="0"/>
            <a:t>efisien</a:t>
          </a:r>
          <a:endParaRPr lang="en-US" sz="1400" kern="1200" dirty="0" smtClean="0"/>
        </a:p>
        <a:p>
          <a:pPr lvl="0" algn="l" defTabSz="622300">
            <a:lnSpc>
              <a:spcPct val="90000"/>
            </a:lnSpc>
            <a:spcBef>
              <a:spcPct val="0"/>
            </a:spcBef>
            <a:spcAft>
              <a:spcPct val="35000"/>
            </a:spcAft>
          </a:pPr>
          <a:endParaRPr lang="en-US" sz="1400" kern="1200" dirty="0"/>
        </a:p>
      </dsp:txBody>
      <dsp:txXfrm>
        <a:off x="0" y="836656"/>
        <a:ext cx="2674929" cy="3268904"/>
      </dsp:txXfrm>
    </dsp:sp>
    <dsp:sp modelId="{02748E01-68A5-D142-85C0-2F7535EEDF70}">
      <dsp:nvSpPr>
        <dsp:cNvPr id="0" name=""/>
        <dsp:cNvSpPr/>
      </dsp:nvSpPr>
      <dsp:spPr>
        <a:xfrm>
          <a:off x="2674929" y="316580"/>
          <a:ext cx="6009907" cy="1264843"/>
        </a:xfrm>
        <a:prstGeom prst="rightArrow">
          <a:avLst>
            <a:gd name="adj1" fmla="val 50000"/>
            <a:gd name="adj2" fmla="val 50000"/>
          </a:avLst>
        </a:prstGeom>
        <a:solidFill>
          <a:schemeClr val="accent3">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254000" bIns="200794" numCol="1" spcCol="1270" anchor="ctr" anchorCtr="0">
          <a:noAutofit/>
        </a:bodyPr>
        <a:lstStyle/>
        <a:p>
          <a:pPr lvl="0" algn="l" defTabSz="1066800">
            <a:lnSpc>
              <a:spcPct val="90000"/>
            </a:lnSpc>
            <a:spcBef>
              <a:spcPct val="0"/>
            </a:spcBef>
            <a:spcAft>
              <a:spcPct val="35000"/>
            </a:spcAft>
          </a:pPr>
          <a:r>
            <a:rPr lang="en-US" sz="2400" kern="1200" dirty="0" err="1" smtClean="0"/>
            <a:t>Daya</a:t>
          </a:r>
          <a:r>
            <a:rPr lang="en-US" sz="2400" kern="1200" dirty="0" smtClean="0"/>
            <a:t> </a:t>
          </a:r>
          <a:r>
            <a:rPr lang="en-US" sz="2400" kern="1200" dirty="0" err="1" smtClean="0"/>
            <a:t>Tahan</a:t>
          </a:r>
          <a:endParaRPr lang="en-US" sz="2400" kern="1200" dirty="0"/>
        </a:p>
      </dsp:txBody>
      <dsp:txXfrm>
        <a:off x="2674929" y="632791"/>
        <a:ext cx="5693696" cy="632421"/>
      </dsp:txXfrm>
    </dsp:sp>
    <dsp:sp modelId="{9B03B34B-02D5-D749-8634-27047169A83B}">
      <dsp:nvSpPr>
        <dsp:cNvPr id="0" name=""/>
        <dsp:cNvSpPr/>
      </dsp:nvSpPr>
      <dsp:spPr>
        <a:xfrm>
          <a:off x="2674929" y="1258270"/>
          <a:ext cx="2674929" cy="3268904"/>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err="1" smtClean="0"/>
            <a:t>Strategi</a:t>
          </a:r>
          <a:r>
            <a:rPr lang="en-US" sz="1300" kern="1200" dirty="0" smtClean="0"/>
            <a:t> </a:t>
          </a:r>
          <a:r>
            <a:rPr lang="en-US" sz="1300" kern="1200" dirty="0" err="1" smtClean="0"/>
            <a:t>purna</a:t>
          </a:r>
          <a:r>
            <a:rPr lang="en-US" sz="1300" kern="1200" dirty="0" smtClean="0"/>
            <a:t> </a:t>
          </a:r>
          <a:r>
            <a:rPr lang="en-US" sz="1300" kern="1200" dirty="0" err="1" smtClean="0"/>
            <a:t>jual</a:t>
          </a:r>
          <a:r>
            <a:rPr lang="en-US" sz="1300" kern="1200" dirty="0" smtClean="0"/>
            <a:t>, </a:t>
          </a:r>
          <a:r>
            <a:rPr lang="en-US" sz="1300" kern="1200" dirty="0" err="1" smtClean="0"/>
            <a:t>mengawal</a:t>
          </a:r>
          <a:r>
            <a:rPr lang="en-US" sz="1300" kern="1200" dirty="0" smtClean="0"/>
            <a:t> </a:t>
          </a:r>
          <a:r>
            <a:rPr lang="en-US" sz="1300" kern="1200" dirty="0" err="1" smtClean="0"/>
            <a:t>perkembangan</a:t>
          </a:r>
          <a:r>
            <a:rPr lang="en-US" sz="1300" kern="1200" dirty="0" smtClean="0"/>
            <a:t> investor</a:t>
          </a:r>
        </a:p>
        <a:p>
          <a:pPr lvl="0" algn="l" defTabSz="577850">
            <a:lnSpc>
              <a:spcPct val="90000"/>
            </a:lnSpc>
            <a:spcBef>
              <a:spcPct val="0"/>
            </a:spcBef>
            <a:spcAft>
              <a:spcPct val="35000"/>
            </a:spcAft>
          </a:pPr>
          <a:r>
            <a:rPr lang="en-US" sz="1300" kern="1200" dirty="0" err="1" smtClean="0"/>
            <a:t>Menjaga</a:t>
          </a:r>
          <a:r>
            <a:rPr lang="en-US" sz="1300" kern="1200" dirty="0" smtClean="0"/>
            <a:t> </a:t>
          </a:r>
          <a:r>
            <a:rPr lang="en-US" sz="1300" kern="1200" dirty="0" err="1" smtClean="0"/>
            <a:t>stabilitas</a:t>
          </a:r>
          <a:r>
            <a:rPr lang="en-US" sz="1300" kern="1200" dirty="0" smtClean="0"/>
            <a:t> </a:t>
          </a:r>
          <a:r>
            <a:rPr lang="en-US" sz="1300" kern="1200" dirty="0" err="1" smtClean="0"/>
            <a:t>wilayah</a:t>
          </a:r>
          <a:r>
            <a:rPr lang="en-US" sz="1300" kern="1200" dirty="0" smtClean="0"/>
            <a:t> </a:t>
          </a:r>
          <a:r>
            <a:rPr lang="en-US" sz="1300" kern="1200" dirty="0" err="1" smtClean="0"/>
            <a:t>termasuk</a:t>
          </a:r>
          <a:r>
            <a:rPr lang="en-US" sz="1300" kern="1200" dirty="0" smtClean="0"/>
            <a:t> </a:t>
          </a:r>
          <a:r>
            <a:rPr lang="en-US" sz="1300" kern="1200" dirty="0" err="1" smtClean="0"/>
            <a:t>hubungan</a:t>
          </a:r>
          <a:r>
            <a:rPr lang="en-US" sz="1300" kern="1200" dirty="0" smtClean="0"/>
            <a:t> </a:t>
          </a:r>
          <a:r>
            <a:rPr lang="en-US" sz="1300" kern="1200" dirty="0" err="1" smtClean="0"/>
            <a:t>perburuhan</a:t>
          </a:r>
          <a:endParaRPr lang="en-US" sz="1300" kern="1200" dirty="0" smtClean="0"/>
        </a:p>
        <a:p>
          <a:pPr lvl="0" algn="l" defTabSz="577850">
            <a:lnSpc>
              <a:spcPct val="90000"/>
            </a:lnSpc>
            <a:spcBef>
              <a:spcPct val="0"/>
            </a:spcBef>
            <a:spcAft>
              <a:spcPct val="35000"/>
            </a:spcAft>
          </a:pPr>
          <a:r>
            <a:rPr lang="en-US" sz="1300" kern="1200" dirty="0" err="1" smtClean="0"/>
            <a:t>Meminimumkan</a:t>
          </a:r>
          <a:r>
            <a:rPr lang="en-US" sz="1300" kern="1200" dirty="0" smtClean="0"/>
            <a:t> </a:t>
          </a:r>
          <a:r>
            <a:rPr lang="en-US" sz="1300" kern="1200" dirty="0" err="1" smtClean="0"/>
            <a:t>biaya</a:t>
          </a:r>
          <a:r>
            <a:rPr lang="en-US" sz="1300" kern="1200" dirty="0" smtClean="0"/>
            <a:t> </a:t>
          </a:r>
          <a:r>
            <a:rPr lang="en-US" sz="1300" kern="1200" dirty="0" err="1" smtClean="0"/>
            <a:t>ekonomi</a:t>
          </a:r>
          <a:endParaRPr lang="en-US" sz="1300" kern="1200" dirty="0" smtClean="0"/>
        </a:p>
        <a:p>
          <a:pPr lvl="0" algn="l" defTabSz="577850">
            <a:lnSpc>
              <a:spcPct val="90000"/>
            </a:lnSpc>
            <a:spcBef>
              <a:spcPct val="0"/>
            </a:spcBef>
            <a:spcAft>
              <a:spcPct val="35000"/>
            </a:spcAft>
          </a:pPr>
          <a:r>
            <a:rPr lang="en-US" sz="1300" kern="1200" dirty="0" err="1" smtClean="0"/>
            <a:t>Memfasilitasi</a:t>
          </a:r>
          <a:r>
            <a:rPr lang="en-US" sz="1300" kern="1200" dirty="0" smtClean="0"/>
            <a:t> </a:t>
          </a:r>
          <a:r>
            <a:rPr lang="en-US" sz="1300" kern="1200" dirty="0" err="1" smtClean="0"/>
            <a:t>dan</a:t>
          </a:r>
          <a:r>
            <a:rPr lang="en-US" sz="1300" kern="1200" dirty="0" smtClean="0"/>
            <a:t> </a:t>
          </a:r>
          <a:r>
            <a:rPr lang="en-US" sz="1300" kern="1200" dirty="0" err="1" smtClean="0"/>
            <a:t>mengembangnkan</a:t>
          </a:r>
          <a:r>
            <a:rPr lang="en-US" sz="1300" kern="1200" dirty="0" smtClean="0"/>
            <a:t> </a:t>
          </a:r>
          <a:r>
            <a:rPr lang="en-US" sz="1300" kern="1200" dirty="0" err="1" smtClean="0"/>
            <a:t>sistem</a:t>
          </a:r>
          <a:r>
            <a:rPr lang="en-US" sz="1300" kern="1200" dirty="0" smtClean="0"/>
            <a:t> </a:t>
          </a:r>
          <a:r>
            <a:rPr lang="en-US" sz="1300" kern="1200" dirty="0" err="1" smtClean="0"/>
            <a:t>persaingan</a:t>
          </a:r>
          <a:r>
            <a:rPr lang="en-US" sz="1300" kern="1200" dirty="0" smtClean="0"/>
            <a:t> yang </a:t>
          </a:r>
          <a:r>
            <a:rPr lang="en-US" sz="1300" kern="1200" dirty="0" err="1" smtClean="0"/>
            <a:t>sehat</a:t>
          </a:r>
          <a:endParaRPr lang="en-US" sz="1300" kern="1200" dirty="0"/>
        </a:p>
      </dsp:txBody>
      <dsp:txXfrm>
        <a:off x="2674929" y="1258270"/>
        <a:ext cx="2674929" cy="3268904"/>
      </dsp:txXfrm>
    </dsp:sp>
    <dsp:sp modelId="{FBEFE09D-A4A2-134A-A5E0-36906DA8E576}">
      <dsp:nvSpPr>
        <dsp:cNvPr id="0" name=""/>
        <dsp:cNvSpPr/>
      </dsp:nvSpPr>
      <dsp:spPr>
        <a:xfrm>
          <a:off x="5349859" y="738195"/>
          <a:ext cx="3334977" cy="1264843"/>
        </a:xfrm>
        <a:prstGeom prst="rightArrow">
          <a:avLst>
            <a:gd name="adj1" fmla="val 50000"/>
            <a:gd name="adj2" fmla="val 50000"/>
          </a:avLst>
        </a:prstGeom>
        <a:solidFill>
          <a:schemeClr val="accent4">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254000" bIns="200794" numCol="1" spcCol="1270" anchor="ctr" anchorCtr="0">
          <a:noAutofit/>
        </a:bodyPr>
        <a:lstStyle/>
        <a:p>
          <a:pPr lvl="0" algn="l" defTabSz="1066800">
            <a:lnSpc>
              <a:spcPct val="90000"/>
            </a:lnSpc>
            <a:spcBef>
              <a:spcPct val="0"/>
            </a:spcBef>
            <a:spcAft>
              <a:spcPct val="35000"/>
            </a:spcAft>
          </a:pPr>
          <a:r>
            <a:rPr lang="en-US" sz="2400" kern="1200" dirty="0" err="1" smtClean="0"/>
            <a:t>Daya</a:t>
          </a:r>
          <a:r>
            <a:rPr lang="en-US" sz="2400" kern="1200" dirty="0" smtClean="0"/>
            <a:t> </a:t>
          </a:r>
          <a:r>
            <a:rPr lang="en-US" sz="2400" kern="1200" dirty="0" err="1" smtClean="0"/>
            <a:t>Saing</a:t>
          </a:r>
          <a:endParaRPr lang="en-US" sz="2400" kern="1200" dirty="0"/>
        </a:p>
      </dsp:txBody>
      <dsp:txXfrm>
        <a:off x="5349859" y="1054406"/>
        <a:ext cx="3018766" cy="632421"/>
      </dsp:txXfrm>
    </dsp:sp>
    <dsp:sp modelId="{C988ACFE-1630-8E40-82DD-F2A88505E90E}">
      <dsp:nvSpPr>
        <dsp:cNvPr id="0" name=""/>
        <dsp:cNvSpPr/>
      </dsp:nvSpPr>
      <dsp:spPr>
        <a:xfrm>
          <a:off x="5349859" y="1685975"/>
          <a:ext cx="2674929" cy="3221064"/>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err="1" smtClean="0"/>
            <a:t>Meningkatkan</a:t>
          </a:r>
          <a:r>
            <a:rPr lang="en-US" sz="1300" kern="1200" dirty="0" smtClean="0"/>
            <a:t> </a:t>
          </a:r>
          <a:r>
            <a:rPr lang="en-US" sz="1300" kern="1200" dirty="0" err="1" smtClean="0"/>
            <a:t>kualitas</a:t>
          </a:r>
          <a:r>
            <a:rPr lang="en-US" sz="1300" kern="1200" dirty="0" smtClean="0"/>
            <a:t> </a:t>
          </a:r>
          <a:r>
            <a:rPr lang="en-US" sz="1300" kern="1200" dirty="0" err="1" smtClean="0"/>
            <a:t>tenaga</a:t>
          </a:r>
          <a:r>
            <a:rPr lang="en-US" sz="1300" kern="1200" dirty="0" smtClean="0"/>
            <a:t> </a:t>
          </a:r>
          <a:r>
            <a:rPr lang="en-US" sz="1300" kern="1200" dirty="0" err="1" smtClean="0"/>
            <a:t>kerja</a:t>
          </a:r>
          <a:endParaRPr lang="en-US" sz="1300" kern="1200" dirty="0" smtClean="0"/>
        </a:p>
        <a:p>
          <a:pPr lvl="0" algn="l" defTabSz="577850">
            <a:lnSpc>
              <a:spcPct val="90000"/>
            </a:lnSpc>
            <a:spcBef>
              <a:spcPct val="0"/>
            </a:spcBef>
            <a:spcAft>
              <a:spcPct val="35000"/>
            </a:spcAft>
          </a:pPr>
          <a:r>
            <a:rPr lang="en-US" sz="1300" kern="1200" dirty="0" err="1" smtClean="0"/>
            <a:t>Meningkatkan</a:t>
          </a:r>
          <a:r>
            <a:rPr lang="en-US" sz="1300" kern="1200" dirty="0" smtClean="0"/>
            <a:t> </a:t>
          </a:r>
          <a:r>
            <a:rPr lang="en-US" sz="1300" kern="1200" dirty="0" err="1" smtClean="0"/>
            <a:t>kualitas</a:t>
          </a:r>
          <a:r>
            <a:rPr lang="en-US" sz="1300" kern="1200" dirty="0" smtClean="0"/>
            <a:t> </a:t>
          </a:r>
          <a:r>
            <a:rPr lang="en-US" sz="1300" kern="1200" dirty="0" err="1" smtClean="0"/>
            <a:t>dan</a:t>
          </a:r>
          <a:r>
            <a:rPr lang="en-US" sz="1300" kern="1200" dirty="0" smtClean="0"/>
            <a:t> </a:t>
          </a:r>
          <a:r>
            <a:rPr lang="en-US" sz="1300" kern="1200" dirty="0" err="1" smtClean="0"/>
            <a:t>ketersediaan</a:t>
          </a:r>
          <a:r>
            <a:rPr lang="en-US" sz="1300" kern="1200" dirty="0" smtClean="0"/>
            <a:t> </a:t>
          </a:r>
          <a:r>
            <a:rPr lang="en-US" sz="1300" kern="1200" dirty="0" err="1" smtClean="0"/>
            <a:t>infrastruktur</a:t>
          </a:r>
          <a:endParaRPr lang="en-US" sz="1300" kern="1200" dirty="0" smtClean="0"/>
        </a:p>
        <a:p>
          <a:pPr lvl="0" algn="l" defTabSz="577850">
            <a:lnSpc>
              <a:spcPct val="90000"/>
            </a:lnSpc>
            <a:spcBef>
              <a:spcPct val="0"/>
            </a:spcBef>
            <a:spcAft>
              <a:spcPct val="35000"/>
            </a:spcAft>
          </a:pPr>
          <a:r>
            <a:rPr lang="en-US" sz="1300" kern="1200" dirty="0" err="1" smtClean="0"/>
            <a:t>Membuka</a:t>
          </a:r>
          <a:r>
            <a:rPr lang="en-US" sz="1300" kern="1200" dirty="0" smtClean="0"/>
            <a:t> </a:t>
          </a:r>
          <a:r>
            <a:rPr lang="en-US" sz="1300" kern="1200" dirty="0" err="1" smtClean="0"/>
            <a:t>akses</a:t>
          </a:r>
          <a:r>
            <a:rPr lang="en-US" sz="1300" kern="1200" dirty="0" smtClean="0"/>
            <a:t> </a:t>
          </a:r>
          <a:r>
            <a:rPr lang="en-US" sz="1300" kern="1200" dirty="0" err="1" smtClean="0"/>
            <a:t>pasar</a:t>
          </a:r>
          <a:endParaRPr lang="en-US" sz="1300" kern="1200" dirty="0" smtClean="0"/>
        </a:p>
        <a:p>
          <a:pPr lvl="0" algn="l" defTabSz="577850">
            <a:lnSpc>
              <a:spcPct val="90000"/>
            </a:lnSpc>
            <a:spcBef>
              <a:spcPct val="0"/>
            </a:spcBef>
            <a:spcAft>
              <a:spcPct val="35000"/>
            </a:spcAft>
          </a:pPr>
          <a:endParaRPr lang="en-US" sz="1300" kern="1200" dirty="0"/>
        </a:p>
      </dsp:txBody>
      <dsp:txXfrm>
        <a:off x="5349859" y="1685975"/>
        <a:ext cx="2674929" cy="3221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38A6F-A760-9144-B099-35F6476F0D41}">
      <dsp:nvSpPr>
        <dsp:cNvPr id="0" name=""/>
        <dsp:cNvSpPr/>
      </dsp:nvSpPr>
      <dsp:spPr>
        <a:xfrm rot="5400000">
          <a:off x="578051" y="562659"/>
          <a:ext cx="1737944" cy="2891900"/>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8BCC8C14-1E76-BD47-AD22-811014C94AB9}">
      <dsp:nvSpPr>
        <dsp:cNvPr id="0" name=""/>
        <dsp:cNvSpPr/>
      </dsp:nvSpPr>
      <dsp:spPr>
        <a:xfrm>
          <a:off x="287945" y="1426714"/>
          <a:ext cx="2610823" cy="2288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US" sz="3300" kern="1200" dirty="0" err="1" smtClean="0"/>
            <a:t>Infrastruktur</a:t>
          </a:r>
          <a:endParaRPr lang="en-US" sz="3300" kern="1200" dirty="0"/>
        </a:p>
      </dsp:txBody>
      <dsp:txXfrm>
        <a:off x="287945" y="1426714"/>
        <a:ext cx="2610823" cy="2288540"/>
      </dsp:txXfrm>
    </dsp:sp>
    <dsp:sp modelId="{F016E9CF-074D-DF40-B3BC-3E93529C7E38}">
      <dsp:nvSpPr>
        <dsp:cNvPr id="0" name=""/>
        <dsp:cNvSpPr/>
      </dsp:nvSpPr>
      <dsp:spPr>
        <a:xfrm>
          <a:off x="2406160" y="349754"/>
          <a:ext cx="492608" cy="492608"/>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5520467B-A286-E54A-8B20-42EBFF1A6914}">
      <dsp:nvSpPr>
        <dsp:cNvPr id="0" name=""/>
        <dsp:cNvSpPr/>
      </dsp:nvSpPr>
      <dsp:spPr>
        <a:xfrm rot="5400000">
          <a:off x="3774209" y="-228232"/>
          <a:ext cx="1737944" cy="2891900"/>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07444FFD-D450-3041-B9BB-57B100482546}">
      <dsp:nvSpPr>
        <dsp:cNvPr id="0" name=""/>
        <dsp:cNvSpPr/>
      </dsp:nvSpPr>
      <dsp:spPr>
        <a:xfrm>
          <a:off x="3484103" y="635822"/>
          <a:ext cx="2610823" cy="2288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US" sz="3300" kern="1200" dirty="0" err="1" smtClean="0"/>
            <a:t>Ketahanan</a:t>
          </a:r>
          <a:r>
            <a:rPr lang="en-US" sz="3300" kern="1200" dirty="0" smtClean="0"/>
            <a:t> </a:t>
          </a:r>
          <a:r>
            <a:rPr lang="en-US" sz="3300" kern="1200" dirty="0" err="1" smtClean="0"/>
            <a:t>pangan</a:t>
          </a:r>
          <a:r>
            <a:rPr lang="en-US" sz="3300" kern="1200" dirty="0" smtClean="0"/>
            <a:t> </a:t>
          </a:r>
          <a:r>
            <a:rPr lang="en-US" sz="3300" kern="1200" dirty="0" err="1" smtClean="0"/>
            <a:t>dan</a:t>
          </a:r>
          <a:r>
            <a:rPr lang="en-US" sz="3300" kern="1200" dirty="0" smtClean="0"/>
            <a:t> </a:t>
          </a:r>
          <a:r>
            <a:rPr lang="en-US" sz="3300" kern="1200" dirty="0" err="1" smtClean="0"/>
            <a:t>energi</a:t>
          </a:r>
          <a:endParaRPr lang="en-US" sz="3300" kern="1200" dirty="0"/>
        </a:p>
      </dsp:txBody>
      <dsp:txXfrm>
        <a:off x="3484103" y="635822"/>
        <a:ext cx="2610823" cy="2288540"/>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0.06664</cdr:x>
      <cdr:y>0.91448</cdr:y>
    </cdr:from>
    <cdr:to>
      <cdr:x>0.96979</cdr:x>
      <cdr:y>0.94519</cdr:y>
    </cdr:to>
    <cdr:sp macro="" textlink="">
      <cdr:nvSpPr>
        <cdr:cNvPr id="2" name="TextBox 1"/>
        <cdr:cNvSpPr txBox="1"/>
      </cdr:nvSpPr>
      <cdr:spPr>
        <a:xfrm xmlns:a="http://schemas.openxmlformats.org/drawingml/2006/main">
          <a:off x="286895" y="5063564"/>
          <a:ext cx="3888333" cy="17004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GB" sz="1000">
              <a:solidFill>
                <a:schemeClr val="bg1">
                  <a:lumMod val="50000"/>
                </a:schemeClr>
              </a:solidFill>
              <a:latin typeface="Officina Sans ITC Medium" pitchFamily="34" charset="0"/>
            </a:rPr>
            <a:t>Source: The Economist Intelligence Unit, </a:t>
          </a:r>
          <a:r>
            <a:rPr lang="en-GB" sz="1000" i="1">
              <a:solidFill>
                <a:schemeClr val="bg1">
                  <a:lumMod val="50000"/>
                </a:schemeClr>
              </a:solidFill>
              <a:latin typeface="Officina Sans ITC Medium" pitchFamily="34" charset="0"/>
            </a:rPr>
            <a:t>Global Forecasting Service.</a:t>
          </a:r>
          <a:endParaRPr lang="en-GB" sz="1000">
            <a:solidFill>
              <a:schemeClr val="bg1">
                <a:lumMod val="50000"/>
              </a:schemeClr>
            </a:solidFill>
            <a:latin typeface="Officina Sans ITC Medium" pitchFamily="34" charset="0"/>
          </a:endParaRPr>
        </a:p>
        <a:p xmlns:a="http://schemas.openxmlformats.org/drawingml/2006/main">
          <a:endParaRPr lang="en-US" sz="1000">
            <a:solidFill>
              <a:schemeClr val="bg1">
                <a:lumMod val="50000"/>
              </a:schemeClr>
            </a:solidFill>
            <a:latin typeface="Officina Sans ITC Medium"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0.0656</cdr:x>
      <cdr:y>0.92118</cdr:y>
    </cdr:from>
    <cdr:to>
      <cdr:x>0.96875</cdr:x>
      <cdr:y>0.95189</cdr:y>
    </cdr:to>
    <cdr:sp macro="" textlink="">
      <cdr:nvSpPr>
        <cdr:cNvPr id="2" name="TextBox 1"/>
        <cdr:cNvSpPr txBox="1"/>
      </cdr:nvSpPr>
      <cdr:spPr>
        <a:xfrm xmlns:a="http://schemas.openxmlformats.org/drawingml/2006/main">
          <a:off x="277429" y="5038008"/>
          <a:ext cx="3819512" cy="16795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GB" sz="1000">
              <a:solidFill>
                <a:schemeClr val="bg1">
                  <a:lumMod val="50000"/>
                </a:schemeClr>
              </a:solidFill>
              <a:latin typeface="Officina Sans ITC Medium" pitchFamily="34" charset="0"/>
            </a:rPr>
            <a:t>Source: The Economist Intelligence Unit, </a:t>
          </a:r>
          <a:r>
            <a:rPr lang="en-GB" sz="1000" i="1">
              <a:solidFill>
                <a:schemeClr val="bg1">
                  <a:lumMod val="50000"/>
                </a:schemeClr>
              </a:solidFill>
              <a:latin typeface="Officina Sans ITC Medium" pitchFamily="34" charset="0"/>
            </a:rPr>
            <a:t>Global Forecasting Service.</a:t>
          </a:r>
          <a:endParaRPr lang="en-GB" sz="1000">
            <a:solidFill>
              <a:schemeClr val="bg1">
                <a:lumMod val="50000"/>
              </a:schemeClr>
            </a:solidFill>
            <a:latin typeface="Officina Sans ITC Medium" pitchFamily="34" charset="0"/>
          </a:endParaRPr>
        </a:p>
        <a:p xmlns:a="http://schemas.openxmlformats.org/drawingml/2006/main">
          <a:endParaRPr lang="en-US" sz="1000">
            <a:solidFill>
              <a:schemeClr val="bg1">
                <a:lumMod val="50000"/>
              </a:schemeClr>
            </a:solidFill>
            <a:latin typeface="Officina Sans ITC Medium"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0.06235</cdr:x>
      <cdr:y>0.91435</cdr:y>
    </cdr:from>
    <cdr:to>
      <cdr:x>0.9655</cdr:x>
      <cdr:y>0.94506</cdr:y>
    </cdr:to>
    <cdr:sp macro="" textlink="">
      <cdr:nvSpPr>
        <cdr:cNvPr id="2" name="TextBox 1"/>
        <cdr:cNvSpPr txBox="1"/>
      </cdr:nvSpPr>
      <cdr:spPr>
        <a:xfrm xmlns:a="http://schemas.openxmlformats.org/drawingml/2006/main">
          <a:off x="277851" y="5000644"/>
          <a:ext cx="4024724" cy="16795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GB" sz="1000">
              <a:solidFill>
                <a:schemeClr val="bg1">
                  <a:lumMod val="50000"/>
                </a:schemeClr>
              </a:solidFill>
              <a:latin typeface="Officina Sans ITC Medium" pitchFamily="34" charset="0"/>
            </a:rPr>
            <a:t>Source: The Economist Intelligence Unit, </a:t>
          </a:r>
          <a:r>
            <a:rPr lang="en-GB" sz="1000" i="1">
              <a:solidFill>
                <a:schemeClr val="bg1">
                  <a:lumMod val="50000"/>
                </a:schemeClr>
              </a:solidFill>
              <a:latin typeface="Officina Sans ITC Medium" pitchFamily="34" charset="0"/>
            </a:rPr>
            <a:t>Global Forecasting Service.</a:t>
          </a:r>
          <a:endParaRPr lang="en-GB" sz="1000">
            <a:solidFill>
              <a:schemeClr val="bg1">
                <a:lumMod val="50000"/>
              </a:schemeClr>
            </a:solidFill>
            <a:latin typeface="Officina Sans ITC Medium" pitchFamily="34" charset="0"/>
          </a:endParaRPr>
        </a:p>
        <a:p xmlns:a="http://schemas.openxmlformats.org/drawingml/2006/main">
          <a:endParaRPr lang="en-US" sz="1000">
            <a:solidFill>
              <a:schemeClr val="bg1">
                <a:lumMod val="50000"/>
              </a:schemeClr>
            </a:solidFill>
            <a:latin typeface="Officina Sans ITC Medium"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0.06217</cdr:x>
      <cdr:y>0.92971</cdr:y>
    </cdr:from>
    <cdr:to>
      <cdr:x>0.96532</cdr:x>
      <cdr:y>0.96042</cdr:y>
    </cdr:to>
    <cdr:sp macro="" textlink="">
      <cdr:nvSpPr>
        <cdr:cNvPr id="2" name="TextBox 1"/>
        <cdr:cNvSpPr txBox="1"/>
      </cdr:nvSpPr>
      <cdr:spPr>
        <a:xfrm xmlns:a="http://schemas.openxmlformats.org/drawingml/2006/main">
          <a:off x="258542" y="4853140"/>
          <a:ext cx="3755607" cy="16030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GB" sz="1000">
              <a:solidFill>
                <a:schemeClr val="bg1">
                  <a:lumMod val="50000"/>
                </a:schemeClr>
              </a:solidFill>
              <a:latin typeface="Officina Sans ITC Medium" pitchFamily="34" charset="0"/>
            </a:rPr>
            <a:t>Source: The Economist Intelligence Unit, </a:t>
          </a:r>
          <a:r>
            <a:rPr lang="en-GB" sz="1000" i="1">
              <a:solidFill>
                <a:schemeClr val="bg1">
                  <a:lumMod val="50000"/>
                </a:schemeClr>
              </a:solidFill>
              <a:latin typeface="Officina Sans ITC Medium" pitchFamily="34" charset="0"/>
            </a:rPr>
            <a:t>Global Forecasting Service.</a:t>
          </a:r>
          <a:endParaRPr lang="en-GB" sz="1000">
            <a:solidFill>
              <a:schemeClr val="bg1">
                <a:lumMod val="50000"/>
              </a:schemeClr>
            </a:solidFill>
            <a:latin typeface="Officina Sans ITC Medium" pitchFamily="34" charset="0"/>
          </a:endParaRPr>
        </a:p>
        <a:p xmlns:a="http://schemas.openxmlformats.org/drawingml/2006/main">
          <a:endParaRPr lang="en-US" sz="1000">
            <a:solidFill>
              <a:schemeClr val="bg1">
                <a:lumMod val="50000"/>
              </a:schemeClr>
            </a:solidFill>
            <a:latin typeface="Officina Sans ITC Medium"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0.07883</cdr:x>
      <cdr:y>0.96918</cdr:y>
    </cdr:from>
    <cdr:to>
      <cdr:x>0.98198</cdr:x>
      <cdr:y>0.99989</cdr:y>
    </cdr:to>
    <cdr:sp macro="" textlink="">
      <cdr:nvSpPr>
        <cdr:cNvPr id="2" name="TextBox 1"/>
        <cdr:cNvSpPr txBox="1"/>
      </cdr:nvSpPr>
      <cdr:spPr>
        <a:xfrm xmlns:a="http://schemas.openxmlformats.org/drawingml/2006/main">
          <a:off x="330377" y="4863651"/>
          <a:ext cx="3785101" cy="15411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GB" sz="1000">
              <a:solidFill>
                <a:schemeClr val="bg1">
                  <a:lumMod val="50000"/>
                </a:schemeClr>
              </a:solidFill>
              <a:latin typeface="Officina Sans ITC Medium" pitchFamily="34" charset="0"/>
            </a:rPr>
            <a:t>Source: The Economist Intelligence Unit, </a:t>
          </a:r>
          <a:r>
            <a:rPr lang="en-GB" sz="1000" i="1">
              <a:solidFill>
                <a:schemeClr val="bg1">
                  <a:lumMod val="50000"/>
                </a:schemeClr>
              </a:solidFill>
              <a:latin typeface="Officina Sans ITC Medium" pitchFamily="34" charset="0"/>
            </a:rPr>
            <a:t>Global Forecasting Service.</a:t>
          </a:r>
          <a:endParaRPr lang="en-GB" sz="1000">
            <a:solidFill>
              <a:schemeClr val="bg1">
                <a:lumMod val="50000"/>
              </a:schemeClr>
            </a:solidFill>
            <a:latin typeface="Officina Sans ITC Medium" pitchFamily="34" charset="0"/>
          </a:endParaRPr>
        </a:p>
        <a:p xmlns:a="http://schemas.openxmlformats.org/drawingml/2006/main">
          <a:endParaRPr lang="en-US" sz="1000">
            <a:solidFill>
              <a:schemeClr val="bg1">
                <a:lumMod val="50000"/>
              </a:schemeClr>
            </a:solidFill>
            <a:latin typeface="Officina Sans ITC Medium" pitchFamily="34" charset="0"/>
          </a:endParaRPr>
        </a:p>
      </cdr:txBody>
    </cdr:sp>
  </cdr:relSizeAnchor>
  <cdr:relSizeAnchor xmlns:cdr="http://schemas.openxmlformats.org/drawingml/2006/chartDrawing">
    <cdr:from>
      <cdr:x>0.07867</cdr:x>
      <cdr:y>0.93574</cdr:y>
    </cdr:from>
    <cdr:to>
      <cdr:x>0.98182</cdr:x>
      <cdr:y>0.96645</cdr:y>
    </cdr:to>
    <cdr:sp macro="" textlink="">
      <cdr:nvSpPr>
        <cdr:cNvPr id="3" name="TextBox 1"/>
        <cdr:cNvSpPr txBox="1"/>
      </cdr:nvSpPr>
      <cdr:spPr>
        <a:xfrm xmlns:a="http://schemas.openxmlformats.org/drawingml/2006/main">
          <a:off x="329699" y="4695825"/>
          <a:ext cx="3785101" cy="1541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a:solidFill>
                <a:schemeClr val="bg1">
                  <a:lumMod val="50000"/>
                </a:schemeClr>
              </a:solidFill>
              <a:latin typeface="Officina Sans ITC Medium" pitchFamily="34" charset="0"/>
            </a:rPr>
            <a:t>Note: </a:t>
          </a:r>
          <a:r>
            <a:rPr lang="en-US" sz="1000">
              <a:solidFill>
                <a:schemeClr val="bg1">
                  <a:lumMod val="50000"/>
                </a:schemeClr>
              </a:solidFill>
              <a:latin typeface="Officina Sans ITC Medium" pitchFamily="34" charset="0"/>
            </a:rPr>
            <a:t>IRM index includes base metals, natural rubber and fibres.</a:t>
          </a:r>
        </a:p>
        <a:p xmlns:a="http://schemas.openxmlformats.org/drawingml/2006/main">
          <a:endParaRPr lang="en-US" sz="1000">
            <a:solidFill>
              <a:schemeClr val="bg1">
                <a:lumMod val="50000"/>
              </a:schemeClr>
            </a:solidFill>
            <a:latin typeface="Officina Sans ITC Medium"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DF1967-AEA6-EC45-8105-0834EBBF8950}" type="datetimeFigureOut">
              <a:rPr lang="en-US" smtClean="0"/>
              <a:t>1/10/15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BA7E69-99CC-7B4E-BC66-92310BF32B41}" type="slidenum">
              <a:rPr lang="en-US" smtClean="0"/>
              <a:t>‹#›</a:t>
            </a:fld>
            <a:endParaRPr lang="en-US"/>
          </a:p>
        </p:txBody>
      </p:sp>
    </p:spTree>
    <p:extLst>
      <p:ext uri="{BB962C8B-B14F-4D97-AF65-F5344CB8AC3E}">
        <p14:creationId xmlns:p14="http://schemas.microsoft.com/office/powerpoint/2010/main" val="28244850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EF7F9B4F-2802-AC45-AB53-45BD8B716CC3}" type="datetimeFigureOut">
              <a:rPr lang="en-US"/>
              <a:pPr>
                <a:defRPr/>
              </a:pPr>
              <a:t>1/10/15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EAA38A5-C627-F048-9E0F-AFB4B032856B}" type="slidenum">
              <a:rPr lang="en-US"/>
              <a:pPr>
                <a:defRPr/>
              </a:pPr>
              <a:t>‹#›</a:t>
            </a:fld>
            <a:endParaRPr lang="en-US"/>
          </a:p>
        </p:txBody>
      </p:sp>
    </p:spTree>
    <p:extLst>
      <p:ext uri="{BB962C8B-B14F-4D97-AF65-F5344CB8AC3E}">
        <p14:creationId xmlns:p14="http://schemas.microsoft.com/office/powerpoint/2010/main" val="20931317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ACB05260-BD4B-7649-9F12-90811B672278}" type="slidenum">
              <a:rPr lang="en-US">
                <a:ea typeface="MS PGothic" charset="0"/>
              </a:rPr>
              <a:pPr/>
              <a:t>2</a:t>
            </a:fld>
            <a:endParaRPr lang="en-US">
              <a:ea typeface="MS PGothic"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GB">
                <a:latin typeface="Times New Roman" charset="0"/>
              </a:rPr>
              <a:t>The euro zone is forecast to underperform the US in 2009 as it suffers from a massive drop in external demand, the impact of the global financial crisis and the unwinding of domestic imbalances. The US recovery will be driven partly by aggressive fiscal stimulus which will make itself felt from the second half of 2009 and some restocking, after the extensive drawdown of inventories in the first half 2009.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96943F1C-FABD-7242-9F70-86C3E5581B53}" type="slidenum">
              <a:rPr lang="en-US">
                <a:ea typeface="MS PGothic" charset="0"/>
              </a:rPr>
              <a:pPr/>
              <a:t>3</a:t>
            </a:fld>
            <a:endParaRPr lang="en-US">
              <a:ea typeface="MS PGothic"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GB">
                <a:latin typeface="Times New Roman" charset="0"/>
              </a:rPr>
              <a:t>The euro zone is forecast to underperform the US in 2009, largely reflecting the severe weakness of Germany, which, like Japan, remains highly exposed to the global trade cycle. The US recovery will be driven partly by aggressive fiscal stimulus, which will make itself felt from the second half of 2009.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46B81711-E919-D344-975F-BFBF09C70FFF}" type="slidenum">
              <a:rPr lang="en-US">
                <a:ea typeface="MS PGothic" charset="0"/>
              </a:rPr>
              <a:pPr/>
              <a:t>4</a:t>
            </a:fld>
            <a:endParaRPr lang="en-US">
              <a:ea typeface="MS PGothic"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DACBEC02-674C-7A4D-B8C0-0B7F65730C00}" type="slidenum">
              <a:rPr lang="en-US">
                <a:ea typeface="MS PGothic" charset="0"/>
              </a:rPr>
              <a:pPr/>
              <a:t>5</a:t>
            </a:fld>
            <a:endParaRPr lang="en-US">
              <a:ea typeface="MS PGothic"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771D7396-04D4-6046-B459-67384E4E746C}" type="slidenum">
              <a:rPr lang="en-US">
                <a:ea typeface="MS PGothic" charset="0"/>
              </a:rPr>
              <a:pPr/>
              <a:t>6</a:t>
            </a:fld>
            <a:endParaRPr lang="en-US">
              <a:ea typeface="MS PGothic"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GB">
                <a:latin typeface="Times New Roman" charset="0"/>
              </a:rPr>
              <a:t>Although we are forecasting steady growth in oil demand in 2011-13, ample supply and capacity will prevent significant price gains. While our forecast suggests markedly lower prices in 2009-13 than in 2008, they are still relatively high in both historical and real terms.	</a:t>
            </a:r>
          </a:p>
          <a:p>
            <a:endParaRPr lang="en-GB">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3F5A5669-4F65-0B4F-8C4E-703B749C7349}" type="slidenum">
              <a:rPr lang="en-US">
                <a:ea typeface="MS PGothic" charset="0"/>
              </a:rPr>
              <a:pPr/>
              <a:t>7</a:t>
            </a:fld>
            <a:endParaRPr lang="en-US">
              <a:ea typeface="MS PGothic"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AD6E7D44-D4FC-5247-91A4-DA05A8B6670A}" type="slidenum">
              <a:rPr lang="en-US">
                <a:ea typeface="MS PGothic" charset="0"/>
              </a:rPr>
              <a:pPr/>
              <a:t>8</a:t>
            </a:fld>
            <a:endParaRPr lang="en-US">
              <a:ea typeface="MS PGothic"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GB">
                <a:latin typeface="Times New Roman" charset="0"/>
              </a:rPr>
              <a:t>Policy rates in the largest industrial economies are forecast to remain at ultra-loose levels at least until the end of 2010. Concerns not to inflate fresh bubbles will persuade the Federal Reserve (the US central bank) to start to tighten policy from 2011.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a:defRPr sz="1200">
                <a:solidFill>
                  <a:schemeClr val="tx1"/>
                </a:solidFill>
                <a:latin typeface="Times New Roman" charset="0"/>
                <a:ea typeface="ＭＳ Ｐゴシック" charset="0"/>
              </a:defRPr>
            </a:lvl1pPr>
            <a:lvl2pPr marL="742950" indent="-285750" defTabSz="911225">
              <a:defRPr sz="1200">
                <a:solidFill>
                  <a:schemeClr val="tx1"/>
                </a:solidFill>
                <a:latin typeface="Times New Roman" charset="0"/>
                <a:ea typeface="ＭＳ Ｐゴシック" charset="0"/>
              </a:defRPr>
            </a:lvl2pPr>
            <a:lvl3pPr marL="1143000" indent="-228600" defTabSz="911225">
              <a:defRPr sz="1200">
                <a:solidFill>
                  <a:schemeClr val="tx1"/>
                </a:solidFill>
                <a:latin typeface="Times New Roman" charset="0"/>
                <a:ea typeface="ＭＳ Ｐゴシック" charset="0"/>
              </a:defRPr>
            </a:lvl3pPr>
            <a:lvl4pPr marL="1600200" indent="-228600" defTabSz="911225">
              <a:defRPr sz="1200">
                <a:solidFill>
                  <a:schemeClr val="tx1"/>
                </a:solidFill>
                <a:latin typeface="Times New Roman" charset="0"/>
                <a:ea typeface="ＭＳ Ｐゴシック" charset="0"/>
              </a:defRPr>
            </a:lvl4pPr>
            <a:lvl5pPr marL="2057400" indent="-228600" defTabSz="911225">
              <a:defRPr sz="1200">
                <a:solidFill>
                  <a:schemeClr val="tx1"/>
                </a:solidFill>
                <a:latin typeface="Times New Roman" charset="0"/>
                <a:ea typeface="ＭＳ Ｐゴシック" charset="0"/>
              </a:defRPr>
            </a:lvl5pPr>
            <a:lvl6pPr marL="25146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11225" eaLnBrk="0" fontAlgn="base" hangingPunct="0">
              <a:spcBef>
                <a:spcPct val="30000"/>
              </a:spcBef>
              <a:spcAft>
                <a:spcPct val="0"/>
              </a:spcAft>
              <a:defRPr sz="1200">
                <a:solidFill>
                  <a:schemeClr val="tx1"/>
                </a:solidFill>
                <a:latin typeface="Times New Roman" charset="0"/>
                <a:ea typeface="ＭＳ Ｐゴシック" charset="0"/>
              </a:defRPr>
            </a:lvl9pPr>
          </a:lstStyle>
          <a:p>
            <a:fld id="{168138FD-0F6F-6247-814C-9E4175BA95E3}" type="slidenum">
              <a:rPr lang="en-US">
                <a:ea typeface="MS PGothic" charset="0"/>
              </a:rPr>
              <a:pPr/>
              <a:t>9</a:t>
            </a:fld>
            <a:endParaRPr lang="en-US">
              <a:ea typeface="MS PGothic"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EAA38A5-C627-F048-9E0F-AFB4B032856B}" type="slidenum">
              <a:rPr lang="en-US" smtClean="0"/>
              <a:pPr>
                <a:defRPr/>
              </a:pPr>
              <a:t>17</a:t>
            </a:fld>
            <a:endParaRPr lang="en-US"/>
          </a:p>
        </p:txBody>
      </p:sp>
    </p:spTree>
    <p:extLst>
      <p:ext uri="{BB962C8B-B14F-4D97-AF65-F5344CB8AC3E}">
        <p14:creationId xmlns:p14="http://schemas.microsoft.com/office/powerpoint/2010/main" val="2845187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CEA791B3-197F-5541-8FB2-E96AB1D5B779}"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68212FCA-0E3A-0A46-AC8F-881B62CFBE56}" type="datetime1">
              <a:rPr lang="en-ID" smtClean="0"/>
              <a:t>1/10/15</a:t>
            </a:fld>
            <a:endParaRPr lang="en-US"/>
          </a:p>
        </p:txBody>
      </p:sp>
      <p:sp>
        <p:nvSpPr>
          <p:cNvPr id="6" name="Footer Placeholder 5"/>
          <p:cNvSpPr>
            <a:spLocks noGrp="1"/>
          </p:cNvSpPr>
          <p:nvPr>
            <p:ph type="ftr" sz="quarter" idx="11"/>
          </p:nvPr>
        </p:nvSpPr>
        <p:spPr/>
        <p:txBody>
          <a:bodyPr/>
          <a:lstStyle/>
          <a:p>
            <a:pPr>
              <a:defRPr/>
            </a:pPr>
            <a:r>
              <a:rPr lang="fr-FR" smtClean="0"/>
              <a:t>air/01/2015</a:t>
            </a:r>
            <a:endParaRPr lang="en-US"/>
          </a:p>
        </p:txBody>
      </p:sp>
      <p:sp>
        <p:nvSpPr>
          <p:cNvPr id="7" name="Slide Number Placeholder 6"/>
          <p:cNvSpPr>
            <a:spLocks noGrp="1"/>
          </p:cNvSpPr>
          <p:nvPr>
            <p:ph type="sldNum" sz="quarter" idx="12"/>
          </p:nvPr>
        </p:nvSpPr>
        <p:spPr/>
        <p:txBody>
          <a:bodyPr/>
          <a:lstStyle/>
          <a:p>
            <a:pPr>
              <a:defRPr/>
            </a:pPr>
            <a:fld id="{94EBC2F9-5259-AD4D-94CB-0E22E364F84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57151027-E745-244B-979F-574A5A4414E5}"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pPr>
              <a:defRPr/>
            </a:pPr>
            <a:fld id="{10A9BD22-2155-DC46-82D5-DC98C1DFB8D7}"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pPr>
              <a:defRPr/>
            </a:pPr>
            <a:fld id="{32D2396B-BF75-4546-BDDE-28C1181AC5F0}"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26D826FD-89F8-1E4C-AC79-F7674D072052}"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6" name="Slide Number Placeholder 5"/>
          <p:cNvSpPr>
            <a:spLocks noGrp="1"/>
          </p:cNvSpPr>
          <p:nvPr>
            <p:ph type="sldNum" sz="quarter" idx="12"/>
          </p:nvPr>
        </p:nvSpPr>
        <p:spPr/>
        <p:txBody>
          <a:bodyPr/>
          <a:lstStyle/>
          <a:p>
            <a:pPr>
              <a:defRPr/>
            </a:pPr>
            <a:fld id="{D8FBE87B-181D-1043-B1DD-D7678F72588B}"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4DDF848F-9FA6-DF47-B83D-452BC0CD17C1}"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6" name="Slide Number Placeholder 5"/>
          <p:cNvSpPr>
            <a:spLocks noGrp="1"/>
          </p:cNvSpPr>
          <p:nvPr>
            <p:ph type="sldNum" sz="quarter" idx="12"/>
          </p:nvPr>
        </p:nvSpPr>
        <p:spPr/>
        <p:txBody>
          <a:bodyPr/>
          <a:lstStyle/>
          <a:p>
            <a:pPr>
              <a:defRPr/>
            </a:pPr>
            <a:fld id="{E68A8B43-0F1B-BB45-9C1B-81DF203C978A}"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ontent">
    <p:bg>
      <p:bgPr>
        <a:solidFill>
          <a:schemeClr val="bg1"/>
        </a:solidFill>
        <a:effectLst/>
      </p:bgPr>
    </p:bg>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3175"/>
            <a:ext cx="9180513"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6205538"/>
            <a:ext cx="9180513"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7113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290A577D-CC69-BB48-9024-C730EA089E2D}"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6" name="Slide Number Placeholder 5"/>
          <p:cNvSpPr>
            <a:spLocks noGrp="1"/>
          </p:cNvSpPr>
          <p:nvPr>
            <p:ph type="sldNum" sz="quarter" idx="12"/>
          </p:nvPr>
        </p:nvSpPr>
        <p:spPr/>
        <p:txBody>
          <a:bodyPr/>
          <a:lstStyle/>
          <a:p>
            <a:pPr>
              <a:defRPr/>
            </a:pPr>
            <a:fld id="{FC0209FC-10E7-2744-BD2E-DC5F6E63059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E5BEFCAF-36AF-D349-B6B5-86074E3F6430}"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09B235-0BFB-7E43-B121-B87C6AD7027B}" type="datetime1">
              <a:rPr lang="en-ID" smtClean="0"/>
              <a:t>1/10/15</a:t>
            </a:fld>
            <a:endParaRPr lang="en-US"/>
          </a:p>
        </p:txBody>
      </p:sp>
      <p:sp>
        <p:nvSpPr>
          <p:cNvPr id="5" name="Footer Placeholder 4"/>
          <p:cNvSpPr>
            <a:spLocks noGrp="1"/>
          </p:cNvSpPr>
          <p:nvPr>
            <p:ph type="ftr" sz="quarter" idx="11"/>
          </p:nvPr>
        </p:nvSpPr>
        <p:spPr/>
        <p:txBody>
          <a:bodyPr/>
          <a:lstStyle/>
          <a:p>
            <a:pPr>
              <a:defRPr/>
            </a:pPr>
            <a:r>
              <a:rPr lang="fr-FR" smtClean="0"/>
              <a:t>air/01/2015</a:t>
            </a:r>
            <a:endParaRPr lang="en-US"/>
          </a:p>
        </p:txBody>
      </p:sp>
      <p:sp>
        <p:nvSpPr>
          <p:cNvPr id="6" name="Slide Number Placeholder 5"/>
          <p:cNvSpPr>
            <a:spLocks noGrp="1"/>
          </p:cNvSpPr>
          <p:nvPr>
            <p:ph type="sldNum" sz="quarter" idx="12"/>
          </p:nvPr>
        </p:nvSpPr>
        <p:spPr/>
        <p:txBody>
          <a:bodyPr/>
          <a:lstStyle/>
          <a:p>
            <a:pPr>
              <a:defRPr/>
            </a:pPr>
            <a:fld id="{474D2762-84FC-3646-AAF7-827B13CA524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pPr>
              <a:defRPr/>
            </a:pPr>
            <a:fld id="{CDC4897B-CF79-154C-875A-50640253B87D}" type="datetime1">
              <a:rPr lang="en-ID" smtClean="0"/>
              <a:t>1/10/15</a:t>
            </a:fld>
            <a:endParaRPr lang="en-US"/>
          </a:p>
        </p:txBody>
      </p:sp>
      <p:sp>
        <p:nvSpPr>
          <p:cNvPr id="6" name="Footer Placeholder 5"/>
          <p:cNvSpPr>
            <a:spLocks noGrp="1"/>
          </p:cNvSpPr>
          <p:nvPr>
            <p:ph type="ftr" sz="quarter" idx="11"/>
          </p:nvPr>
        </p:nvSpPr>
        <p:spPr/>
        <p:txBody>
          <a:bodyPr/>
          <a:lstStyle/>
          <a:p>
            <a:pPr>
              <a:defRPr/>
            </a:pPr>
            <a:r>
              <a:rPr lang="fr-FR" smtClean="0"/>
              <a:t>air/01/2015</a:t>
            </a:r>
            <a:endParaRPr lang="en-US"/>
          </a:p>
        </p:txBody>
      </p:sp>
      <p:sp>
        <p:nvSpPr>
          <p:cNvPr id="7" name="Slide Number Placeholder 6"/>
          <p:cNvSpPr>
            <a:spLocks noGrp="1"/>
          </p:cNvSpPr>
          <p:nvPr>
            <p:ph type="sldNum" sz="quarter" idx="12"/>
          </p:nvPr>
        </p:nvSpPr>
        <p:spPr/>
        <p:txBody>
          <a:bodyPr/>
          <a:lstStyle/>
          <a:p>
            <a:pPr>
              <a:defRPr/>
            </a:pPr>
            <a:fld id="{B7BBD777-98D8-9640-8F60-060DDFFE4BD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pPr>
              <a:defRPr/>
            </a:pPr>
            <a:fld id="{A8989804-8B0B-2642-9A80-03295DC611A9}" type="datetime1">
              <a:rPr lang="en-ID" smtClean="0"/>
              <a:t>1/10/15</a:t>
            </a:fld>
            <a:endParaRPr lang="en-US"/>
          </a:p>
        </p:txBody>
      </p:sp>
      <p:sp>
        <p:nvSpPr>
          <p:cNvPr id="8" name="Footer Placeholder 7"/>
          <p:cNvSpPr>
            <a:spLocks noGrp="1"/>
          </p:cNvSpPr>
          <p:nvPr>
            <p:ph type="ftr" sz="quarter" idx="11"/>
          </p:nvPr>
        </p:nvSpPr>
        <p:spPr>
          <a:xfrm>
            <a:off x="1120588" y="188259"/>
            <a:ext cx="2895600" cy="365125"/>
          </a:xfrm>
        </p:spPr>
        <p:txBody>
          <a:bodyPr/>
          <a:lstStyle/>
          <a:p>
            <a:pPr>
              <a:defRPr/>
            </a:pPr>
            <a:r>
              <a:rPr lang="fr-FR" smtClean="0"/>
              <a:t>air/01/2015</a:t>
            </a:r>
            <a:endParaRPr lang="en-US"/>
          </a:p>
        </p:txBody>
      </p:sp>
      <p:sp>
        <p:nvSpPr>
          <p:cNvPr id="9" name="Slide Number Placeholder 8"/>
          <p:cNvSpPr>
            <a:spLocks noGrp="1"/>
          </p:cNvSpPr>
          <p:nvPr>
            <p:ph type="sldNum" sz="quarter" idx="12"/>
          </p:nvPr>
        </p:nvSpPr>
        <p:spPr/>
        <p:txBody>
          <a:bodyPr/>
          <a:lstStyle/>
          <a:p>
            <a:pPr>
              <a:defRPr/>
            </a:pPr>
            <a:fld id="{EF8A5383-DCD5-C24F-97AF-964C220202D6}" type="slidenum">
              <a:rPr lang="en-US" smtClean="0"/>
              <a:pPr>
                <a:defRPr/>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1D771EFE-E838-C743-9B1C-644A34F4C848}" type="datetime1">
              <a:rPr lang="en-ID" smtClean="0"/>
              <a:t>1/10/15</a:t>
            </a:fld>
            <a:endParaRPr lang="en-US"/>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p:txBody>
          <a:bodyPr/>
          <a:lstStyle/>
          <a:p>
            <a:pPr>
              <a:defRPr/>
            </a:pPr>
            <a:fld id="{A4EAE55E-AC09-4545-B6C8-1CF210398C2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DD177C-3DE4-BB42-B2FC-807E741FA695}" type="datetime1">
              <a:rPr lang="en-ID" smtClean="0"/>
              <a:t>1/10/15</a:t>
            </a:fld>
            <a:endParaRPr lang="en-US"/>
          </a:p>
        </p:txBody>
      </p:sp>
      <p:sp>
        <p:nvSpPr>
          <p:cNvPr id="3" name="Footer Placeholder 2"/>
          <p:cNvSpPr>
            <a:spLocks noGrp="1"/>
          </p:cNvSpPr>
          <p:nvPr>
            <p:ph type="ftr" sz="quarter" idx="11"/>
          </p:nvPr>
        </p:nvSpPr>
        <p:spPr/>
        <p:txBody>
          <a:bodyPr/>
          <a:lstStyle/>
          <a:p>
            <a:pPr>
              <a:defRPr/>
            </a:pPr>
            <a:r>
              <a:rPr lang="fr-FR" smtClean="0"/>
              <a:t>air/01/2015</a:t>
            </a:r>
            <a:endParaRPr lang="en-US"/>
          </a:p>
        </p:txBody>
      </p:sp>
      <p:sp>
        <p:nvSpPr>
          <p:cNvPr id="4" name="Slide Number Placeholder 3"/>
          <p:cNvSpPr>
            <a:spLocks noGrp="1"/>
          </p:cNvSpPr>
          <p:nvPr>
            <p:ph type="sldNum" sz="quarter" idx="12"/>
          </p:nvPr>
        </p:nvSpPr>
        <p:spPr/>
        <p:txBody>
          <a:bodyPr/>
          <a:lstStyle/>
          <a:p>
            <a:pPr>
              <a:defRPr/>
            </a:pPr>
            <a:fld id="{11DF2069-DC08-B840-ABA4-BC2F5478D5F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9478BAF3-E2B9-9843-9EC9-5F8018AF3B9F}" type="datetime1">
              <a:rPr lang="en-ID" smtClean="0"/>
              <a:t>1/10/15</a:t>
            </a:fld>
            <a:endParaRPr lang="en-US"/>
          </a:p>
        </p:txBody>
      </p:sp>
      <p:sp>
        <p:nvSpPr>
          <p:cNvPr id="6" name="Footer Placeholder 5"/>
          <p:cNvSpPr>
            <a:spLocks noGrp="1"/>
          </p:cNvSpPr>
          <p:nvPr>
            <p:ph type="ftr" sz="quarter" idx="11"/>
          </p:nvPr>
        </p:nvSpPr>
        <p:spPr/>
        <p:txBody>
          <a:bodyPr/>
          <a:lstStyle/>
          <a:p>
            <a:pPr>
              <a:defRPr/>
            </a:pPr>
            <a:r>
              <a:rPr lang="fr-FR" smtClean="0"/>
              <a:t>air/01/2015</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23E7FB39-6329-9645-8172-9715CD9A8894}" type="datetime1">
              <a:rPr lang="en-ID" smtClean="0"/>
              <a:t>1/10/15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r>
              <a:rPr lang="fr-FR" smtClean="0"/>
              <a:t>air/01/2015</a:t>
            </a: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0BC4DA5C-BCF4-A146-A496-C9630A79BDB6}" type="slidenum">
              <a:rPr lang="en-US" smtClean="0"/>
              <a:pPr>
                <a:defRPr/>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3" r:id="rId13"/>
    <p:sldLayoutId id="2147483954" r:id="rId14"/>
    <p:sldLayoutId id="2147483955" r:id="rId15"/>
    <p:sldLayoutId id="2147483956" r:id="rId16"/>
  </p:sldLayoutIdLst>
  <p:hf hd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1.xml"/><Relationship Id="rId1" Type="http://schemas.openxmlformats.org/officeDocument/2006/relationships/slideLayout" Target="../slideLayouts/slideLayout16.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2.xml"/><Relationship Id="rId1" Type="http://schemas.openxmlformats.org/officeDocument/2006/relationships/slideLayout" Target="../slideLayouts/slideLayout16.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4.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3.xml"/><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5.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6.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5.xml"/><Relationship Id="rId1" Type="http://schemas.openxmlformats.org/officeDocument/2006/relationships/slideLayout" Target="../slideLayouts/slideLayout16.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7.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chart" Target="../charts/chart6.xml"/><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8.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image" Target="../media/image6.png"/><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_rels/slide9.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10.xml"/><Relationship Id="rId14" Type="http://schemas.openxmlformats.org/officeDocument/2006/relationships/slide" Target="slide11.xml"/><Relationship Id="rId15" Type="http://schemas.openxmlformats.org/officeDocument/2006/relationships/slide" Target="slide12.xml"/><Relationship Id="rId16" Type="http://schemas.openxmlformats.org/officeDocument/2006/relationships/image" Target="../media/image7.png"/><Relationship Id="rId1" Type="http://schemas.openxmlformats.org/officeDocument/2006/relationships/slideLayout" Target="../slideLayouts/slideLayout16.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slide" Target="slide4.xml"/><Relationship Id="rId8" Type="http://schemas.openxmlformats.org/officeDocument/2006/relationships/slide" Target="slide5.xml"/><Relationship Id="rId9" Type="http://schemas.openxmlformats.org/officeDocument/2006/relationships/slide" Target="slide6.xml"/><Relationship Id="rId10"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OUTLOOK EKONOMI 2015</a:t>
            </a:r>
            <a:endParaRPr lang="en-US" sz="3600" dirty="0"/>
          </a:p>
        </p:txBody>
      </p:sp>
      <p:sp>
        <p:nvSpPr>
          <p:cNvPr id="3" name="Subtitle 2"/>
          <p:cNvSpPr>
            <a:spLocks noGrp="1"/>
          </p:cNvSpPr>
          <p:nvPr>
            <p:ph type="subTitle" idx="1"/>
          </p:nvPr>
        </p:nvSpPr>
        <p:spPr/>
        <p:txBody>
          <a:bodyPr>
            <a:normAutofit/>
          </a:bodyPr>
          <a:lstStyle/>
          <a:p>
            <a:r>
              <a:rPr lang="en-US" dirty="0" smtClean="0"/>
              <a:t>Angelina Ika Rahutami</a:t>
            </a:r>
          </a:p>
          <a:p>
            <a:r>
              <a:rPr lang="en-US" dirty="0" err="1" smtClean="0"/>
              <a:t>Uni</a:t>
            </a:r>
            <a:r>
              <a:rPr lang="es-ES_tradnl" dirty="0" err="1" smtClean="0"/>
              <a:t>versitas</a:t>
            </a:r>
            <a:r>
              <a:rPr lang="es-ES_tradnl" dirty="0" smtClean="0"/>
              <a:t> </a:t>
            </a:r>
            <a:r>
              <a:rPr lang="es-ES_tradnl" dirty="0" err="1" smtClean="0"/>
              <a:t>Katolik</a:t>
            </a:r>
            <a:r>
              <a:rPr lang="en-US" dirty="0" smtClean="0"/>
              <a:t> </a:t>
            </a:r>
            <a:r>
              <a:rPr lang="en-US" dirty="0" err="1" smtClean="0"/>
              <a:t>Soegijapranata</a:t>
            </a:r>
            <a:endParaRPr lang="en-US" dirty="0" smtClean="0"/>
          </a:p>
          <a:p>
            <a:r>
              <a:rPr lang="en-US" dirty="0" smtClean="0"/>
              <a:t>13 JANUARI 2015</a:t>
            </a:r>
          </a:p>
          <a:p>
            <a:r>
              <a:rPr lang="en-US" dirty="0" smtClean="0"/>
              <a:t>FORUM BISNIS TALK SHOW RADIO</a:t>
            </a:r>
            <a:endParaRPr lang="en-US" dirty="0"/>
          </a:p>
        </p:txBody>
      </p:sp>
      <p:pic>
        <p:nvPicPr>
          <p:cNvPr id="5" name="Picture 4" descr="unika.png"/>
          <p:cNvPicPr>
            <a:picLocks noChangeAspect="1"/>
          </p:cNvPicPr>
          <p:nvPr/>
        </p:nvPicPr>
        <p:blipFill>
          <a:blip r:embed="rId2"/>
          <a:srcRect/>
          <a:stretch>
            <a:fillRect/>
          </a:stretch>
        </p:blipFill>
        <p:spPr bwMode="auto">
          <a:xfrm>
            <a:off x="5842000" y="317500"/>
            <a:ext cx="3225800" cy="1524000"/>
          </a:xfrm>
          <a:prstGeom prst="rect">
            <a:avLst/>
          </a:prstGeom>
          <a:noFill/>
          <a:ln w="9525">
            <a:noFill/>
            <a:miter lim="800000"/>
            <a:headEnd/>
            <a:tailEnd/>
          </a:ln>
        </p:spPr>
      </p:pic>
    </p:spTree>
    <p:extLst>
      <p:ext uri="{BB962C8B-B14F-4D97-AF65-F5344CB8AC3E}">
        <p14:creationId xmlns:p14="http://schemas.microsoft.com/office/powerpoint/2010/main" val="28428753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820737"/>
          </a:xfrm>
        </p:spPr>
        <p:txBody>
          <a:bodyPr>
            <a:normAutofit fontScale="90000"/>
          </a:bodyPr>
          <a:lstStyle/>
          <a:p>
            <a:r>
              <a:rPr lang="en-US" sz="4000" dirty="0" err="1" smtClean="0"/>
              <a:t>Prediksi</a:t>
            </a:r>
            <a:r>
              <a:rPr lang="en-US" sz="4000" dirty="0" smtClean="0"/>
              <a:t> </a:t>
            </a:r>
            <a:r>
              <a:rPr lang="en-US" sz="4000" dirty="0" err="1" smtClean="0"/>
              <a:t>Nasional</a:t>
            </a:r>
            <a:r>
              <a:rPr lang="en-US" sz="4000" dirty="0" smtClean="0"/>
              <a:t> 2015 (KEN)</a:t>
            </a:r>
            <a:endParaRPr lang="en-US" sz="4000" dirty="0"/>
          </a:p>
        </p:txBody>
      </p:sp>
      <p:sp>
        <p:nvSpPr>
          <p:cNvPr id="3" name="Content Placeholder 2"/>
          <p:cNvSpPr>
            <a:spLocks noGrp="1"/>
          </p:cNvSpPr>
          <p:nvPr>
            <p:ph idx="1"/>
          </p:nvPr>
        </p:nvSpPr>
        <p:spPr>
          <a:xfrm>
            <a:off x="838200" y="1346200"/>
            <a:ext cx="7754520" cy="4643525"/>
          </a:xfrm>
        </p:spPr>
        <p:txBody>
          <a:bodyPr>
            <a:normAutofit/>
          </a:bodyPr>
          <a:lstStyle/>
          <a:p>
            <a:pPr marL="457200" indent="-457200">
              <a:buFont typeface="+mj-lt"/>
              <a:buAutoNum type="arabicPeriod"/>
            </a:pPr>
            <a:r>
              <a:rPr lang="en-US" dirty="0" err="1" smtClean="0"/>
              <a:t>Pertumbuhan</a:t>
            </a:r>
            <a:r>
              <a:rPr lang="en-US" dirty="0" smtClean="0"/>
              <a:t> </a:t>
            </a:r>
            <a:r>
              <a:rPr lang="en-US" dirty="0" err="1" smtClean="0"/>
              <a:t>ekonomi</a:t>
            </a:r>
            <a:r>
              <a:rPr lang="en-US" dirty="0" smtClean="0"/>
              <a:t> 5.2% - 5.5% </a:t>
            </a:r>
            <a:r>
              <a:rPr lang="en-US" dirty="0" err="1" smtClean="0"/>
              <a:t>dengan</a:t>
            </a:r>
            <a:r>
              <a:rPr lang="en-US" dirty="0" smtClean="0"/>
              <a:t> </a:t>
            </a:r>
            <a:r>
              <a:rPr lang="en-US" dirty="0" err="1" smtClean="0"/>
              <a:t>asumsi</a:t>
            </a:r>
            <a:r>
              <a:rPr lang="en-US" dirty="0" smtClean="0"/>
              <a:t> stimulus </a:t>
            </a:r>
            <a:r>
              <a:rPr lang="en-US" dirty="0" err="1" smtClean="0"/>
              <a:t>fiskal</a:t>
            </a:r>
            <a:r>
              <a:rPr lang="en-US" dirty="0" smtClean="0"/>
              <a:t> </a:t>
            </a:r>
            <a:r>
              <a:rPr lang="en-US" dirty="0" err="1" smtClean="0"/>
              <a:t>dari</a:t>
            </a:r>
            <a:r>
              <a:rPr lang="en-US" dirty="0" smtClean="0"/>
              <a:t> </a:t>
            </a:r>
            <a:r>
              <a:rPr lang="en-US" dirty="0" err="1" smtClean="0"/>
              <a:t>hasil</a:t>
            </a:r>
            <a:r>
              <a:rPr lang="en-US" dirty="0" smtClean="0"/>
              <a:t> </a:t>
            </a:r>
            <a:r>
              <a:rPr lang="en-US" dirty="0" err="1" smtClean="0"/>
              <a:t>penghematan</a:t>
            </a:r>
            <a:r>
              <a:rPr lang="en-US" dirty="0" smtClean="0"/>
              <a:t> </a:t>
            </a:r>
            <a:r>
              <a:rPr lang="en-US" dirty="0" err="1" smtClean="0"/>
              <a:t>subsidi</a:t>
            </a:r>
            <a:r>
              <a:rPr lang="en-US" dirty="0" smtClean="0"/>
              <a:t> BBM </a:t>
            </a:r>
            <a:r>
              <a:rPr lang="en-US" dirty="0" err="1" smtClean="0"/>
              <a:t>akan</a:t>
            </a:r>
            <a:r>
              <a:rPr lang="en-US" dirty="0" smtClean="0"/>
              <a:t> </a:t>
            </a:r>
            <a:r>
              <a:rPr lang="en-US" dirty="0" err="1" smtClean="0"/>
              <a:t>efektif</a:t>
            </a:r>
            <a:r>
              <a:rPr lang="en-US" dirty="0" smtClean="0"/>
              <a:t> </a:t>
            </a:r>
            <a:r>
              <a:rPr lang="en-US" dirty="0" err="1" smtClean="0"/>
              <a:t>pada</a:t>
            </a:r>
            <a:r>
              <a:rPr lang="en-US" dirty="0" smtClean="0"/>
              <a:t> semester 2</a:t>
            </a:r>
          </a:p>
          <a:p>
            <a:pPr marL="457200" indent="-457200">
              <a:buFont typeface="+mj-lt"/>
              <a:buAutoNum type="arabicPeriod"/>
            </a:pPr>
            <a:r>
              <a:rPr lang="en-US" dirty="0" err="1" smtClean="0"/>
              <a:t>Inflasi</a:t>
            </a:r>
            <a:r>
              <a:rPr lang="en-US" dirty="0" smtClean="0"/>
              <a:t> </a:t>
            </a:r>
            <a:r>
              <a:rPr lang="en-US" dirty="0" err="1" smtClean="0"/>
              <a:t>akan</a:t>
            </a:r>
            <a:r>
              <a:rPr lang="en-US" dirty="0" smtClean="0"/>
              <a:t> </a:t>
            </a:r>
            <a:r>
              <a:rPr lang="en-US" dirty="0" err="1" smtClean="0"/>
              <a:t>naik</a:t>
            </a:r>
            <a:r>
              <a:rPr lang="en-US" dirty="0" smtClean="0"/>
              <a:t> </a:t>
            </a:r>
            <a:r>
              <a:rPr lang="en-US" dirty="0" err="1" smtClean="0"/>
              <a:t>karena</a:t>
            </a:r>
            <a:r>
              <a:rPr lang="en-US" dirty="0" smtClean="0"/>
              <a:t> </a:t>
            </a:r>
            <a:r>
              <a:rPr lang="en-US" dirty="0" err="1" smtClean="0"/>
              <a:t>kenaikan</a:t>
            </a:r>
            <a:r>
              <a:rPr lang="en-US" dirty="0" smtClean="0"/>
              <a:t> </a:t>
            </a:r>
            <a:r>
              <a:rPr lang="en-US" dirty="0" err="1" smtClean="0"/>
              <a:t>harga</a:t>
            </a:r>
            <a:r>
              <a:rPr lang="en-US" dirty="0" smtClean="0"/>
              <a:t> BBM </a:t>
            </a:r>
            <a:r>
              <a:rPr lang="en-US" dirty="0" err="1" smtClean="0"/>
              <a:t>dan</a:t>
            </a:r>
            <a:r>
              <a:rPr lang="en-US" dirty="0" smtClean="0"/>
              <a:t> </a:t>
            </a:r>
            <a:r>
              <a:rPr lang="en-US" dirty="0" err="1" smtClean="0"/>
              <a:t>listrik</a:t>
            </a:r>
            <a:r>
              <a:rPr lang="en-US" dirty="0" smtClean="0"/>
              <a:t> (6.5-7.5%)</a:t>
            </a:r>
          </a:p>
          <a:p>
            <a:pPr marL="457200" indent="-457200">
              <a:buFont typeface="+mj-lt"/>
              <a:buAutoNum type="arabicPeriod"/>
            </a:pPr>
            <a:r>
              <a:rPr lang="en-US" dirty="0" err="1" smtClean="0"/>
              <a:t>Suku</a:t>
            </a:r>
            <a:r>
              <a:rPr lang="en-US" dirty="0" smtClean="0"/>
              <a:t> </a:t>
            </a:r>
            <a:r>
              <a:rPr lang="en-US" dirty="0" err="1" smtClean="0"/>
              <a:t>bunga</a:t>
            </a:r>
            <a:r>
              <a:rPr lang="en-US" dirty="0" smtClean="0"/>
              <a:t> USA </a:t>
            </a:r>
            <a:r>
              <a:rPr lang="en-US" dirty="0" err="1" smtClean="0"/>
              <a:t>naik</a:t>
            </a:r>
            <a:r>
              <a:rPr lang="en-US" dirty="0" smtClean="0"/>
              <a:t> </a:t>
            </a:r>
            <a:r>
              <a:rPr lang="en-US" dirty="0" smtClean="0">
                <a:sym typeface="Wingdings"/>
              </a:rPr>
              <a:t> </a:t>
            </a:r>
            <a:r>
              <a:rPr lang="en-US" dirty="0" err="1" smtClean="0">
                <a:sym typeface="Wingdings"/>
              </a:rPr>
              <a:t>suku</a:t>
            </a:r>
            <a:r>
              <a:rPr lang="en-US" dirty="0" smtClean="0">
                <a:sym typeface="Wingdings"/>
              </a:rPr>
              <a:t> </a:t>
            </a:r>
            <a:r>
              <a:rPr lang="en-US" dirty="0" err="1" smtClean="0">
                <a:sym typeface="Wingdings"/>
              </a:rPr>
              <a:t>bunga</a:t>
            </a:r>
            <a:r>
              <a:rPr lang="en-US" dirty="0" smtClean="0">
                <a:sym typeface="Wingdings"/>
              </a:rPr>
              <a:t> </a:t>
            </a:r>
            <a:r>
              <a:rPr lang="en-US" dirty="0" err="1" smtClean="0">
                <a:sym typeface="Wingdings"/>
              </a:rPr>
              <a:t>acuan</a:t>
            </a:r>
            <a:r>
              <a:rPr lang="en-US" dirty="0" smtClean="0">
                <a:sym typeface="Wingdings"/>
              </a:rPr>
              <a:t> BI </a:t>
            </a:r>
            <a:r>
              <a:rPr lang="en-US" dirty="0" err="1" smtClean="0">
                <a:sym typeface="Wingdings"/>
              </a:rPr>
              <a:t>diperkirakan</a:t>
            </a:r>
            <a:r>
              <a:rPr lang="en-US" dirty="0" smtClean="0">
                <a:sym typeface="Wingdings"/>
              </a:rPr>
              <a:t> </a:t>
            </a:r>
            <a:r>
              <a:rPr lang="en-US" dirty="0" err="1" smtClean="0">
                <a:sym typeface="Wingdings"/>
              </a:rPr>
              <a:t>akan</a:t>
            </a:r>
            <a:r>
              <a:rPr lang="en-US" dirty="0" smtClean="0">
                <a:sym typeface="Wingdings"/>
              </a:rPr>
              <a:t> </a:t>
            </a:r>
            <a:r>
              <a:rPr lang="en-US" dirty="0" err="1" smtClean="0">
                <a:sym typeface="Wingdings"/>
              </a:rPr>
              <a:t>naik</a:t>
            </a:r>
            <a:r>
              <a:rPr lang="en-US" dirty="0" smtClean="0">
                <a:sym typeface="Wingdings"/>
              </a:rPr>
              <a:t> </a:t>
            </a:r>
            <a:r>
              <a:rPr lang="en-US" dirty="0" err="1" smtClean="0">
                <a:sym typeface="Wingdings"/>
              </a:rPr>
              <a:t>sampai</a:t>
            </a:r>
            <a:r>
              <a:rPr lang="en-US" dirty="0" smtClean="0">
                <a:sym typeface="Wingdings"/>
              </a:rPr>
              <a:t> 7.5- 8.5%</a:t>
            </a:r>
          </a:p>
          <a:p>
            <a:pPr marL="457200" indent="-457200">
              <a:buFont typeface="+mj-lt"/>
              <a:buAutoNum type="arabicPeriod"/>
            </a:pPr>
            <a:r>
              <a:rPr lang="en-US" dirty="0" err="1" smtClean="0">
                <a:sym typeface="Wingdings"/>
              </a:rPr>
              <a:t>Nilai</a:t>
            </a:r>
            <a:r>
              <a:rPr lang="en-US" dirty="0" smtClean="0">
                <a:sym typeface="Wingdings"/>
              </a:rPr>
              <a:t> </a:t>
            </a:r>
            <a:r>
              <a:rPr lang="en-US" dirty="0" err="1" smtClean="0">
                <a:sym typeface="Wingdings"/>
              </a:rPr>
              <a:t>tukar</a:t>
            </a:r>
            <a:r>
              <a:rPr lang="en-US" dirty="0" smtClean="0">
                <a:sym typeface="Wingdings"/>
              </a:rPr>
              <a:t> </a:t>
            </a:r>
            <a:r>
              <a:rPr lang="en-US" dirty="0" err="1" smtClean="0">
                <a:sym typeface="Wingdings"/>
              </a:rPr>
              <a:t>terhadap</a:t>
            </a:r>
            <a:r>
              <a:rPr lang="en-US" dirty="0" smtClean="0">
                <a:sym typeface="Wingdings"/>
              </a:rPr>
              <a:t> USD </a:t>
            </a:r>
            <a:r>
              <a:rPr lang="en-US" dirty="0" err="1" smtClean="0">
                <a:sym typeface="Wingdings"/>
              </a:rPr>
              <a:t>akan</a:t>
            </a:r>
            <a:r>
              <a:rPr lang="en-US" dirty="0" smtClean="0">
                <a:sym typeface="Wingdings"/>
              </a:rPr>
              <a:t> </a:t>
            </a:r>
            <a:r>
              <a:rPr lang="en-US" dirty="0" err="1" smtClean="0">
                <a:sym typeface="Wingdings"/>
              </a:rPr>
              <a:t>sekitar</a:t>
            </a:r>
            <a:r>
              <a:rPr lang="en-US" dirty="0" smtClean="0">
                <a:sym typeface="Wingdings"/>
              </a:rPr>
              <a:t> Rp12.200 -12.700</a:t>
            </a:r>
          </a:p>
        </p:txBody>
      </p:sp>
      <p:sp>
        <p:nvSpPr>
          <p:cNvPr id="4" name="Footer Placeholder 3"/>
          <p:cNvSpPr>
            <a:spLocks noGrp="1"/>
          </p:cNvSpPr>
          <p:nvPr>
            <p:ph type="ftr" sz="quarter" idx="11"/>
          </p:nvPr>
        </p:nvSpPr>
        <p:spPr/>
        <p:txBody>
          <a:bodyPr/>
          <a:lstStyle/>
          <a:p>
            <a:pPr>
              <a:defRPr/>
            </a:pPr>
            <a:r>
              <a:rPr lang="fr-FR" dirty="0" smtClean="0"/>
              <a:t>air/01/2015</a:t>
            </a:r>
            <a:endParaRPr lang="en-US" dirty="0"/>
          </a:p>
        </p:txBody>
      </p:sp>
      <p:sp>
        <p:nvSpPr>
          <p:cNvPr id="5" name="Slide Number Placeholder 4"/>
          <p:cNvSpPr>
            <a:spLocks noGrp="1"/>
          </p:cNvSpPr>
          <p:nvPr>
            <p:ph type="sldNum" sz="quarter" idx="12"/>
          </p:nvPr>
        </p:nvSpPr>
        <p:spPr/>
        <p:txBody>
          <a:bodyPr/>
          <a:lstStyle/>
          <a:p>
            <a:pPr>
              <a:defRPr/>
            </a:pPr>
            <a:fld id="{FC0209FC-10E7-2744-BD2E-DC5F6E630598}" type="slidenum">
              <a:rPr lang="en-US" smtClean="0"/>
              <a:pPr>
                <a:defRPr/>
              </a:pPr>
              <a:t>10</a:t>
            </a:fld>
            <a:endParaRPr lang="en-US"/>
          </a:p>
        </p:txBody>
      </p:sp>
    </p:spTree>
    <p:extLst>
      <p:ext uri="{BB962C8B-B14F-4D97-AF65-F5344CB8AC3E}">
        <p14:creationId xmlns:p14="http://schemas.microsoft.com/office/powerpoint/2010/main" val="28276004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Peluang</a:t>
            </a:r>
            <a:r>
              <a:rPr lang="en-US" dirty="0" smtClean="0"/>
              <a:t> 2015</a:t>
            </a:r>
            <a:endParaRPr lang="en-US" dirty="0"/>
          </a:p>
        </p:txBody>
      </p:sp>
      <p:sp>
        <p:nvSpPr>
          <p:cNvPr id="3" name="Content Placeholder 2"/>
          <p:cNvSpPr>
            <a:spLocks noGrp="1"/>
          </p:cNvSpPr>
          <p:nvPr>
            <p:ph idx="1"/>
          </p:nvPr>
        </p:nvSpPr>
        <p:spPr>
          <a:xfrm>
            <a:off x="838200" y="1739900"/>
            <a:ext cx="7467600" cy="4249825"/>
          </a:xfrm>
        </p:spPr>
        <p:txBody>
          <a:bodyPr/>
          <a:lstStyle/>
          <a:p>
            <a:pPr marL="457200" indent="-457200">
              <a:buFont typeface="+mj-lt"/>
              <a:buAutoNum type="arabicPeriod"/>
            </a:pPr>
            <a:r>
              <a:rPr lang="en-US" dirty="0" smtClean="0"/>
              <a:t>Indonesia </a:t>
            </a:r>
            <a:r>
              <a:rPr lang="en-US" dirty="0" err="1" smtClean="0"/>
              <a:t>memiliki</a:t>
            </a:r>
            <a:r>
              <a:rPr lang="en-US" dirty="0" smtClean="0"/>
              <a:t> </a:t>
            </a:r>
            <a:r>
              <a:rPr lang="en-US" dirty="0" err="1" smtClean="0"/>
              <a:t>pertumbuhan</a:t>
            </a:r>
            <a:r>
              <a:rPr lang="en-US" dirty="0" smtClean="0"/>
              <a:t> </a:t>
            </a:r>
            <a:r>
              <a:rPr lang="en-US" dirty="0" err="1" smtClean="0"/>
              <a:t>ekonomi</a:t>
            </a:r>
            <a:r>
              <a:rPr lang="en-US" dirty="0" smtClean="0"/>
              <a:t> yang </a:t>
            </a:r>
            <a:r>
              <a:rPr lang="en-US" dirty="0" err="1" smtClean="0"/>
              <a:t>relatif</a:t>
            </a:r>
            <a:r>
              <a:rPr lang="en-US" dirty="0" smtClean="0"/>
              <a:t> </a:t>
            </a:r>
            <a:r>
              <a:rPr lang="en-US" dirty="0" err="1" smtClean="0"/>
              <a:t>tinggi</a:t>
            </a:r>
            <a:endParaRPr lang="en-US" dirty="0" smtClean="0"/>
          </a:p>
          <a:p>
            <a:pPr marL="457200" indent="-457200">
              <a:buFont typeface="+mj-lt"/>
              <a:buAutoNum type="arabicPeriod"/>
            </a:pPr>
            <a:r>
              <a:rPr lang="en-US" dirty="0" err="1" smtClean="0"/>
              <a:t>Populasi</a:t>
            </a:r>
            <a:r>
              <a:rPr lang="en-US" dirty="0" smtClean="0"/>
              <a:t> </a:t>
            </a:r>
            <a:r>
              <a:rPr lang="en-US" dirty="0" err="1" smtClean="0"/>
              <a:t>terbesar</a:t>
            </a:r>
            <a:endParaRPr lang="en-US" dirty="0" smtClean="0"/>
          </a:p>
          <a:p>
            <a:pPr marL="457200" indent="-457200">
              <a:buFont typeface="+mj-lt"/>
              <a:buAutoNum type="arabicPeriod"/>
            </a:pPr>
            <a:r>
              <a:rPr lang="en-US" dirty="0" err="1" smtClean="0"/>
              <a:t>Peningkatan</a:t>
            </a:r>
            <a:r>
              <a:rPr lang="en-US" dirty="0" smtClean="0"/>
              <a:t> </a:t>
            </a:r>
            <a:r>
              <a:rPr lang="en-US" dirty="0" err="1" smtClean="0"/>
              <a:t>kelas</a:t>
            </a:r>
            <a:r>
              <a:rPr lang="en-US" dirty="0" smtClean="0"/>
              <a:t> </a:t>
            </a:r>
            <a:r>
              <a:rPr lang="en-US" dirty="0" err="1" smtClean="0"/>
              <a:t>ekonomi</a:t>
            </a:r>
            <a:r>
              <a:rPr lang="en-US" dirty="0" smtClean="0"/>
              <a:t> </a:t>
            </a:r>
            <a:r>
              <a:rPr lang="en-US" dirty="0" err="1" smtClean="0"/>
              <a:t>menengah</a:t>
            </a:r>
            <a:endParaRPr lang="en-US" dirty="0" smtClean="0"/>
          </a:p>
          <a:p>
            <a:pPr marL="457200" indent="-457200">
              <a:buFont typeface="+mj-lt"/>
              <a:buAutoNum type="arabicPeriod"/>
            </a:pPr>
            <a:r>
              <a:rPr lang="en-US" dirty="0" smtClean="0"/>
              <a:t>Bonus </a:t>
            </a:r>
            <a:r>
              <a:rPr lang="en-US" dirty="0" err="1" smtClean="0"/>
              <a:t>demografi</a:t>
            </a:r>
            <a:r>
              <a:rPr lang="en-US" dirty="0" smtClean="0"/>
              <a:t> </a:t>
            </a:r>
            <a:r>
              <a:rPr lang="en-US" dirty="0" smtClean="0">
                <a:sym typeface="Wingdings"/>
              </a:rPr>
              <a:t> </a:t>
            </a:r>
            <a:r>
              <a:rPr lang="en-US" dirty="0" err="1" smtClean="0">
                <a:sym typeface="Wingdings"/>
              </a:rPr>
              <a:t>angka</a:t>
            </a:r>
            <a:r>
              <a:rPr lang="en-US" dirty="0" smtClean="0">
                <a:sym typeface="Wingdings"/>
              </a:rPr>
              <a:t> </a:t>
            </a:r>
            <a:r>
              <a:rPr lang="en-US" dirty="0" err="1" smtClean="0">
                <a:sym typeface="Wingdings"/>
              </a:rPr>
              <a:t>ketergantungan</a:t>
            </a:r>
            <a:r>
              <a:rPr lang="en-US" dirty="0" smtClean="0">
                <a:sym typeface="Wingdings"/>
              </a:rPr>
              <a:t> </a:t>
            </a:r>
            <a:r>
              <a:rPr lang="en-US" dirty="0" err="1" smtClean="0">
                <a:sym typeface="Wingdings"/>
              </a:rPr>
              <a:t>menurun</a:t>
            </a:r>
            <a:r>
              <a:rPr lang="en-US" dirty="0" smtClean="0">
                <a:sym typeface="Wingdings"/>
              </a:rPr>
              <a:t> </a:t>
            </a:r>
            <a:r>
              <a:rPr lang="en-US" dirty="0" err="1" smtClean="0">
                <a:sym typeface="Wingdings"/>
              </a:rPr>
              <a:t>karena</a:t>
            </a:r>
            <a:r>
              <a:rPr lang="en-US" dirty="0" smtClean="0">
                <a:sym typeface="Wingdings"/>
              </a:rPr>
              <a:t> </a:t>
            </a:r>
            <a:r>
              <a:rPr lang="en-US" dirty="0" err="1" smtClean="0">
                <a:sym typeface="Wingdings"/>
              </a:rPr>
              <a:t>usia</a:t>
            </a:r>
            <a:r>
              <a:rPr lang="en-US" dirty="0" smtClean="0">
                <a:sym typeface="Wingdings"/>
              </a:rPr>
              <a:t> </a:t>
            </a:r>
            <a:r>
              <a:rPr lang="en-US" dirty="0" err="1" smtClean="0">
                <a:sym typeface="Wingdings"/>
              </a:rPr>
              <a:t>produktif</a:t>
            </a:r>
            <a:r>
              <a:rPr lang="en-US" dirty="0" smtClean="0">
                <a:sym typeface="Wingdings"/>
              </a:rPr>
              <a:t> </a:t>
            </a:r>
            <a:r>
              <a:rPr lang="en-US" dirty="0" err="1" smtClean="0">
                <a:sym typeface="Wingdings"/>
              </a:rPr>
              <a:t>lebih</a:t>
            </a:r>
            <a:r>
              <a:rPr lang="en-US" dirty="0" smtClean="0">
                <a:sym typeface="Wingdings"/>
              </a:rPr>
              <a:t> </a:t>
            </a:r>
            <a:r>
              <a:rPr lang="en-US" dirty="0" err="1" smtClean="0">
                <a:sym typeface="Wingdings"/>
              </a:rPr>
              <a:t>banyak</a:t>
            </a:r>
            <a:r>
              <a:rPr lang="en-US" dirty="0" smtClean="0">
                <a:sym typeface="Wingdings"/>
              </a:rPr>
              <a:t> </a:t>
            </a:r>
            <a:r>
              <a:rPr lang="en-US" dirty="0" err="1" smtClean="0">
                <a:sym typeface="Wingdings"/>
              </a:rPr>
              <a:t>dari</a:t>
            </a:r>
            <a:r>
              <a:rPr lang="en-US" dirty="0" smtClean="0">
                <a:sym typeface="Wingdings"/>
              </a:rPr>
              <a:t> non </a:t>
            </a:r>
            <a:r>
              <a:rPr lang="en-US" dirty="0" err="1" smtClean="0">
                <a:sym typeface="Wingdings"/>
              </a:rPr>
              <a:t>produktif</a:t>
            </a:r>
            <a:endParaRPr lang="en-US" dirty="0" smtClean="0">
              <a:sym typeface="Wingdings"/>
            </a:endParaRP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p:txBody>
          <a:bodyPr/>
          <a:lstStyle/>
          <a:p>
            <a:pPr>
              <a:defRPr/>
            </a:pPr>
            <a:fld id="{FC0209FC-10E7-2744-BD2E-DC5F6E630598}" type="slidenum">
              <a:rPr lang="en-US" smtClean="0"/>
              <a:pPr>
                <a:defRPr/>
              </a:pPr>
              <a:t>11</a:t>
            </a:fld>
            <a:endParaRPr lang="en-US"/>
          </a:p>
        </p:txBody>
      </p:sp>
    </p:spTree>
    <p:extLst>
      <p:ext uri="{BB962C8B-B14F-4D97-AF65-F5344CB8AC3E}">
        <p14:creationId xmlns:p14="http://schemas.microsoft.com/office/powerpoint/2010/main" val="8715769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KONDISI JAWA TENGAH SAAT INI </a:t>
            </a:r>
            <a:r>
              <a:rPr lang="en-US" dirty="0" err="1" smtClean="0"/>
              <a:t>dan</a:t>
            </a:r>
            <a:r>
              <a:rPr lang="en-US" dirty="0" smtClean="0"/>
              <a:t> 2015</a:t>
            </a:r>
            <a:endParaRPr lang="en-US" dirty="0"/>
          </a:p>
        </p:txBody>
      </p:sp>
      <p:sp>
        <p:nvSpPr>
          <p:cNvPr id="5" name="Text Placeholder 4"/>
          <p:cNvSpPr>
            <a:spLocks noGrp="1"/>
          </p:cNvSpPr>
          <p:nvPr>
            <p:ph type="body" idx="1"/>
          </p:nvPr>
        </p:nvSpPr>
        <p:spPr/>
        <p:txBody>
          <a:bodyPr>
            <a:normAutofit/>
          </a:bodyPr>
          <a:lstStyle/>
          <a:p>
            <a:endParaRPr lang="en-US" dirty="0"/>
          </a:p>
        </p:txBody>
      </p:sp>
      <p:sp>
        <p:nvSpPr>
          <p:cNvPr id="6" name="Footer Placeholder 5"/>
          <p:cNvSpPr>
            <a:spLocks noGrp="1"/>
          </p:cNvSpPr>
          <p:nvPr>
            <p:ph type="ftr" sz="quarter" idx="11"/>
          </p:nvPr>
        </p:nvSpPr>
        <p:spPr/>
        <p:txBody>
          <a:bodyPr/>
          <a:lstStyle/>
          <a:p>
            <a:pPr>
              <a:defRPr/>
            </a:pPr>
            <a:r>
              <a:rPr lang="fr-FR" smtClean="0"/>
              <a:t>air/01/2015</a:t>
            </a:r>
            <a:endParaRPr lang="en-US"/>
          </a:p>
        </p:txBody>
      </p:sp>
      <p:sp>
        <p:nvSpPr>
          <p:cNvPr id="7" name="Slide Number Placeholder 6"/>
          <p:cNvSpPr>
            <a:spLocks noGrp="1"/>
          </p:cNvSpPr>
          <p:nvPr>
            <p:ph type="sldNum" sz="quarter" idx="12"/>
          </p:nvPr>
        </p:nvSpPr>
        <p:spPr/>
        <p:txBody>
          <a:bodyPr/>
          <a:lstStyle/>
          <a:p>
            <a:pPr>
              <a:defRPr/>
            </a:pPr>
            <a:fld id="{474D2762-84FC-3646-AAF7-827B13CA524A}" type="slidenum">
              <a:rPr lang="en-US" smtClean="0"/>
              <a:pPr>
                <a:defRPr/>
              </a:pPr>
              <a:t>12</a:t>
            </a:fld>
            <a:endParaRPr lang="en-US"/>
          </a:p>
        </p:txBody>
      </p:sp>
    </p:spTree>
    <p:extLst>
      <p:ext uri="{BB962C8B-B14F-4D97-AF65-F5344CB8AC3E}">
        <p14:creationId xmlns:p14="http://schemas.microsoft.com/office/powerpoint/2010/main" val="8221429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2800" dirty="0" err="1" smtClean="0"/>
              <a:t>Perkembangan</a:t>
            </a:r>
            <a:r>
              <a:rPr lang="en-US" sz="2800" dirty="0" smtClean="0"/>
              <a:t> output gap </a:t>
            </a:r>
            <a:r>
              <a:rPr lang="en-US" sz="2800" dirty="0" err="1" smtClean="0"/>
              <a:t>dan</a:t>
            </a:r>
            <a:r>
              <a:rPr lang="en-US" sz="2800" dirty="0" smtClean="0"/>
              <a:t> </a:t>
            </a:r>
            <a:r>
              <a:rPr lang="en-US" sz="2800" dirty="0" err="1" smtClean="0"/>
              <a:t>pertumbuhan</a:t>
            </a:r>
            <a:r>
              <a:rPr lang="en-US" sz="2800" dirty="0" smtClean="0"/>
              <a:t> </a:t>
            </a:r>
            <a:r>
              <a:rPr lang="en-US" sz="2800" dirty="0" err="1" smtClean="0"/>
              <a:t>ekonomi</a:t>
            </a:r>
            <a:r>
              <a:rPr lang="en-US" sz="2800" dirty="0" smtClean="0"/>
              <a:t> </a:t>
            </a:r>
            <a:r>
              <a:rPr lang="en-US" sz="2800" dirty="0" err="1" smtClean="0"/>
              <a:t>tahunan</a:t>
            </a:r>
            <a:endParaRPr lang="en-US" sz="2800" dirty="0"/>
          </a:p>
        </p:txBody>
      </p:sp>
      <p:sp>
        <p:nvSpPr>
          <p:cNvPr id="3" name="Content Placeholder 2"/>
          <p:cNvSpPr>
            <a:spLocks noGrp="1"/>
          </p:cNvSpPr>
          <p:nvPr>
            <p:ph idx="1"/>
          </p:nvPr>
        </p:nvSpPr>
        <p:spPr/>
        <p:txBody>
          <a:bodyPr>
            <a:normAutofit fontScale="85000" lnSpcReduction="10000"/>
          </a:bodyPr>
          <a:lstStyle/>
          <a:p>
            <a:pPr indent="-342900">
              <a:buFont typeface="+mj-lt"/>
              <a:buAutoNum type="arabicPeriod"/>
            </a:pPr>
            <a:r>
              <a:rPr lang="en-US" dirty="0" err="1"/>
              <a:t>Ekonomi</a:t>
            </a:r>
            <a:r>
              <a:rPr lang="en-US" dirty="0"/>
              <a:t> </a:t>
            </a:r>
            <a:r>
              <a:rPr lang="en-US" dirty="0" err="1"/>
              <a:t>Jateng</a:t>
            </a:r>
            <a:r>
              <a:rPr lang="en-US" dirty="0"/>
              <a:t> </a:t>
            </a:r>
            <a:r>
              <a:rPr lang="en-US" dirty="0" err="1"/>
              <a:t>pada</a:t>
            </a:r>
            <a:r>
              <a:rPr lang="en-US" dirty="0"/>
              <a:t> 2013 </a:t>
            </a:r>
            <a:r>
              <a:rPr lang="en-US" dirty="0" err="1"/>
              <a:t>cenderung</a:t>
            </a:r>
            <a:r>
              <a:rPr lang="en-US" dirty="0"/>
              <a:t> </a:t>
            </a:r>
            <a:r>
              <a:rPr lang="en-US" dirty="0" err="1"/>
              <a:t>mengalami</a:t>
            </a:r>
            <a:r>
              <a:rPr lang="en-US" dirty="0"/>
              <a:t> </a:t>
            </a:r>
            <a:r>
              <a:rPr lang="en-US" dirty="0" err="1"/>
              <a:t>pelambatan</a:t>
            </a:r>
            <a:r>
              <a:rPr lang="en-US" dirty="0"/>
              <a:t>. </a:t>
            </a:r>
            <a:r>
              <a:rPr lang="en-US" dirty="0" err="1"/>
              <a:t>Pada</a:t>
            </a:r>
            <a:r>
              <a:rPr lang="en-US" dirty="0"/>
              <a:t> Tw. III </a:t>
            </a:r>
            <a:r>
              <a:rPr lang="en-US" dirty="0" err="1"/>
              <a:t>mengalami</a:t>
            </a:r>
            <a:r>
              <a:rPr lang="en-US" dirty="0"/>
              <a:t> </a:t>
            </a:r>
            <a:r>
              <a:rPr lang="en-US" dirty="0" err="1"/>
              <a:t>perbaikan</a:t>
            </a:r>
            <a:r>
              <a:rPr lang="en-US" dirty="0"/>
              <a:t> yang </a:t>
            </a:r>
            <a:r>
              <a:rPr lang="en-US" dirty="0" err="1"/>
              <a:t>terbatas</a:t>
            </a:r>
            <a:r>
              <a:rPr lang="en-US" dirty="0" smtClean="0"/>
              <a:t>.</a:t>
            </a:r>
          </a:p>
          <a:p>
            <a:pPr indent="-342900">
              <a:buFont typeface="+mj-lt"/>
              <a:buAutoNum type="arabicPeriod"/>
            </a:pPr>
            <a:r>
              <a:rPr lang="en-US" dirty="0" err="1" smtClean="0"/>
              <a:t>Struktur</a:t>
            </a:r>
            <a:r>
              <a:rPr lang="en-US" dirty="0" smtClean="0"/>
              <a:t> </a:t>
            </a:r>
            <a:r>
              <a:rPr lang="en-US" dirty="0" err="1" smtClean="0"/>
              <a:t>pengeluaran</a:t>
            </a:r>
            <a:endParaRPr lang="en-US" dirty="0" smtClean="0"/>
          </a:p>
          <a:p>
            <a:pPr lvl="1" indent="-342900">
              <a:buFont typeface="+mj-lt"/>
              <a:buAutoNum type="arabicPeriod"/>
            </a:pPr>
            <a:r>
              <a:rPr lang="en-US" dirty="0" err="1"/>
              <a:t>Konsumsi</a:t>
            </a:r>
            <a:r>
              <a:rPr lang="en-US" dirty="0"/>
              <a:t> </a:t>
            </a:r>
            <a:r>
              <a:rPr lang="en-US" dirty="0" err="1"/>
              <a:t>rumah</a:t>
            </a:r>
            <a:r>
              <a:rPr lang="en-US" dirty="0"/>
              <a:t> </a:t>
            </a:r>
            <a:r>
              <a:rPr lang="en-US" dirty="0" err="1"/>
              <a:t>tangga</a:t>
            </a:r>
            <a:r>
              <a:rPr lang="en-US" dirty="0"/>
              <a:t> </a:t>
            </a:r>
            <a:r>
              <a:rPr lang="en-US" dirty="0" err="1"/>
              <a:t>masih</a:t>
            </a:r>
            <a:r>
              <a:rPr lang="en-US" dirty="0"/>
              <a:t> </a:t>
            </a:r>
            <a:r>
              <a:rPr lang="en-US" dirty="0" err="1"/>
              <a:t>dominan</a:t>
            </a:r>
            <a:endParaRPr lang="en-US" dirty="0"/>
          </a:p>
          <a:p>
            <a:pPr lvl="1" indent="-342900">
              <a:buFont typeface="+mj-lt"/>
              <a:buAutoNum type="arabicPeriod"/>
            </a:pPr>
            <a:r>
              <a:rPr lang="en-US" dirty="0" err="1"/>
              <a:t>Konsumsi</a:t>
            </a:r>
            <a:r>
              <a:rPr lang="en-US" dirty="0"/>
              <a:t> </a:t>
            </a:r>
            <a:r>
              <a:rPr lang="en-US" dirty="0" err="1"/>
              <a:t>pemerintah</a:t>
            </a:r>
            <a:r>
              <a:rPr lang="en-US" dirty="0"/>
              <a:t> </a:t>
            </a:r>
            <a:r>
              <a:rPr lang="en-US" dirty="0" err="1"/>
              <a:t>naik</a:t>
            </a:r>
            <a:r>
              <a:rPr lang="en-US" dirty="0"/>
              <a:t> </a:t>
            </a:r>
            <a:r>
              <a:rPr lang="en-US" dirty="0" err="1"/>
              <a:t>tajam</a:t>
            </a:r>
            <a:r>
              <a:rPr lang="en-US" dirty="0"/>
              <a:t> di </a:t>
            </a:r>
            <a:r>
              <a:rPr lang="en-US" dirty="0" err="1"/>
              <a:t>triwulan</a:t>
            </a:r>
            <a:r>
              <a:rPr lang="en-US" dirty="0"/>
              <a:t> III-2014</a:t>
            </a:r>
          </a:p>
          <a:p>
            <a:pPr lvl="1" indent="-342900">
              <a:buFont typeface="+mj-lt"/>
              <a:buAutoNum type="arabicPeriod"/>
            </a:pPr>
            <a:r>
              <a:rPr lang="en-US" dirty="0" err="1"/>
              <a:t>Investasi</a:t>
            </a:r>
            <a:r>
              <a:rPr lang="en-US" dirty="0"/>
              <a:t> </a:t>
            </a:r>
            <a:r>
              <a:rPr lang="en-US" dirty="0" err="1"/>
              <a:t>mengalami</a:t>
            </a:r>
            <a:r>
              <a:rPr lang="en-US" dirty="0"/>
              <a:t> </a:t>
            </a:r>
            <a:r>
              <a:rPr lang="en-US" dirty="0" err="1"/>
              <a:t>perlambatan</a:t>
            </a:r>
            <a:endParaRPr lang="en-US" dirty="0"/>
          </a:p>
          <a:p>
            <a:pPr lvl="1" indent="-342900">
              <a:buFont typeface="+mj-lt"/>
              <a:buAutoNum type="arabicPeriod"/>
            </a:pPr>
            <a:r>
              <a:rPr lang="en-US" dirty="0" err="1"/>
              <a:t>Realisasi</a:t>
            </a:r>
            <a:r>
              <a:rPr lang="en-US" dirty="0"/>
              <a:t> </a:t>
            </a:r>
            <a:r>
              <a:rPr lang="en-US" dirty="0" err="1"/>
              <a:t>penanaman</a:t>
            </a:r>
            <a:r>
              <a:rPr lang="en-US" dirty="0"/>
              <a:t> modal </a:t>
            </a:r>
            <a:r>
              <a:rPr lang="en-US" dirty="0" err="1"/>
              <a:t>menurun</a:t>
            </a:r>
            <a:endParaRPr lang="en-US" dirty="0"/>
          </a:p>
          <a:p>
            <a:pPr lvl="1" indent="-342900">
              <a:buFont typeface="+mj-lt"/>
              <a:buAutoNum type="arabicPeriod"/>
            </a:pPr>
            <a:r>
              <a:rPr lang="en-US" dirty="0" err="1"/>
              <a:t>Perdagangan</a:t>
            </a:r>
            <a:r>
              <a:rPr lang="en-US" dirty="0"/>
              <a:t> </a:t>
            </a:r>
            <a:r>
              <a:rPr lang="en-US" dirty="0" err="1"/>
              <a:t>tidak</a:t>
            </a:r>
            <a:r>
              <a:rPr lang="en-US" dirty="0"/>
              <a:t> </a:t>
            </a:r>
            <a:r>
              <a:rPr lang="en-US" dirty="0" err="1"/>
              <a:t>lebih</a:t>
            </a:r>
            <a:r>
              <a:rPr lang="en-US" dirty="0"/>
              <a:t> </a:t>
            </a:r>
            <a:r>
              <a:rPr lang="en-US" dirty="0" err="1"/>
              <a:t>baik</a:t>
            </a:r>
            <a:r>
              <a:rPr lang="en-US" dirty="0"/>
              <a:t> </a:t>
            </a:r>
            <a:r>
              <a:rPr lang="en-US" dirty="0" err="1"/>
              <a:t>dari</a:t>
            </a:r>
            <a:r>
              <a:rPr lang="en-US" dirty="0"/>
              <a:t> </a:t>
            </a:r>
            <a:r>
              <a:rPr lang="en-US" dirty="0" err="1"/>
              <a:t>triwulan</a:t>
            </a:r>
            <a:r>
              <a:rPr lang="en-US" dirty="0"/>
              <a:t> </a:t>
            </a:r>
            <a:r>
              <a:rPr lang="en-US" dirty="0" err="1" smtClean="0"/>
              <a:t>sebelumnya</a:t>
            </a:r>
            <a:endParaRPr lang="en-US" dirty="0"/>
          </a:p>
          <a:p>
            <a:pPr indent="-342900">
              <a:buFont typeface="+mj-lt"/>
              <a:buAutoNum type="arabicPeriod"/>
            </a:pPr>
            <a:r>
              <a:rPr lang="en-US" dirty="0"/>
              <a:t>Output gap </a:t>
            </a:r>
            <a:r>
              <a:rPr lang="en-US" dirty="0" err="1"/>
              <a:t>masih</a:t>
            </a:r>
            <a:r>
              <a:rPr lang="en-US" dirty="0"/>
              <a:t> </a:t>
            </a:r>
            <a:r>
              <a:rPr lang="en-US" dirty="0" err="1"/>
              <a:t>relatif</a:t>
            </a:r>
            <a:r>
              <a:rPr lang="en-US" dirty="0"/>
              <a:t> </a:t>
            </a:r>
            <a:r>
              <a:rPr lang="en-US" dirty="0" err="1" smtClean="0"/>
              <a:t>tinggi</a:t>
            </a:r>
            <a:endParaRPr lang="en-US" dirty="0" smtClean="0"/>
          </a:p>
          <a:p>
            <a:pPr indent="-342900">
              <a:buFont typeface="+mj-lt"/>
              <a:buAutoNum type="arabicPeriod"/>
            </a:pPr>
            <a:r>
              <a:rPr lang="en-US" dirty="0" err="1"/>
              <a:t>Jateng</a:t>
            </a:r>
            <a:r>
              <a:rPr lang="en-US" dirty="0"/>
              <a:t> </a:t>
            </a:r>
            <a:r>
              <a:rPr lang="en-US" dirty="0" err="1"/>
              <a:t>termasuk</a:t>
            </a:r>
            <a:r>
              <a:rPr lang="en-US" dirty="0"/>
              <a:t> </a:t>
            </a:r>
            <a:r>
              <a:rPr lang="en-US" dirty="0" err="1"/>
              <a:t>provinsi</a:t>
            </a:r>
            <a:r>
              <a:rPr lang="en-US" dirty="0"/>
              <a:t> </a:t>
            </a:r>
            <a:r>
              <a:rPr lang="en-US" dirty="0" err="1"/>
              <a:t>dengan</a:t>
            </a:r>
            <a:r>
              <a:rPr lang="en-US" dirty="0"/>
              <a:t> </a:t>
            </a:r>
            <a:r>
              <a:rPr lang="en-US" dirty="0" err="1"/>
              <a:t>pertumbuhan</a:t>
            </a:r>
            <a:r>
              <a:rPr lang="en-US" dirty="0"/>
              <a:t> </a:t>
            </a:r>
            <a:r>
              <a:rPr lang="en-US" dirty="0" err="1"/>
              <a:t>ekonomi</a:t>
            </a:r>
            <a:r>
              <a:rPr lang="en-US" dirty="0"/>
              <a:t> yang </a:t>
            </a:r>
            <a:r>
              <a:rPr lang="en-US" dirty="0" err="1"/>
              <a:t>moderat</a:t>
            </a:r>
            <a:endParaRPr lang="en-US" dirty="0"/>
          </a:p>
          <a:p>
            <a:pPr indent="-342900">
              <a:buFont typeface="+mj-lt"/>
              <a:buAutoNum type="arabicPeriod"/>
            </a:pPr>
            <a:endParaRPr lang="en-US" dirty="0"/>
          </a:p>
          <a:p>
            <a:endParaRPr lang="en-US" dirty="0"/>
          </a:p>
        </p:txBody>
      </p:sp>
      <p:sp>
        <p:nvSpPr>
          <p:cNvPr id="8" name="Footer Placeholder 7"/>
          <p:cNvSpPr>
            <a:spLocks noGrp="1"/>
          </p:cNvSpPr>
          <p:nvPr>
            <p:ph type="ftr" sz="quarter" idx="11"/>
          </p:nvPr>
        </p:nvSpPr>
        <p:spPr/>
        <p:txBody>
          <a:bodyPr/>
          <a:lstStyle/>
          <a:p>
            <a:pPr>
              <a:defRPr/>
            </a:pPr>
            <a:r>
              <a:rPr lang="fr-FR" smtClean="0"/>
              <a:t>air/01/2015</a:t>
            </a:r>
            <a:endParaRPr lang="en-US"/>
          </a:p>
        </p:txBody>
      </p:sp>
      <p:sp>
        <p:nvSpPr>
          <p:cNvPr id="9" name="Slide Number Placeholder 8"/>
          <p:cNvSpPr>
            <a:spLocks noGrp="1"/>
          </p:cNvSpPr>
          <p:nvPr>
            <p:ph type="sldNum" sz="quarter" idx="12"/>
          </p:nvPr>
        </p:nvSpPr>
        <p:spPr/>
        <p:txBody>
          <a:bodyPr/>
          <a:lstStyle/>
          <a:p>
            <a:pPr>
              <a:defRPr/>
            </a:pPr>
            <a:fld id="{A4EAE55E-AC09-4545-B6C8-1CF210398C2C}" type="slidenum">
              <a:rPr lang="en-US" smtClean="0"/>
              <a:pPr>
                <a:defRPr/>
              </a:pPr>
              <a:t>13</a:t>
            </a:fld>
            <a:endParaRPr lang="en-US"/>
          </a:p>
        </p:txBody>
      </p:sp>
    </p:spTree>
    <p:extLst>
      <p:ext uri="{BB962C8B-B14F-4D97-AF65-F5344CB8AC3E}">
        <p14:creationId xmlns:p14="http://schemas.microsoft.com/office/powerpoint/2010/main" val="9385358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1280" y="304801"/>
            <a:ext cx="8041440" cy="495299"/>
          </a:xfrm>
        </p:spPr>
        <p:txBody>
          <a:bodyPr>
            <a:normAutofit fontScale="90000"/>
          </a:bodyPr>
          <a:lstStyle/>
          <a:p>
            <a:r>
              <a:rPr lang="en-US" dirty="0" err="1" smtClean="0"/>
              <a:t>Pertumbuhan</a:t>
            </a:r>
            <a:r>
              <a:rPr lang="en-US" dirty="0" smtClean="0"/>
              <a:t> </a:t>
            </a:r>
            <a:r>
              <a:rPr lang="en-US" dirty="0" err="1" smtClean="0"/>
              <a:t>ekonomi</a:t>
            </a:r>
            <a:endParaRPr lang="en-US" dirty="0"/>
          </a:p>
        </p:txBody>
      </p:sp>
      <p:sp>
        <p:nvSpPr>
          <p:cNvPr id="10" name="Footer Placeholder 9"/>
          <p:cNvSpPr>
            <a:spLocks noGrp="1"/>
          </p:cNvSpPr>
          <p:nvPr>
            <p:ph type="ftr" sz="quarter" idx="11"/>
          </p:nvPr>
        </p:nvSpPr>
        <p:spPr/>
        <p:txBody>
          <a:bodyPr/>
          <a:lstStyle/>
          <a:p>
            <a:pPr>
              <a:defRPr/>
            </a:pPr>
            <a:r>
              <a:rPr lang="fr-FR" smtClean="0"/>
              <a:t>air/01/2015</a:t>
            </a:r>
            <a:endParaRPr lang="en-US"/>
          </a:p>
        </p:txBody>
      </p:sp>
      <p:sp>
        <p:nvSpPr>
          <p:cNvPr id="11" name="Slide Number Placeholder 10"/>
          <p:cNvSpPr>
            <a:spLocks noGrp="1"/>
          </p:cNvSpPr>
          <p:nvPr>
            <p:ph type="sldNum" sz="quarter" idx="12"/>
          </p:nvPr>
        </p:nvSpPr>
        <p:spPr/>
        <p:txBody>
          <a:bodyPr/>
          <a:lstStyle/>
          <a:p>
            <a:pPr>
              <a:defRPr/>
            </a:pPr>
            <a:fld id="{FC0209FC-10E7-2744-BD2E-DC5F6E630598}" type="slidenum">
              <a:rPr lang="en-US" smtClean="0"/>
              <a:pPr>
                <a:defRPr/>
              </a:pPr>
              <a:t>14</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4134209475"/>
              </p:ext>
            </p:extLst>
          </p:nvPr>
        </p:nvGraphicFramePr>
        <p:xfrm>
          <a:off x="444499" y="1061720"/>
          <a:ext cx="8336587" cy="4074159"/>
        </p:xfrm>
        <a:graphic>
          <a:graphicData uri="http://schemas.openxmlformats.org/drawingml/2006/table">
            <a:tbl>
              <a:tblPr firstRow="1" bandRow="1">
                <a:tableStyleId>{1E171933-4619-4E11-9A3F-F7608DF75F80}</a:tableStyleId>
              </a:tblPr>
              <a:tblGrid>
                <a:gridCol w="797279"/>
                <a:gridCol w="836508"/>
                <a:gridCol w="493715"/>
                <a:gridCol w="493715"/>
                <a:gridCol w="493715"/>
                <a:gridCol w="543014"/>
                <a:gridCol w="555639"/>
                <a:gridCol w="555639"/>
                <a:gridCol w="617564"/>
                <a:gridCol w="617564"/>
                <a:gridCol w="446909"/>
                <a:gridCol w="538115"/>
                <a:gridCol w="617564"/>
                <a:gridCol w="729647"/>
              </a:tblGrid>
              <a:tr h="370840">
                <a:tc>
                  <a:txBody>
                    <a:bodyPr/>
                    <a:lstStyle/>
                    <a:p>
                      <a:r>
                        <a:rPr lang="en-US" sz="1000" dirty="0" err="1" smtClean="0"/>
                        <a:t>Penggunaan</a:t>
                      </a:r>
                      <a:endParaRPr lang="en-US" sz="1000" dirty="0"/>
                    </a:p>
                  </a:txBody>
                  <a:tcPr/>
                </a:tc>
                <a:tc>
                  <a:txBody>
                    <a:bodyPr/>
                    <a:lstStyle/>
                    <a:p>
                      <a:r>
                        <a:rPr lang="en-US" sz="1000" dirty="0" smtClean="0"/>
                        <a:t>12.1</a:t>
                      </a:r>
                      <a:endParaRPr lang="en-US" sz="1000" dirty="0"/>
                    </a:p>
                  </a:txBody>
                  <a:tcPr/>
                </a:tc>
                <a:tc>
                  <a:txBody>
                    <a:bodyPr/>
                    <a:lstStyle/>
                    <a:p>
                      <a:r>
                        <a:rPr lang="en-US" sz="1000" dirty="0" smtClean="0"/>
                        <a:t>12.2</a:t>
                      </a:r>
                      <a:endParaRPr lang="en-US" sz="1000" dirty="0"/>
                    </a:p>
                  </a:txBody>
                  <a:tcPr/>
                </a:tc>
                <a:tc>
                  <a:txBody>
                    <a:bodyPr/>
                    <a:lstStyle/>
                    <a:p>
                      <a:r>
                        <a:rPr lang="en-US" sz="1000" dirty="0" smtClean="0"/>
                        <a:t>12.3</a:t>
                      </a:r>
                      <a:endParaRPr lang="en-US" sz="1000" dirty="0"/>
                    </a:p>
                  </a:txBody>
                  <a:tcPr/>
                </a:tc>
                <a:tc>
                  <a:txBody>
                    <a:bodyPr/>
                    <a:lstStyle/>
                    <a:p>
                      <a:r>
                        <a:rPr lang="en-US" sz="1000" dirty="0" smtClean="0"/>
                        <a:t>12.4</a:t>
                      </a:r>
                      <a:endParaRPr lang="en-US" sz="1000" dirty="0"/>
                    </a:p>
                  </a:txBody>
                  <a:tcPr/>
                </a:tc>
                <a:tc>
                  <a:txBody>
                    <a:bodyPr/>
                    <a:lstStyle/>
                    <a:p>
                      <a:r>
                        <a:rPr lang="en-US" sz="1000" dirty="0" smtClean="0"/>
                        <a:t>2012</a:t>
                      </a:r>
                      <a:endParaRPr lang="en-US" sz="1000" dirty="0"/>
                    </a:p>
                  </a:txBody>
                  <a:tcPr/>
                </a:tc>
                <a:tc>
                  <a:txBody>
                    <a:bodyPr/>
                    <a:lstStyle/>
                    <a:p>
                      <a:r>
                        <a:rPr lang="en-US" sz="1000" dirty="0" smtClean="0"/>
                        <a:t>13.1*</a:t>
                      </a:r>
                      <a:endParaRPr lang="en-US" sz="1000" dirty="0"/>
                    </a:p>
                  </a:txBody>
                  <a:tcPr/>
                </a:tc>
                <a:tc>
                  <a:txBody>
                    <a:bodyPr/>
                    <a:lstStyle/>
                    <a:p>
                      <a:r>
                        <a:rPr lang="en-US" sz="1000" dirty="0" smtClean="0"/>
                        <a:t>13.2*</a:t>
                      </a:r>
                      <a:endParaRPr lang="en-US" sz="1000" dirty="0"/>
                    </a:p>
                  </a:txBody>
                  <a:tcPr/>
                </a:tc>
                <a:tc>
                  <a:txBody>
                    <a:bodyPr/>
                    <a:lstStyle/>
                    <a:p>
                      <a:r>
                        <a:rPr lang="en-US" sz="1000" dirty="0" smtClean="0"/>
                        <a:t>13.3**</a:t>
                      </a:r>
                      <a:endParaRPr lang="en-US" sz="1000" dirty="0"/>
                    </a:p>
                  </a:txBody>
                  <a:tcPr/>
                </a:tc>
                <a:tc>
                  <a:txBody>
                    <a:bodyPr/>
                    <a:lstStyle/>
                    <a:p>
                      <a:r>
                        <a:rPr lang="en-US" sz="1000" dirty="0" smtClean="0"/>
                        <a:t>13.4**</a:t>
                      </a:r>
                      <a:endParaRPr lang="en-US" sz="1000" dirty="0"/>
                    </a:p>
                  </a:txBody>
                  <a:tcPr/>
                </a:tc>
                <a:tc>
                  <a:txBody>
                    <a:bodyPr/>
                    <a:lstStyle/>
                    <a:p>
                      <a:r>
                        <a:rPr lang="en-US" sz="1000" dirty="0" smtClean="0"/>
                        <a:t>13*</a:t>
                      </a:r>
                      <a:endParaRPr lang="en-US" sz="1000" dirty="0"/>
                    </a:p>
                  </a:txBody>
                  <a:tcPr/>
                </a:tc>
                <a:tc>
                  <a:txBody>
                    <a:bodyPr/>
                    <a:lstStyle/>
                    <a:p>
                      <a:r>
                        <a:rPr lang="en-US" sz="1000" dirty="0" smtClean="0"/>
                        <a:t>14.**</a:t>
                      </a:r>
                      <a:endParaRPr lang="en-US" sz="1000" dirty="0"/>
                    </a:p>
                  </a:txBody>
                  <a:tcPr/>
                </a:tc>
                <a:tc>
                  <a:txBody>
                    <a:bodyPr/>
                    <a:lstStyle/>
                    <a:p>
                      <a:r>
                        <a:rPr lang="en-US" sz="1000" dirty="0" smtClean="0"/>
                        <a:t>14.2**</a:t>
                      </a:r>
                      <a:endParaRPr lang="en-US" sz="1000" dirty="0"/>
                    </a:p>
                  </a:txBody>
                  <a:tcPr/>
                </a:tc>
                <a:tc>
                  <a:txBody>
                    <a:bodyPr/>
                    <a:lstStyle/>
                    <a:p>
                      <a:r>
                        <a:rPr lang="en-US" sz="1000" dirty="0" smtClean="0"/>
                        <a:t>14.3**</a:t>
                      </a:r>
                      <a:endParaRPr lang="en-US" sz="1000" dirty="0"/>
                    </a:p>
                  </a:txBody>
                  <a:tcPr/>
                </a:tc>
              </a:tr>
              <a:tr h="370840">
                <a:tc>
                  <a:txBody>
                    <a:bodyPr/>
                    <a:lstStyle/>
                    <a:p>
                      <a:r>
                        <a:rPr lang="en-US" sz="1400" dirty="0" smtClean="0"/>
                        <a:t>C</a:t>
                      </a:r>
                      <a:endParaRPr lang="en-US" sz="1400" dirty="0"/>
                    </a:p>
                  </a:txBody>
                  <a:tcPr/>
                </a:tc>
                <a:tc>
                  <a:txBody>
                    <a:bodyPr/>
                    <a:lstStyle/>
                    <a:p>
                      <a:pPr algn="ctr"/>
                      <a:r>
                        <a:rPr lang="en-US" sz="1400" dirty="0" smtClean="0"/>
                        <a:t>5.8</a:t>
                      </a:r>
                      <a:endParaRPr lang="en-US" sz="1400" dirty="0"/>
                    </a:p>
                  </a:txBody>
                  <a:tcPr/>
                </a:tc>
                <a:tc>
                  <a:txBody>
                    <a:bodyPr/>
                    <a:lstStyle/>
                    <a:p>
                      <a:pPr algn="ctr"/>
                      <a:r>
                        <a:rPr lang="en-US" sz="1400" dirty="0" smtClean="0"/>
                        <a:t>4.7</a:t>
                      </a:r>
                      <a:endParaRPr lang="en-US" sz="1400" dirty="0"/>
                    </a:p>
                  </a:txBody>
                  <a:tcPr/>
                </a:tc>
                <a:tc>
                  <a:txBody>
                    <a:bodyPr/>
                    <a:lstStyle/>
                    <a:p>
                      <a:pPr algn="ctr"/>
                      <a:r>
                        <a:rPr lang="en-US" sz="1400" dirty="0" smtClean="0"/>
                        <a:t>4.5</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5.1</a:t>
                      </a:r>
                      <a:endParaRPr lang="en-US" sz="1400" dirty="0"/>
                    </a:p>
                  </a:txBody>
                  <a:tcPr/>
                </a:tc>
                <a:tc>
                  <a:txBody>
                    <a:bodyPr/>
                    <a:lstStyle/>
                    <a:p>
                      <a:pPr algn="ctr"/>
                      <a:r>
                        <a:rPr lang="en-US" sz="1400" dirty="0" smtClean="0"/>
                        <a:t>5.3</a:t>
                      </a:r>
                      <a:endParaRPr lang="en-US" sz="1400" dirty="0"/>
                    </a:p>
                  </a:txBody>
                  <a:tcPr/>
                </a:tc>
                <a:tc>
                  <a:txBody>
                    <a:bodyPr/>
                    <a:lstStyle/>
                    <a:p>
                      <a:pPr algn="ctr"/>
                      <a:r>
                        <a:rPr lang="en-US" sz="1400" dirty="0" smtClean="0"/>
                        <a:t>5.0</a:t>
                      </a:r>
                      <a:endParaRPr lang="en-US" sz="1400" dirty="0"/>
                    </a:p>
                  </a:txBody>
                  <a:tcPr/>
                </a:tc>
                <a:tc>
                  <a:txBody>
                    <a:bodyPr/>
                    <a:lstStyle/>
                    <a:p>
                      <a:pPr algn="ctr"/>
                      <a:r>
                        <a:rPr lang="en-US" sz="1400" dirty="0" smtClean="0"/>
                        <a:t>5.1</a:t>
                      </a:r>
                      <a:endParaRPr lang="en-US" sz="1400" dirty="0"/>
                    </a:p>
                  </a:txBody>
                  <a:tcPr/>
                </a:tc>
                <a:tc>
                  <a:txBody>
                    <a:bodyPr/>
                    <a:lstStyle/>
                    <a:p>
                      <a:pPr algn="ctr"/>
                      <a:r>
                        <a:rPr lang="en-US" sz="1400" dirty="0" smtClean="0"/>
                        <a:t>4.9</a:t>
                      </a:r>
                      <a:endParaRPr lang="en-US" sz="1400" dirty="0"/>
                    </a:p>
                  </a:txBody>
                  <a:tcPr/>
                </a:tc>
                <a:tc>
                  <a:txBody>
                    <a:bodyPr/>
                    <a:lstStyle/>
                    <a:p>
                      <a:pPr algn="ctr"/>
                      <a:r>
                        <a:rPr lang="en-US" sz="1400" dirty="0" smtClean="0"/>
                        <a:t>5.1</a:t>
                      </a:r>
                      <a:endParaRPr lang="en-US" sz="1400" dirty="0"/>
                    </a:p>
                  </a:txBody>
                  <a:tcPr/>
                </a:tc>
                <a:tc>
                  <a:txBody>
                    <a:bodyPr/>
                    <a:lstStyle/>
                    <a:p>
                      <a:pPr algn="ctr"/>
                      <a:r>
                        <a:rPr lang="en-US" sz="1400" dirty="0" smtClean="0"/>
                        <a:t>5.4</a:t>
                      </a:r>
                      <a:endParaRPr lang="en-US" sz="1400" dirty="0"/>
                    </a:p>
                  </a:txBody>
                  <a:tcPr/>
                </a:tc>
              </a:tr>
              <a:tr h="370840">
                <a:tc>
                  <a:txBody>
                    <a:bodyPr/>
                    <a:lstStyle/>
                    <a:p>
                      <a:r>
                        <a:rPr lang="en-US" sz="1400" dirty="0" err="1" smtClean="0"/>
                        <a:t>Kons</a:t>
                      </a:r>
                      <a:r>
                        <a:rPr lang="en-US" sz="1400" dirty="0" smtClean="0"/>
                        <a:t> </a:t>
                      </a:r>
                      <a:r>
                        <a:rPr lang="en-US" sz="1400" dirty="0" err="1" smtClean="0"/>
                        <a:t>Lembaga</a:t>
                      </a:r>
                      <a:r>
                        <a:rPr lang="en-US" sz="1400" dirty="0" smtClean="0"/>
                        <a:t> </a:t>
                      </a:r>
                      <a:r>
                        <a:rPr lang="en-US" sz="1400" dirty="0" err="1" smtClean="0"/>
                        <a:t>sasta</a:t>
                      </a:r>
                      <a:r>
                        <a:rPr lang="en-US" sz="1400" dirty="0" smtClean="0"/>
                        <a:t> </a:t>
                      </a:r>
                      <a:r>
                        <a:rPr lang="en-US" sz="1400" dirty="0" err="1" smtClean="0"/>
                        <a:t>nirlaba</a:t>
                      </a:r>
                      <a:endParaRPr lang="en-US" sz="1400" dirty="0"/>
                    </a:p>
                  </a:txBody>
                  <a:tcPr/>
                </a:tc>
                <a:tc>
                  <a:txBody>
                    <a:bodyPr/>
                    <a:lstStyle/>
                    <a:p>
                      <a:pPr algn="ctr"/>
                      <a:r>
                        <a:rPr lang="en-US" sz="1400" dirty="0" smtClean="0"/>
                        <a:t>9.5</a:t>
                      </a:r>
                      <a:endParaRPr lang="en-US" sz="1400" dirty="0"/>
                    </a:p>
                  </a:txBody>
                  <a:tcPr/>
                </a:tc>
                <a:tc>
                  <a:txBody>
                    <a:bodyPr/>
                    <a:lstStyle/>
                    <a:p>
                      <a:pPr algn="ctr"/>
                      <a:r>
                        <a:rPr lang="en-US" sz="1400" dirty="0" smtClean="0"/>
                        <a:t>7.9</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1.7</a:t>
                      </a:r>
                      <a:endParaRPr lang="en-US" sz="1400" dirty="0"/>
                    </a:p>
                  </a:txBody>
                  <a:tcPr/>
                </a:tc>
                <a:tc>
                  <a:txBody>
                    <a:bodyPr/>
                    <a:lstStyle/>
                    <a:p>
                      <a:pPr algn="ctr"/>
                      <a:r>
                        <a:rPr lang="en-US" sz="1400" dirty="0" smtClean="0"/>
                        <a:t>6.2</a:t>
                      </a:r>
                      <a:endParaRPr lang="en-US" sz="1400" dirty="0"/>
                    </a:p>
                  </a:txBody>
                  <a:tcPr/>
                </a:tc>
                <a:tc>
                  <a:txBody>
                    <a:bodyPr/>
                    <a:lstStyle/>
                    <a:p>
                      <a:pPr algn="ctr"/>
                      <a:r>
                        <a:rPr lang="en-US" sz="1400" dirty="0" smtClean="0"/>
                        <a:t>7.1</a:t>
                      </a:r>
                      <a:endParaRPr lang="en-US" sz="1400" dirty="0"/>
                    </a:p>
                  </a:txBody>
                  <a:tcPr/>
                </a:tc>
                <a:tc>
                  <a:txBody>
                    <a:bodyPr/>
                    <a:lstStyle/>
                    <a:p>
                      <a:pPr algn="ctr"/>
                      <a:r>
                        <a:rPr lang="en-US" sz="1400" dirty="0" smtClean="0"/>
                        <a:t>7.9</a:t>
                      </a:r>
                      <a:endParaRPr lang="en-US" sz="1400" dirty="0"/>
                    </a:p>
                  </a:txBody>
                  <a:tcPr/>
                </a:tc>
                <a:tc>
                  <a:txBody>
                    <a:bodyPr/>
                    <a:lstStyle/>
                    <a:p>
                      <a:pPr algn="ctr"/>
                      <a:r>
                        <a:rPr lang="en-US" sz="1400" dirty="0" smtClean="0"/>
                        <a:t>5.9</a:t>
                      </a:r>
                      <a:endParaRPr lang="en-US" sz="1400" dirty="0"/>
                    </a:p>
                  </a:txBody>
                  <a:tcPr/>
                </a:tc>
                <a:tc>
                  <a:txBody>
                    <a:bodyPr/>
                    <a:lstStyle/>
                    <a:p>
                      <a:pPr algn="ctr"/>
                      <a:r>
                        <a:rPr lang="en-US" sz="1400" dirty="0" smtClean="0"/>
                        <a:t>6.7</a:t>
                      </a:r>
                      <a:endParaRPr lang="en-US" sz="1400" dirty="0"/>
                    </a:p>
                  </a:txBody>
                  <a:tcPr/>
                </a:tc>
                <a:tc>
                  <a:txBody>
                    <a:bodyPr/>
                    <a:lstStyle/>
                    <a:p>
                      <a:pPr algn="ctr"/>
                      <a:r>
                        <a:rPr lang="en-US" sz="1400" dirty="0" smtClean="0"/>
                        <a:t>6.9</a:t>
                      </a:r>
                      <a:endParaRPr lang="en-US" sz="1400" dirty="0"/>
                    </a:p>
                  </a:txBody>
                  <a:tcPr/>
                </a:tc>
                <a:tc>
                  <a:txBody>
                    <a:bodyPr/>
                    <a:lstStyle/>
                    <a:p>
                      <a:pPr algn="ctr"/>
                      <a:r>
                        <a:rPr lang="en-US" sz="1400" dirty="0" smtClean="0"/>
                        <a:t>11.9</a:t>
                      </a:r>
                      <a:endParaRPr lang="en-US" sz="1400" dirty="0"/>
                    </a:p>
                  </a:txBody>
                  <a:tcPr/>
                </a:tc>
                <a:tc>
                  <a:txBody>
                    <a:bodyPr/>
                    <a:lstStyle/>
                    <a:p>
                      <a:pPr algn="ctr"/>
                      <a:r>
                        <a:rPr lang="en-US" sz="1400" dirty="0" smtClean="0"/>
                        <a:t>14.5</a:t>
                      </a:r>
                      <a:endParaRPr lang="en-US" sz="1400" dirty="0"/>
                    </a:p>
                  </a:txBody>
                  <a:tcPr/>
                </a:tc>
                <a:tc>
                  <a:txBody>
                    <a:bodyPr/>
                    <a:lstStyle/>
                    <a:p>
                      <a:pPr algn="ctr"/>
                      <a:r>
                        <a:rPr lang="en-US" sz="1400" dirty="0" smtClean="0"/>
                        <a:t>9.2</a:t>
                      </a:r>
                      <a:endParaRPr lang="en-US" sz="1400" dirty="0"/>
                    </a:p>
                  </a:txBody>
                  <a:tcPr/>
                </a:tc>
              </a:tr>
              <a:tr h="370840">
                <a:tc>
                  <a:txBody>
                    <a:bodyPr/>
                    <a:lstStyle/>
                    <a:p>
                      <a:r>
                        <a:rPr lang="en-US" sz="1400" dirty="0" smtClean="0"/>
                        <a:t>G</a:t>
                      </a:r>
                      <a:endParaRPr lang="en-US" sz="1400" dirty="0"/>
                    </a:p>
                  </a:txBody>
                  <a:tcPr/>
                </a:tc>
                <a:tc>
                  <a:txBody>
                    <a:bodyPr/>
                    <a:lstStyle/>
                    <a:p>
                      <a:pPr algn="ctr"/>
                      <a:r>
                        <a:rPr lang="en-US" sz="1400" dirty="0" smtClean="0"/>
                        <a:t>15.2</a:t>
                      </a:r>
                      <a:endParaRPr lang="en-US" sz="1400" dirty="0"/>
                    </a:p>
                  </a:txBody>
                  <a:tcPr/>
                </a:tc>
                <a:tc>
                  <a:txBody>
                    <a:bodyPr/>
                    <a:lstStyle/>
                    <a:p>
                      <a:pPr algn="ctr"/>
                      <a:r>
                        <a:rPr lang="en-US" sz="1400" dirty="0" smtClean="0"/>
                        <a:t>6.6</a:t>
                      </a:r>
                      <a:endParaRPr lang="en-US" sz="1400" dirty="0"/>
                    </a:p>
                  </a:txBody>
                  <a:tcPr/>
                </a:tc>
                <a:tc>
                  <a:txBody>
                    <a:bodyPr/>
                    <a:lstStyle/>
                    <a:p>
                      <a:pPr algn="ctr"/>
                      <a:r>
                        <a:rPr lang="en-US" sz="1400" dirty="0" smtClean="0"/>
                        <a:t>0.1</a:t>
                      </a:r>
                      <a:endParaRPr lang="en-US" sz="1400" dirty="0"/>
                    </a:p>
                  </a:txBody>
                  <a:tcPr/>
                </a:tc>
                <a:tc>
                  <a:txBody>
                    <a:bodyPr/>
                    <a:lstStyle/>
                    <a:p>
                      <a:pPr algn="ctr"/>
                      <a:r>
                        <a:rPr lang="en-US" sz="1400" dirty="0" smtClean="0"/>
                        <a:t>-0.4</a:t>
                      </a:r>
                      <a:endParaRPr lang="en-US" sz="1400" dirty="0"/>
                    </a:p>
                  </a:txBody>
                  <a:tcPr/>
                </a:tc>
                <a:tc>
                  <a:txBody>
                    <a:bodyPr/>
                    <a:lstStyle/>
                    <a:p>
                      <a:pPr algn="ctr"/>
                      <a:r>
                        <a:rPr lang="en-US" sz="1400" dirty="0" smtClean="0"/>
                        <a:t>4.7</a:t>
                      </a:r>
                      <a:endParaRPr lang="en-US" sz="1400" dirty="0"/>
                    </a:p>
                  </a:txBody>
                  <a:tcPr/>
                </a:tc>
                <a:tc>
                  <a:txBody>
                    <a:bodyPr/>
                    <a:lstStyle/>
                    <a:p>
                      <a:pPr algn="ctr"/>
                      <a:r>
                        <a:rPr lang="en-US" sz="1400" dirty="0" smtClean="0"/>
                        <a:t>2.2</a:t>
                      </a:r>
                      <a:endParaRPr lang="en-US" sz="1400" dirty="0"/>
                    </a:p>
                  </a:txBody>
                  <a:tcPr/>
                </a:tc>
                <a:tc>
                  <a:txBody>
                    <a:bodyPr/>
                    <a:lstStyle/>
                    <a:p>
                      <a:pPr algn="ctr"/>
                      <a:r>
                        <a:rPr lang="en-US" sz="1400" dirty="0" smtClean="0"/>
                        <a:t>3.8</a:t>
                      </a:r>
                      <a:endParaRPr lang="en-US" sz="1400" dirty="0"/>
                    </a:p>
                  </a:txBody>
                  <a:tcPr/>
                </a:tc>
                <a:tc>
                  <a:txBody>
                    <a:bodyPr/>
                    <a:lstStyle/>
                    <a:p>
                      <a:pPr algn="ctr"/>
                      <a:r>
                        <a:rPr lang="en-US" sz="1400" dirty="0" smtClean="0"/>
                        <a:t>7.6</a:t>
                      </a:r>
                      <a:endParaRPr lang="en-US" sz="1400" dirty="0"/>
                    </a:p>
                  </a:txBody>
                  <a:tcPr/>
                </a:tc>
                <a:tc>
                  <a:txBody>
                    <a:bodyPr/>
                    <a:lstStyle/>
                    <a:p>
                      <a:pPr algn="ctr"/>
                      <a:r>
                        <a:rPr lang="en-US" sz="1400" dirty="0" smtClean="0"/>
                        <a:t>8.1</a:t>
                      </a:r>
                      <a:endParaRPr lang="en-US" sz="1400" dirty="0"/>
                    </a:p>
                  </a:txBody>
                  <a:tcPr/>
                </a:tc>
                <a:tc>
                  <a:txBody>
                    <a:bodyPr/>
                    <a:lstStyle/>
                    <a:p>
                      <a:pPr algn="ctr"/>
                      <a:r>
                        <a:rPr lang="en-US" sz="1400" dirty="0" smtClean="0"/>
                        <a:t>5.6</a:t>
                      </a:r>
                      <a:endParaRPr lang="en-US" sz="1400" dirty="0"/>
                    </a:p>
                  </a:txBody>
                  <a:tcPr/>
                </a:tc>
                <a:tc>
                  <a:txBody>
                    <a:bodyPr/>
                    <a:lstStyle/>
                    <a:p>
                      <a:pPr algn="ctr"/>
                      <a:r>
                        <a:rPr lang="en-US" sz="1400" dirty="0" smtClean="0"/>
                        <a:t>4.8</a:t>
                      </a:r>
                      <a:endParaRPr lang="en-US" sz="1400" dirty="0"/>
                    </a:p>
                  </a:txBody>
                  <a:tcPr/>
                </a:tc>
                <a:tc>
                  <a:txBody>
                    <a:bodyPr/>
                    <a:lstStyle/>
                    <a:p>
                      <a:pPr algn="ctr"/>
                      <a:r>
                        <a:rPr lang="en-US" sz="1400" dirty="0" smtClean="0"/>
                        <a:t>0.8</a:t>
                      </a:r>
                      <a:endParaRPr lang="en-US" sz="1400" dirty="0"/>
                    </a:p>
                  </a:txBody>
                  <a:tcPr/>
                </a:tc>
                <a:tc>
                  <a:txBody>
                    <a:bodyPr/>
                    <a:lstStyle/>
                    <a:p>
                      <a:pPr algn="ctr"/>
                      <a:r>
                        <a:rPr lang="en-US" sz="1400" dirty="0" smtClean="0"/>
                        <a:t>5.3</a:t>
                      </a:r>
                      <a:endParaRPr lang="en-US" sz="1400" dirty="0"/>
                    </a:p>
                  </a:txBody>
                  <a:tcPr/>
                </a:tc>
              </a:tr>
              <a:tr h="370840">
                <a:tc>
                  <a:txBody>
                    <a:bodyPr/>
                    <a:lstStyle/>
                    <a:p>
                      <a:r>
                        <a:rPr lang="en-US" sz="1400" dirty="0" smtClean="0"/>
                        <a:t>I</a:t>
                      </a:r>
                      <a:endParaRPr lang="en-US" sz="1400" dirty="0"/>
                    </a:p>
                  </a:txBody>
                  <a:tcPr/>
                </a:tc>
                <a:tc>
                  <a:txBody>
                    <a:bodyPr/>
                    <a:lstStyle/>
                    <a:p>
                      <a:pPr algn="ctr"/>
                      <a:r>
                        <a:rPr lang="en-US" sz="1400" dirty="0" smtClean="0"/>
                        <a:t>6.8</a:t>
                      </a:r>
                      <a:endParaRPr lang="en-US" sz="1400" dirty="0"/>
                    </a:p>
                  </a:txBody>
                  <a:tcPr/>
                </a:tc>
                <a:tc>
                  <a:txBody>
                    <a:bodyPr/>
                    <a:lstStyle/>
                    <a:p>
                      <a:pPr algn="ctr"/>
                      <a:r>
                        <a:rPr lang="en-US" sz="1400" dirty="0" smtClean="0"/>
                        <a:t>6.2</a:t>
                      </a:r>
                      <a:endParaRPr lang="en-US" sz="1400" dirty="0"/>
                    </a:p>
                  </a:txBody>
                  <a:tcPr/>
                </a:tc>
                <a:tc>
                  <a:txBody>
                    <a:bodyPr/>
                    <a:lstStyle/>
                    <a:p>
                      <a:pPr algn="ctr"/>
                      <a:r>
                        <a:rPr lang="en-US" sz="1400" dirty="0" smtClean="0"/>
                        <a:t>9.3</a:t>
                      </a:r>
                      <a:endParaRPr lang="en-US" sz="1400" dirty="0"/>
                    </a:p>
                  </a:txBody>
                  <a:tcPr/>
                </a:tc>
                <a:tc>
                  <a:txBody>
                    <a:bodyPr/>
                    <a:lstStyle/>
                    <a:p>
                      <a:pPr algn="ctr"/>
                      <a:r>
                        <a:rPr lang="en-US" sz="1400" dirty="0" smtClean="0"/>
                        <a:t>11.0</a:t>
                      </a:r>
                      <a:endParaRPr lang="en-US" sz="1400" dirty="0"/>
                    </a:p>
                  </a:txBody>
                  <a:tcPr/>
                </a:tc>
                <a:tc>
                  <a:txBody>
                    <a:bodyPr/>
                    <a:lstStyle/>
                    <a:p>
                      <a:pPr algn="ctr"/>
                      <a:r>
                        <a:rPr lang="en-US" sz="1400" dirty="0" smtClean="0"/>
                        <a:t>8.4</a:t>
                      </a:r>
                      <a:endParaRPr lang="en-US" sz="1400" dirty="0"/>
                    </a:p>
                  </a:txBody>
                  <a:tcPr/>
                </a:tc>
                <a:tc>
                  <a:txBody>
                    <a:bodyPr/>
                    <a:lstStyle/>
                    <a:p>
                      <a:pPr algn="ctr"/>
                      <a:r>
                        <a:rPr lang="en-US" sz="1400" dirty="0" smtClean="0"/>
                        <a:t>5.4</a:t>
                      </a:r>
                      <a:endParaRPr lang="en-US" sz="1400" dirty="0"/>
                    </a:p>
                  </a:txBody>
                  <a:tcPr/>
                </a:tc>
                <a:tc>
                  <a:txBody>
                    <a:bodyPr/>
                    <a:lstStyle/>
                    <a:p>
                      <a:pPr algn="ctr"/>
                      <a:r>
                        <a:rPr lang="en-US" sz="1400" dirty="0" smtClean="0"/>
                        <a:t>7.8</a:t>
                      </a:r>
                      <a:endParaRPr lang="en-US" sz="1400" dirty="0"/>
                    </a:p>
                  </a:txBody>
                  <a:tcPr/>
                </a:tc>
                <a:tc>
                  <a:txBody>
                    <a:bodyPr/>
                    <a:lstStyle/>
                    <a:p>
                      <a:pPr algn="ctr"/>
                      <a:r>
                        <a:rPr lang="en-US" sz="1400" dirty="0" smtClean="0"/>
                        <a:t>8.5</a:t>
                      </a:r>
                      <a:endParaRPr lang="en-US" sz="1400" dirty="0"/>
                    </a:p>
                  </a:txBody>
                  <a:tcPr/>
                </a:tc>
                <a:tc>
                  <a:txBody>
                    <a:bodyPr/>
                    <a:lstStyle/>
                    <a:p>
                      <a:pPr algn="ctr"/>
                      <a:r>
                        <a:rPr lang="en-US" sz="1400" dirty="0" smtClean="0"/>
                        <a:t>9.5</a:t>
                      </a:r>
                      <a:endParaRPr lang="en-US" sz="1400" dirty="0"/>
                    </a:p>
                  </a:txBody>
                  <a:tcPr/>
                </a:tc>
                <a:tc>
                  <a:txBody>
                    <a:bodyPr/>
                    <a:lstStyle/>
                    <a:p>
                      <a:pPr algn="ctr"/>
                      <a:r>
                        <a:rPr lang="en-US" sz="1400" dirty="0" smtClean="0"/>
                        <a:t>7.9</a:t>
                      </a:r>
                      <a:endParaRPr lang="en-US" sz="1400" dirty="0"/>
                    </a:p>
                  </a:txBody>
                  <a:tcPr/>
                </a:tc>
                <a:tc>
                  <a:txBody>
                    <a:bodyPr/>
                    <a:lstStyle/>
                    <a:p>
                      <a:pPr algn="ctr"/>
                      <a:r>
                        <a:rPr lang="en-US" sz="1400" dirty="0" smtClean="0"/>
                        <a:t>9.6</a:t>
                      </a:r>
                      <a:endParaRPr lang="en-US" sz="1400" dirty="0"/>
                    </a:p>
                  </a:txBody>
                  <a:tcPr/>
                </a:tc>
                <a:tc>
                  <a:txBody>
                    <a:bodyPr/>
                    <a:lstStyle/>
                    <a:p>
                      <a:pPr algn="ctr"/>
                      <a:r>
                        <a:rPr lang="en-US" sz="1400" dirty="0" smtClean="0"/>
                        <a:t>6.7</a:t>
                      </a:r>
                      <a:endParaRPr lang="en-US" sz="1400" dirty="0"/>
                    </a:p>
                  </a:txBody>
                  <a:tcPr/>
                </a:tc>
                <a:tc>
                  <a:txBody>
                    <a:bodyPr/>
                    <a:lstStyle/>
                    <a:p>
                      <a:pPr algn="ctr"/>
                      <a:r>
                        <a:rPr lang="en-US" sz="1400" dirty="0" smtClean="0"/>
                        <a:t>5.0</a:t>
                      </a:r>
                      <a:endParaRPr lang="en-US" sz="1400" dirty="0"/>
                    </a:p>
                  </a:txBody>
                  <a:tcPr/>
                </a:tc>
              </a:tr>
              <a:tr h="370840">
                <a:tc>
                  <a:txBody>
                    <a:bodyPr/>
                    <a:lstStyle/>
                    <a:p>
                      <a:r>
                        <a:rPr lang="en-US" sz="1400" dirty="0" smtClean="0"/>
                        <a:t>X</a:t>
                      </a:r>
                      <a:endParaRPr lang="en-US" sz="1400" dirty="0"/>
                    </a:p>
                  </a:txBody>
                  <a:tcPr/>
                </a:tc>
                <a:tc>
                  <a:txBody>
                    <a:bodyPr/>
                    <a:lstStyle/>
                    <a:p>
                      <a:pPr algn="ctr"/>
                      <a:r>
                        <a:rPr lang="en-US" sz="1400" dirty="0" smtClean="0"/>
                        <a:t>18.5</a:t>
                      </a:r>
                      <a:endParaRPr lang="en-US" sz="1400" dirty="0"/>
                    </a:p>
                  </a:txBody>
                  <a:tcPr/>
                </a:tc>
                <a:tc>
                  <a:txBody>
                    <a:bodyPr/>
                    <a:lstStyle/>
                    <a:p>
                      <a:pPr algn="ctr"/>
                      <a:r>
                        <a:rPr lang="en-US" sz="1400" dirty="0" smtClean="0"/>
                        <a:t>2.3</a:t>
                      </a:r>
                      <a:endParaRPr lang="en-US" sz="1400" dirty="0"/>
                    </a:p>
                  </a:txBody>
                  <a:tcPr/>
                </a:tc>
                <a:tc>
                  <a:txBody>
                    <a:bodyPr/>
                    <a:lstStyle/>
                    <a:p>
                      <a:pPr algn="ctr"/>
                      <a:r>
                        <a:rPr lang="en-US" sz="1400" dirty="0" smtClean="0"/>
                        <a:t>10.2</a:t>
                      </a:r>
                      <a:endParaRPr lang="en-US" sz="1400" dirty="0"/>
                    </a:p>
                  </a:txBody>
                  <a:tcPr/>
                </a:tc>
                <a:tc>
                  <a:txBody>
                    <a:bodyPr/>
                    <a:lstStyle/>
                    <a:p>
                      <a:pPr algn="ctr"/>
                      <a:r>
                        <a:rPr lang="en-US" sz="1400" dirty="0" smtClean="0"/>
                        <a:t>8.3</a:t>
                      </a:r>
                      <a:endParaRPr lang="en-US" sz="1400" dirty="0"/>
                    </a:p>
                  </a:txBody>
                  <a:tcPr/>
                </a:tc>
                <a:tc>
                  <a:txBody>
                    <a:bodyPr/>
                    <a:lstStyle/>
                    <a:p>
                      <a:pPr algn="ctr"/>
                      <a:r>
                        <a:rPr lang="en-US" sz="1400" dirty="0" smtClean="0"/>
                        <a:t>9.5</a:t>
                      </a:r>
                      <a:endParaRPr lang="en-US" sz="1400" dirty="0"/>
                    </a:p>
                  </a:txBody>
                  <a:tcPr/>
                </a:tc>
                <a:tc>
                  <a:txBody>
                    <a:bodyPr/>
                    <a:lstStyle/>
                    <a:p>
                      <a:pPr algn="ctr"/>
                      <a:r>
                        <a:rPr lang="en-US" sz="1400" dirty="0" smtClean="0"/>
                        <a:t>3.7</a:t>
                      </a:r>
                      <a:endParaRPr lang="en-US" sz="1400" dirty="0"/>
                    </a:p>
                  </a:txBody>
                  <a:tcPr/>
                </a:tc>
                <a:tc>
                  <a:txBody>
                    <a:bodyPr/>
                    <a:lstStyle/>
                    <a:p>
                      <a:pPr algn="ctr"/>
                      <a:r>
                        <a:rPr lang="en-US" sz="1400" dirty="0" smtClean="0"/>
                        <a:t>8.9</a:t>
                      </a:r>
                      <a:endParaRPr lang="en-US" sz="1400" dirty="0"/>
                    </a:p>
                  </a:txBody>
                  <a:tcPr/>
                </a:tc>
                <a:tc>
                  <a:txBody>
                    <a:bodyPr/>
                    <a:lstStyle/>
                    <a:p>
                      <a:pPr algn="ctr"/>
                      <a:r>
                        <a:rPr lang="en-US" sz="1400" dirty="0" smtClean="0"/>
                        <a:t>10.5</a:t>
                      </a:r>
                      <a:endParaRPr lang="en-US" sz="1400" dirty="0"/>
                    </a:p>
                  </a:txBody>
                  <a:tcPr/>
                </a:tc>
                <a:tc>
                  <a:txBody>
                    <a:bodyPr/>
                    <a:lstStyle/>
                    <a:p>
                      <a:pPr algn="ctr"/>
                      <a:r>
                        <a:rPr lang="en-US" sz="1400" dirty="0" smtClean="0"/>
                        <a:t>11.2</a:t>
                      </a:r>
                      <a:endParaRPr lang="en-US" sz="1400" dirty="0"/>
                    </a:p>
                  </a:txBody>
                  <a:tcPr/>
                </a:tc>
                <a:tc>
                  <a:txBody>
                    <a:bodyPr/>
                    <a:lstStyle/>
                    <a:p>
                      <a:pPr algn="ctr"/>
                      <a:r>
                        <a:rPr lang="en-US" sz="1400" dirty="0" smtClean="0"/>
                        <a:t>8.6</a:t>
                      </a:r>
                      <a:endParaRPr lang="en-US" sz="1400" dirty="0"/>
                    </a:p>
                  </a:txBody>
                  <a:tcPr/>
                </a:tc>
                <a:tc>
                  <a:txBody>
                    <a:bodyPr/>
                    <a:lstStyle/>
                    <a:p>
                      <a:pPr algn="ctr"/>
                      <a:r>
                        <a:rPr lang="en-US" sz="1400" dirty="0" smtClean="0"/>
                        <a:t>10.2</a:t>
                      </a:r>
                      <a:endParaRPr lang="en-US" sz="1400" dirty="0"/>
                    </a:p>
                  </a:txBody>
                  <a:tcPr/>
                </a:tc>
                <a:tc>
                  <a:txBody>
                    <a:bodyPr/>
                    <a:lstStyle/>
                    <a:p>
                      <a:pPr algn="ctr"/>
                      <a:r>
                        <a:rPr lang="en-US" sz="1400" dirty="0" smtClean="0"/>
                        <a:t>7.3</a:t>
                      </a:r>
                      <a:endParaRPr lang="en-US" sz="1400" dirty="0"/>
                    </a:p>
                  </a:txBody>
                  <a:tcPr/>
                </a:tc>
                <a:tc>
                  <a:txBody>
                    <a:bodyPr/>
                    <a:lstStyle/>
                    <a:p>
                      <a:pPr algn="ctr"/>
                      <a:r>
                        <a:rPr lang="en-US" sz="1400" dirty="0" smtClean="0"/>
                        <a:t>7.2</a:t>
                      </a:r>
                      <a:endParaRPr lang="en-US" sz="1400" dirty="0"/>
                    </a:p>
                  </a:txBody>
                  <a:tcPr/>
                </a:tc>
              </a:tr>
              <a:tr h="370840">
                <a:tc>
                  <a:txBody>
                    <a:bodyPr/>
                    <a:lstStyle/>
                    <a:p>
                      <a:r>
                        <a:rPr lang="en-US" sz="1400" dirty="0" smtClean="0"/>
                        <a:t>M</a:t>
                      </a:r>
                      <a:endParaRPr lang="en-US" sz="1400" dirty="0"/>
                    </a:p>
                  </a:txBody>
                  <a:tcPr/>
                </a:tc>
                <a:tc>
                  <a:txBody>
                    <a:bodyPr/>
                    <a:lstStyle/>
                    <a:p>
                      <a:pPr algn="ctr"/>
                      <a:r>
                        <a:rPr lang="en-US" sz="1400" dirty="0" smtClean="0"/>
                        <a:t>20.5</a:t>
                      </a:r>
                      <a:endParaRPr lang="en-US" sz="1400" dirty="0"/>
                    </a:p>
                  </a:txBody>
                  <a:tcPr/>
                </a:tc>
                <a:tc>
                  <a:txBody>
                    <a:bodyPr/>
                    <a:lstStyle/>
                    <a:p>
                      <a:pPr algn="ctr"/>
                      <a:r>
                        <a:rPr lang="en-US" sz="1400" dirty="0" smtClean="0"/>
                        <a:t>4.8</a:t>
                      </a:r>
                      <a:endParaRPr lang="en-US" sz="1400" dirty="0"/>
                    </a:p>
                  </a:txBody>
                  <a:tcPr/>
                </a:tc>
                <a:tc>
                  <a:txBody>
                    <a:bodyPr/>
                    <a:lstStyle/>
                    <a:p>
                      <a:pPr algn="ctr"/>
                      <a:r>
                        <a:rPr lang="en-US" sz="1400" dirty="0" smtClean="0"/>
                        <a:t>2.8</a:t>
                      </a:r>
                      <a:endParaRPr lang="en-US" sz="1400" dirty="0"/>
                    </a:p>
                  </a:txBody>
                  <a:tcPr/>
                </a:tc>
                <a:tc>
                  <a:txBody>
                    <a:bodyPr/>
                    <a:lstStyle/>
                    <a:p>
                      <a:pPr algn="ctr"/>
                      <a:r>
                        <a:rPr lang="en-US" sz="1400" dirty="0" smtClean="0"/>
                        <a:t>7.9</a:t>
                      </a:r>
                      <a:endParaRPr lang="en-US" sz="1400" dirty="0"/>
                    </a:p>
                  </a:txBody>
                  <a:tcPr/>
                </a:tc>
                <a:tc>
                  <a:txBody>
                    <a:bodyPr/>
                    <a:lstStyle/>
                    <a:p>
                      <a:pPr algn="ctr"/>
                      <a:r>
                        <a:rPr lang="en-US" sz="1400" dirty="0" smtClean="0"/>
                        <a:t>8.5</a:t>
                      </a:r>
                      <a:endParaRPr lang="en-US" sz="1400" dirty="0"/>
                    </a:p>
                  </a:txBody>
                  <a:tcPr/>
                </a:tc>
                <a:tc>
                  <a:txBody>
                    <a:bodyPr/>
                    <a:lstStyle/>
                    <a:p>
                      <a:pPr algn="ctr"/>
                      <a:r>
                        <a:rPr lang="en-US" sz="1400" dirty="0" smtClean="0"/>
                        <a:t>1.7</a:t>
                      </a:r>
                      <a:endParaRPr lang="en-US" sz="1400" dirty="0"/>
                    </a:p>
                  </a:txBody>
                  <a:tcPr/>
                </a:tc>
                <a:tc>
                  <a:txBody>
                    <a:bodyPr/>
                    <a:lstStyle/>
                    <a:p>
                      <a:pPr algn="ctr"/>
                      <a:r>
                        <a:rPr lang="en-US" sz="1400" dirty="0" smtClean="0"/>
                        <a:t>7.4</a:t>
                      </a:r>
                      <a:endParaRPr lang="en-US" sz="1400" dirty="0"/>
                    </a:p>
                  </a:txBody>
                  <a:tcPr/>
                </a:tc>
                <a:tc>
                  <a:txBody>
                    <a:bodyPr/>
                    <a:lstStyle/>
                    <a:p>
                      <a:pPr algn="ctr"/>
                      <a:r>
                        <a:rPr lang="en-US" sz="1400" dirty="0" smtClean="0"/>
                        <a:t>18.5</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9.3</a:t>
                      </a:r>
                      <a:endParaRPr lang="en-US" sz="1400" dirty="0"/>
                    </a:p>
                  </a:txBody>
                  <a:tcPr/>
                </a:tc>
                <a:tc>
                  <a:txBody>
                    <a:bodyPr/>
                    <a:lstStyle/>
                    <a:p>
                      <a:pPr algn="ctr"/>
                      <a:r>
                        <a:rPr lang="en-US" sz="1400" dirty="0" smtClean="0"/>
                        <a:t>10.5</a:t>
                      </a:r>
                      <a:endParaRPr lang="en-US" sz="1400" dirty="0"/>
                    </a:p>
                  </a:txBody>
                  <a:tcPr/>
                </a:tc>
                <a:tc>
                  <a:txBody>
                    <a:bodyPr/>
                    <a:lstStyle/>
                    <a:p>
                      <a:pPr algn="ctr"/>
                      <a:r>
                        <a:rPr lang="en-US" sz="1400" dirty="0" smtClean="0"/>
                        <a:t>1.3</a:t>
                      </a:r>
                      <a:endParaRPr lang="en-US" sz="1400" dirty="0"/>
                    </a:p>
                  </a:txBody>
                  <a:tcPr/>
                </a:tc>
                <a:tc>
                  <a:txBody>
                    <a:bodyPr/>
                    <a:lstStyle/>
                    <a:p>
                      <a:pPr algn="ctr"/>
                      <a:r>
                        <a:rPr lang="en-US" sz="1400" dirty="0" smtClean="0"/>
                        <a:t>3.0</a:t>
                      </a:r>
                      <a:endParaRPr lang="en-US" sz="1400" dirty="0"/>
                    </a:p>
                  </a:txBody>
                  <a:tcPr/>
                </a:tc>
              </a:tr>
              <a:tr h="370840">
                <a:tc>
                  <a:txBody>
                    <a:bodyPr/>
                    <a:lstStyle/>
                    <a:p>
                      <a:r>
                        <a:rPr lang="en-US" sz="1400" dirty="0" smtClean="0"/>
                        <a:t>PDRB</a:t>
                      </a:r>
                      <a:endParaRPr lang="en-US" sz="1400" dirty="0"/>
                    </a:p>
                  </a:txBody>
                  <a:tcPr/>
                </a:tc>
                <a:tc>
                  <a:txBody>
                    <a:bodyPr/>
                    <a:lstStyle/>
                    <a:p>
                      <a:pPr algn="ctr"/>
                      <a:r>
                        <a:rPr lang="en-US" sz="1400" dirty="0" smtClean="0"/>
                        <a:t>6.5</a:t>
                      </a:r>
                      <a:endParaRPr lang="en-US" sz="1400" dirty="0"/>
                    </a:p>
                  </a:txBody>
                  <a:tcPr/>
                </a:tc>
                <a:tc>
                  <a:txBody>
                    <a:bodyPr/>
                    <a:lstStyle/>
                    <a:p>
                      <a:pPr algn="ctr"/>
                      <a:r>
                        <a:rPr lang="en-US" sz="1400" dirty="0" smtClean="0"/>
                        <a:t>6.6</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6.3</a:t>
                      </a:r>
                      <a:endParaRPr lang="en-US" sz="1400" dirty="0"/>
                    </a:p>
                  </a:txBody>
                  <a:tcPr/>
                </a:tc>
                <a:tc>
                  <a:txBody>
                    <a:bodyPr/>
                    <a:lstStyle/>
                    <a:p>
                      <a:pPr algn="ctr"/>
                      <a:r>
                        <a:rPr lang="en-US" sz="1400" dirty="0" smtClean="0"/>
                        <a:t>6.3</a:t>
                      </a:r>
                      <a:endParaRPr lang="en-US" sz="1400" dirty="0"/>
                    </a:p>
                  </a:txBody>
                  <a:tcPr/>
                </a:tc>
                <a:tc>
                  <a:txBody>
                    <a:bodyPr/>
                    <a:lstStyle/>
                    <a:p>
                      <a:pPr algn="ctr"/>
                      <a:r>
                        <a:rPr lang="en-US" sz="1400" dirty="0" smtClean="0"/>
                        <a:t>5.6</a:t>
                      </a:r>
                      <a:endParaRPr lang="en-US" sz="1400" dirty="0"/>
                    </a:p>
                  </a:txBody>
                  <a:tcPr/>
                </a:tc>
                <a:tc>
                  <a:txBody>
                    <a:bodyPr/>
                    <a:lstStyle/>
                    <a:p>
                      <a:pPr algn="ctr"/>
                      <a:r>
                        <a:rPr lang="en-US" sz="1400" dirty="0" smtClean="0"/>
                        <a:t>6.2</a:t>
                      </a:r>
                      <a:endParaRPr lang="en-US" sz="1400" dirty="0"/>
                    </a:p>
                  </a:txBody>
                  <a:tcPr/>
                </a:tc>
                <a:tc>
                  <a:txBody>
                    <a:bodyPr/>
                    <a:lstStyle/>
                    <a:p>
                      <a:pPr algn="ctr"/>
                      <a:r>
                        <a:rPr lang="en-US" sz="1400" dirty="0" smtClean="0"/>
                        <a:t>5.9</a:t>
                      </a:r>
                      <a:endParaRPr lang="en-US" sz="1400" dirty="0"/>
                    </a:p>
                  </a:txBody>
                  <a:tcPr/>
                </a:tc>
                <a:tc>
                  <a:txBody>
                    <a:bodyPr/>
                    <a:lstStyle/>
                    <a:p>
                      <a:pPr algn="ctr"/>
                      <a:r>
                        <a:rPr lang="en-US" sz="1400" dirty="0" smtClean="0"/>
                        <a:t>5.6</a:t>
                      </a:r>
                      <a:endParaRPr lang="en-US" sz="1400" dirty="0"/>
                    </a:p>
                  </a:txBody>
                  <a:tcPr/>
                </a:tc>
                <a:tc>
                  <a:txBody>
                    <a:bodyPr/>
                    <a:lstStyle/>
                    <a:p>
                      <a:pPr algn="ctr"/>
                      <a:r>
                        <a:rPr lang="en-US" sz="1400" dirty="0" smtClean="0"/>
                        <a:t>5.8</a:t>
                      </a:r>
                      <a:endParaRPr lang="en-US" sz="1400" dirty="0"/>
                    </a:p>
                  </a:txBody>
                  <a:tcPr/>
                </a:tc>
                <a:tc>
                  <a:txBody>
                    <a:bodyPr/>
                    <a:lstStyle/>
                    <a:p>
                      <a:pPr algn="ctr"/>
                      <a:r>
                        <a:rPr lang="en-US" sz="1400" dirty="0" smtClean="0"/>
                        <a:t>5.2</a:t>
                      </a:r>
                      <a:endParaRPr lang="en-US" sz="1400" dirty="0"/>
                    </a:p>
                  </a:txBody>
                  <a:tcPr/>
                </a:tc>
                <a:tc>
                  <a:txBody>
                    <a:bodyPr/>
                    <a:lstStyle/>
                    <a:p>
                      <a:pPr algn="ctr"/>
                      <a:r>
                        <a:rPr lang="en-US" sz="1400" dirty="0" smtClean="0"/>
                        <a:t>5.2</a:t>
                      </a:r>
                      <a:endParaRPr lang="en-US" sz="1400" dirty="0"/>
                    </a:p>
                  </a:txBody>
                  <a:tcPr/>
                </a:tc>
                <a:tc>
                  <a:txBody>
                    <a:bodyPr/>
                    <a:lstStyle/>
                    <a:p>
                      <a:pPr algn="ctr"/>
                      <a:r>
                        <a:rPr lang="en-US" sz="1400" dirty="0" smtClean="0"/>
                        <a:t>5.4</a:t>
                      </a:r>
                      <a:endParaRPr lang="en-US" sz="1400" dirty="0"/>
                    </a:p>
                  </a:txBody>
                  <a:tcPr/>
                </a:tc>
              </a:tr>
            </a:tbl>
          </a:graphicData>
        </a:graphic>
      </p:graphicFrame>
      <p:sp>
        <p:nvSpPr>
          <p:cNvPr id="13" name="TextBox 12"/>
          <p:cNvSpPr txBox="1"/>
          <p:nvPr/>
        </p:nvSpPr>
        <p:spPr>
          <a:xfrm>
            <a:off x="444499" y="6210018"/>
            <a:ext cx="3954929" cy="461665"/>
          </a:xfrm>
          <a:prstGeom prst="rect">
            <a:avLst/>
          </a:prstGeom>
          <a:noFill/>
        </p:spPr>
        <p:txBody>
          <a:bodyPr wrap="none" rtlCol="0">
            <a:spAutoFit/>
          </a:bodyPr>
          <a:lstStyle/>
          <a:p>
            <a:r>
              <a:rPr lang="en-US" sz="1200" dirty="0" err="1" smtClean="0"/>
              <a:t>Keterangan</a:t>
            </a:r>
            <a:r>
              <a:rPr lang="en-US" sz="1200" dirty="0" smtClean="0"/>
              <a:t>: * </a:t>
            </a:r>
            <a:r>
              <a:rPr lang="en-US" sz="1200" dirty="0" err="1" smtClean="0"/>
              <a:t>angka</a:t>
            </a:r>
            <a:r>
              <a:rPr lang="en-US" sz="1200" dirty="0" smtClean="0"/>
              <a:t> </a:t>
            </a:r>
            <a:r>
              <a:rPr lang="en-US" sz="1200" dirty="0" err="1" smtClean="0"/>
              <a:t>sementara</a:t>
            </a:r>
            <a:r>
              <a:rPr lang="en-US" sz="1200" dirty="0" smtClean="0"/>
              <a:t>, ** </a:t>
            </a:r>
            <a:r>
              <a:rPr lang="en-US" sz="1200" dirty="0" err="1" smtClean="0"/>
              <a:t>angka</a:t>
            </a:r>
            <a:r>
              <a:rPr lang="en-US" sz="1200" dirty="0" smtClean="0"/>
              <a:t> </a:t>
            </a:r>
            <a:r>
              <a:rPr lang="en-US" sz="1200" dirty="0" err="1" smtClean="0"/>
              <a:t>sangat</a:t>
            </a:r>
            <a:r>
              <a:rPr lang="en-US" sz="1200" dirty="0" smtClean="0"/>
              <a:t> </a:t>
            </a:r>
            <a:r>
              <a:rPr lang="en-US" sz="1200" dirty="0" err="1" smtClean="0"/>
              <a:t>sementara</a:t>
            </a:r>
            <a:endParaRPr lang="en-US" sz="1200" dirty="0" smtClean="0"/>
          </a:p>
          <a:p>
            <a:r>
              <a:rPr lang="en-US" sz="1200" dirty="0" err="1" smtClean="0"/>
              <a:t>Sumber</a:t>
            </a:r>
            <a:r>
              <a:rPr lang="en-US" sz="1200" dirty="0" smtClean="0"/>
              <a:t>: BPS </a:t>
            </a:r>
            <a:r>
              <a:rPr lang="en-US" sz="1200" dirty="0" err="1" smtClean="0"/>
              <a:t>Jateng</a:t>
            </a:r>
            <a:r>
              <a:rPr lang="en-US" sz="1200" dirty="0" smtClean="0"/>
              <a:t> </a:t>
            </a:r>
            <a:r>
              <a:rPr lang="en-US" sz="1200" dirty="0" err="1" smtClean="0"/>
              <a:t>dalam</a:t>
            </a:r>
            <a:r>
              <a:rPr lang="en-US" sz="1200" dirty="0"/>
              <a:t> </a:t>
            </a:r>
            <a:r>
              <a:rPr lang="en-US" sz="1200" dirty="0" smtClean="0"/>
              <a:t>KER </a:t>
            </a:r>
            <a:r>
              <a:rPr lang="en-US" sz="1200" dirty="0" err="1" smtClean="0"/>
              <a:t>Jateng</a:t>
            </a:r>
            <a:r>
              <a:rPr lang="en-US" sz="1200" dirty="0" smtClean="0"/>
              <a:t> TW III </a:t>
            </a:r>
            <a:endParaRPr lang="en-US" sz="1200" dirty="0"/>
          </a:p>
        </p:txBody>
      </p:sp>
    </p:spTree>
    <p:extLst>
      <p:ext uri="{BB962C8B-B14F-4D97-AF65-F5344CB8AC3E}">
        <p14:creationId xmlns:p14="http://schemas.microsoft.com/office/powerpoint/2010/main" val="36508538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fr-FR" smtClean="0"/>
              <a:t>air/01/2015</a:t>
            </a:r>
            <a:endParaRPr lang="en-US"/>
          </a:p>
        </p:txBody>
      </p:sp>
      <p:sp>
        <p:nvSpPr>
          <p:cNvPr id="8" name="Slide Number Placeholder 7"/>
          <p:cNvSpPr>
            <a:spLocks noGrp="1"/>
          </p:cNvSpPr>
          <p:nvPr>
            <p:ph type="sldNum" sz="quarter" idx="12"/>
          </p:nvPr>
        </p:nvSpPr>
        <p:spPr/>
        <p:txBody>
          <a:bodyPr/>
          <a:lstStyle/>
          <a:p>
            <a:pPr>
              <a:defRPr/>
            </a:pPr>
            <a:fld id="{FC0209FC-10E7-2744-BD2E-DC5F6E630598}" type="slidenum">
              <a:rPr lang="en-US" smtClean="0"/>
              <a:pPr>
                <a:defRPr/>
              </a:pPr>
              <a:t>15</a:t>
            </a:fld>
            <a:endParaRPr lang="en-US"/>
          </a:p>
        </p:txBody>
      </p:sp>
      <p:sp>
        <p:nvSpPr>
          <p:cNvPr id="9" name="TextBox 8"/>
          <p:cNvSpPr txBox="1"/>
          <p:nvPr/>
        </p:nvSpPr>
        <p:spPr>
          <a:xfrm>
            <a:off x="279399" y="3702550"/>
            <a:ext cx="3954929" cy="461665"/>
          </a:xfrm>
          <a:prstGeom prst="rect">
            <a:avLst/>
          </a:prstGeom>
          <a:noFill/>
        </p:spPr>
        <p:txBody>
          <a:bodyPr wrap="none" rtlCol="0">
            <a:spAutoFit/>
          </a:bodyPr>
          <a:lstStyle/>
          <a:p>
            <a:r>
              <a:rPr lang="en-US" sz="1200" dirty="0" err="1" smtClean="0"/>
              <a:t>Keterangan</a:t>
            </a:r>
            <a:r>
              <a:rPr lang="en-US" sz="1200" dirty="0" smtClean="0"/>
              <a:t>: * </a:t>
            </a:r>
            <a:r>
              <a:rPr lang="en-US" sz="1200" dirty="0" err="1" smtClean="0"/>
              <a:t>angka</a:t>
            </a:r>
            <a:r>
              <a:rPr lang="en-US" sz="1200" dirty="0" smtClean="0"/>
              <a:t> </a:t>
            </a:r>
            <a:r>
              <a:rPr lang="en-US" sz="1200" dirty="0" err="1" smtClean="0"/>
              <a:t>sementara</a:t>
            </a:r>
            <a:r>
              <a:rPr lang="en-US" sz="1200" dirty="0" smtClean="0"/>
              <a:t>, ** </a:t>
            </a:r>
            <a:r>
              <a:rPr lang="en-US" sz="1200" dirty="0" err="1" smtClean="0"/>
              <a:t>angka</a:t>
            </a:r>
            <a:r>
              <a:rPr lang="en-US" sz="1200" dirty="0" smtClean="0"/>
              <a:t> </a:t>
            </a:r>
            <a:r>
              <a:rPr lang="en-US" sz="1200" dirty="0" err="1" smtClean="0"/>
              <a:t>sangat</a:t>
            </a:r>
            <a:r>
              <a:rPr lang="en-US" sz="1200" dirty="0" smtClean="0"/>
              <a:t> </a:t>
            </a:r>
            <a:r>
              <a:rPr lang="en-US" sz="1200" dirty="0" err="1" smtClean="0"/>
              <a:t>sementara</a:t>
            </a:r>
            <a:endParaRPr lang="en-US" sz="1200" dirty="0" smtClean="0"/>
          </a:p>
          <a:p>
            <a:r>
              <a:rPr lang="en-US" sz="1200" dirty="0" err="1" smtClean="0"/>
              <a:t>Sumber</a:t>
            </a:r>
            <a:r>
              <a:rPr lang="en-US" sz="1200" dirty="0" smtClean="0"/>
              <a:t>: BPS </a:t>
            </a:r>
            <a:r>
              <a:rPr lang="en-US" sz="1200" dirty="0" err="1" smtClean="0"/>
              <a:t>Jateng</a:t>
            </a:r>
            <a:r>
              <a:rPr lang="en-US" sz="1200" dirty="0" smtClean="0"/>
              <a:t> </a:t>
            </a:r>
            <a:r>
              <a:rPr lang="en-US" sz="1200" dirty="0" err="1" smtClean="0"/>
              <a:t>dalam</a:t>
            </a:r>
            <a:r>
              <a:rPr lang="en-US" sz="1200" dirty="0"/>
              <a:t> </a:t>
            </a:r>
            <a:r>
              <a:rPr lang="en-US" sz="1200" dirty="0" smtClean="0"/>
              <a:t>KER </a:t>
            </a:r>
            <a:r>
              <a:rPr lang="en-US" sz="1200" dirty="0" err="1" smtClean="0"/>
              <a:t>Jateng</a:t>
            </a:r>
            <a:r>
              <a:rPr lang="en-US" sz="1200" dirty="0" smtClean="0"/>
              <a:t> TW III </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1659337536"/>
              </p:ext>
            </p:extLst>
          </p:nvPr>
        </p:nvGraphicFramePr>
        <p:xfrm>
          <a:off x="279399" y="144462"/>
          <a:ext cx="8648700" cy="3394869"/>
        </p:xfrm>
        <a:graphic>
          <a:graphicData uri="http://schemas.openxmlformats.org/drawingml/2006/table">
            <a:tbl>
              <a:tblPr firstRow="1" bandRow="1">
                <a:tableStyleId>{1E171933-4619-4E11-9A3F-F7608DF75F80}</a:tableStyleId>
              </a:tblPr>
              <a:tblGrid>
                <a:gridCol w="2068357"/>
                <a:gridCol w="598213"/>
                <a:gridCol w="598213"/>
                <a:gridCol w="598213"/>
                <a:gridCol w="598213"/>
                <a:gridCol w="598213"/>
                <a:gridCol w="598213"/>
                <a:gridCol w="598213"/>
                <a:gridCol w="598213"/>
                <a:gridCol w="598213"/>
                <a:gridCol w="598213"/>
                <a:gridCol w="598213"/>
              </a:tblGrid>
              <a:tr h="370840">
                <a:tc>
                  <a:txBody>
                    <a:bodyPr/>
                    <a:lstStyle/>
                    <a:p>
                      <a:pPr algn="l" fontAlgn="b"/>
                      <a:r>
                        <a:rPr lang="sk-SK" sz="1200" u="none" strike="noStrike" dirty="0">
                          <a:effectLst/>
                        </a:rPr>
                        <a:t>Sektor</a:t>
                      </a:r>
                      <a:endParaRPr lang="sk-SK"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12.1</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12.2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12.3</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12.4</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13.1*</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13.2*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13.3*</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13.4**</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14.1**</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14.2**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dirty="0">
                          <a:effectLst/>
                        </a:rPr>
                        <a:t>14.3**</a:t>
                      </a:r>
                      <a:endParaRPr lang="en-US" sz="1200" b="0" i="0" u="none" strike="noStrike" dirty="0">
                        <a:solidFill>
                          <a:srgbClr val="000000"/>
                        </a:solidFill>
                        <a:effectLst/>
                        <a:latin typeface="Calibri"/>
                      </a:endParaRPr>
                    </a:p>
                  </a:txBody>
                  <a:tcPr marL="12700" marR="12700" marT="12700" marB="0" anchor="b"/>
                </a:tc>
              </a:tr>
              <a:tr h="280829">
                <a:tc>
                  <a:txBody>
                    <a:bodyPr/>
                    <a:lstStyle/>
                    <a:p>
                      <a:pPr algn="l" fontAlgn="b"/>
                      <a:r>
                        <a:rPr lang="en-US" sz="1200" u="none" strike="noStrike">
                          <a:effectLst/>
                        </a:rPr>
                        <a:t>PERTANIAN</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3.9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0.9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2.4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3.5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a:effectLst/>
                        </a:rPr>
                        <a:t>1.6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0</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-2.3</a:t>
                      </a:r>
                      <a:endParaRPr lang="en-US" sz="1200" b="0" i="0" u="none" strike="noStrike" dirty="0">
                        <a:solidFill>
                          <a:srgbClr val="000000"/>
                        </a:solidFill>
                        <a:effectLst/>
                        <a:latin typeface="Calibri"/>
                      </a:endParaRPr>
                    </a:p>
                  </a:txBody>
                  <a:tcPr marL="12700" marR="12700" marT="12700" marB="0" anchor="b"/>
                </a:tc>
              </a:tr>
              <a:tr h="252889">
                <a:tc>
                  <a:txBody>
                    <a:bodyPr/>
                    <a:lstStyle/>
                    <a:p>
                      <a:pPr algn="l" fontAlgn="b"/>
                      <a:r>
                        <a:rPr lang="en-US" sz="1200" u="none" strike="noStrike">
                          <a:effectLst/>
                        </a:rPr>
                        <a:t>PERTAMBANGAN DAN PENGGALIAN</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4.5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4.1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5.9</a:t>
                      </a:r>
                      <a:endParaRPr lang="en-US" sz="1200" b="0" i="0" u="none" strike="noStrike">
                        <a:solidFill>
                          <a:srgbClr val="000000"/>
                        </a:solidFill>
                        <a:effectLst/>
                        <a:latin typeface="Calibri"/>
                      </a:endParaRPr>
                    </a:p>
                  </a:txBody>
                  <a:tcPr marL="12700" marR="12700" marT="12700" marB="0" anchor="b"/>
                </a:tc>
              </a:tr>
              <a:tr h="255111">
                <a:tc>
                  <a:txBody>
                    <a:bodyPr/>
                    <a:lstStyle/>
                    <a:p>
                      <a:pPr algn="l" fontAlgn="b"/>
                      <a:r>
                        <a:rPr lang="en-US" sz="1200" u="none" strike="noStrike">
                          <a:effectLst/>
                        </a:rPr>
                        <a:t>INDUSTRI PENGOLAHAN</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3.5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4.7</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a:effectLst/>
                        </a:rPr>
                        <a:t>6.5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7.2</a:t>
                      </a:r>
                      <a:endParaRPr lang="en-US" sz="1200" b="0" i="0" u="none" strike="noStrike">
                        <a:solidFill>
                          <a:srgbClr val="000000"/>
                        </a:solidFill>
                        <a:effectLst/>
                        <a:latin typeface="Calibri"/>
                      </a:endParaRPr>
                    </a:p>
                  </a:txBody>
                  <a:tcPr marL="12700" marR="12700" marT="12700" marB="0" anchor="b"/>
                </a:tc>
              </a:tr>
              <a:tr h="279400">
                <a:tc>
                  <a:txBody>
                    <a:bodyPr/>
                    <a:lstStyle/>
                    <a:p>
                      <a:pPr algn="l" fontAlgn="b"/>
                      <a:r>
                        <a:rPr lang="en-US" sz="1200" u="none" strike="noStrike">
                          <a:effectLst/>
                        </a:rPr>
                        <a:t>LISTRIK GAS DAN AIR BERSIH</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Calibri"/>
                      </a:endParaRPr>
                    </a:p>
                  </a:txBody>
                  <a:tcPr marL="12700" marR="12700" marT="12700" marB="0" anchor="b"/>
                </a:tc>
              </a:tr>
              <a:tr h="230029">
                <a:tc>
                  <a:txBody>
                    <a:bodyPr/>
                    <a:lstStyle/>
                    <a:p>
                      <a:pPr algn="l" fontAlgn="b"/>
                      <a:r>
                        <a:rPr lang="en-US" sz="1200" u="none" strike="noStrike">
                          <a:effectLst/>
                        </a:rPr>
                        <a:t>BANGUNAN</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4.3</a:t>
                      </a:r>
                      <a:endParaRPr lang="en-US" sz="1200" b="0" i="0" u="none" strike="noStrike">
                        <a:solidFill>
                          <a:srgbClr val="000000"/>
                        </a:solidFill>
                        <a:effectLst/>
                        <a:latin typeface="Calibri"/>
                      </a:endParaRPr>
                    </a:p>
                  </a:txBody>
                  <a:tcPr marL="12700" marR="12700" marT="12700" marB="0" anchor="b"/>
                </a:tc>
              </a:tr>
              <a:tr h="304800">
                <a:tc>
                  <a:txBody>
                    <a:bodyPr/>
                    <a:lstStyle/>
                    <a:p>
                      <a:pPr algn="l" fontAlgn="b"/>
                      <a:r>
                        <a:rPr lang="en-US" sz="1200" u="none" strike="noStrike">
                          <a:effectLst/>
                        </a:rPr>
                        <a:t>PHR</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8.1</a:t>
                      </a:r>
                      <a:endParaRPr lang="en-US" sz="1200" b="0" i="0" u="none" strike="noStrike">
                        <a:solidFill>
                          <a:srgbClr val="000000"/>
                        </a:solidFill>
                        <a:effectLst/>
                        <a:latin typeface="Calibri"/>
                      </a:endParaRPr>
                    </a:p>
                  </a:txBody>
                  <a:tcPr marL="12700" marR="12700" marT="12700" marB="0" anchor="b"/>
                </a:tc>
              </a:tr>
              <a:tr h="279400">
                <a:tc>
                  <a:txBody>
                    <a:bodyPr/>
                    <a:lstStyle/>
                    <a:p>
                      <a:pPr algn="l" fontAlgn="b"/>
                      <a:r>
                        <a:rPr lang="en-US" sz="1200" u="none" strike="noStrike">
                          <a:effectLst/>
                        </a:rPr>
                        <a:t>PENGANGKUTAN DAN KOMUNIKASI</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8.1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2.9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4.9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7.6</a:t>
                      </a:r>
                      <a:endParaRPr lang="en-US" sz="1200" b="0" i="0" u="none" strike="noStrike" dirty="0">
                        <a:solidFill>
                          <a:srgbClr val="000000"/>
                        </a:solidFill>
                        <a:effectLst/>
                        <a:latin typeface="Calibri"/>
                      </a:endParaRPr>
                    </a:p>
                  </a:txBody>
                  <a:tcPr marL="12700" marR="12700" marT="12700" marB="0" anchor="b"/>
                </a:tc>
              </a:tr>
              <a:tr h="370840">
                <a:tc>
                  <a:txBody>
                    <a:bodyPr/>
                    <a:lstStyle/>
                    <a:p>
                      <a:pPr algn="l" fontAlgn="b"/>
                      <a:r>
                        <a:rPr lang="en-US" sz="1200" u="none" strike="noStrike">
                          <a:effectLst/>
                        </a:rPr>
                        <a:t>KEUANGAN, PERSEWAAN, JASA PERS</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10.4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11.3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11.3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11.2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7.4</a:t>
                      </a:r>
                      <a:endParaRPr lang="en-US" sz="1200" b="0" i="0" u="none" strike="noStrike">
                        <a:solidFill>
                          <a:srgbClr val="000000"/>
                        </a:solidFill>
                        <a:effectLst/>
                        <a:latin typeface="Calibri"/>
                      </a:endParaRPr>
                    </a:p>
                  </a:txBody>
                  <a:tcPr marL="12700" marR="12700" marT="12700" marB="0" anchor="b"/>
                </a:tc>
              </a:tr>
              <a:tr h="259080">
                <a:tc>
                  <a:txBody>
                    <a:bodyPr/>
                    <a:lstStyle/>
                    <a:p>
                      <a:pPr algn="l" fontAlgn="b"/>
                      <a:r>
                        <a:rPr lang="en-US" sz="1200" u="none" strike="noStrike">
                          <a:effectLst/>
                        </a:rPr>
                        <a:t>JASA-JASA</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9.3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3.4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7.4</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4.7</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6.8</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2.1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5.1</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6.1</a:t>
                      </a:r>
                      <a:endParaRPr lang="en-US" sz="1200" b="0" i="0" u="none" strike="noStrike" dirty="0">
                        <a:solidFill>
                          <a:srgbClr val="000000"/>
                        </a:solidFill>
                        <a:effectLst/>
                        <a:latin typeface="Calibri"/>
                      </a:endParaRPr>
                    </a:p>
                  </a:txBody>
                  <a:tcPr marL="12700" marR="12700" marT="12700" marB="0" anchor="b"/>
                </a:tc>
              </a:tr>
              <a:tr h="279400">
                <a:tc>
                  <a:txBody>
                    <a:bodyPr/>
                    <a:lstStyle/>
                    <a:p>
                      <a:pPr algn="l" fontAlgn="b"/>
                      <a:r>
                        <a:rPr lang="en-US" sz="1200" u="none" strike="noStrike">
                          <a:effectLst/>
                        </a:rPr>
                        <a:t>PDRB</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6.2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5.9</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5.6</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5.2</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5.4</a:t>
                      </a:r>
                      <a:endParaRPr lang="en-US" sz="1200" b="0" i="0" u="none" strike="noStrike" dirty="0">
                        <a:solidFill>
                          <a:srgbClr val="000000"/>
                        </a:solidFill>
                        <a:effectLst/>
                        <a:latin typeface="Calibri"/>
                      </a:endParaRPr>
                    </a:p>
                  </a:txBody>
                  <a:tcPr marL="12700" marR="12700" marT="12700" marB="0" anchor="b"/>
                </a:tc>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216510269"/>
              </p:ext>
            </p:extLst>
          </p:nvPr>
        </p:nvGraphicFramePr>
        <p:xfrm>
          <a:off x="4406899" y="3492500"/>
          <a:ext cx="4521199" cy="30215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37445" y="5207000"/>
            <a:ext cx="3796884" cy="1200329"/>
          </a:xfrm>
          <a:prstGeom prst="rect">
            <a:avLst/>
          </a:prstGeom>
          <a:solidFill>
            <a:schemeClr val="accent4">
              <a:lumMod val="40000"/>
              <a:lumOff val="60000"/>
            </a:schemeClr>
          </a:solidFill>
        </p:spPr>
        <p:txBody>
          <a:bodyPr wrap="square" rtlCol="0">
            <a:spAutoFit/>
          </a:bodyPr>
          <a:lstStyle/>
          <a:p>
            <a:pPr marL="285750" indent="-285750">
              <a:buFont typeface="Arial"/>
              <a:buChar char="•"/>
            </a:pPr>
            <a:r>
              <a:rPr lang="en-US" dirty="0" err="1" smtClean="0"/>
              <a:t>Secara</a:t>
            </a:r>
            <a:r>
              <a:rPr lang="en-US" dirty="0" smtClean="0"/>
              <a:t> </a:t>
            </a:r>
            <a:r>
              <a:rPr lang="en-US" dirty="0" err="1" smtClean="0"/>
              <a:t>struktural</a:t>
            </a:r>
            <a:r>
              <a:rPr lang="en-US" dirty="0" smtClean="0"/>
              <a:t> </a:t>
            </a:r>
            <a:r>
              <a:rPr lang="en-US" dirty="0" err="1" smtClean="0"/>
              <a:t>tidak</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dalam</a:t>
            </a:r>
            <a:r>
              <a:rPr lang="en-US" dirty="0" smtClean="0"/>
              <a:t> 4 </a:t>
            </a:r>
            <a:r>
              <a:rPr lang="en-US" dirty="0" err="1" smtClean="0"/>
              <a:t>tahun</a:t>
            </a:r>
            <a:r>
              <a:rPr lang="en-US" dirty="0" smtClean="0"/>
              <a:t> </a:t>
            </a:r>
            <a:r>
              <a:rPr lang="en-US" dirty="0" err="1" smtClean="0"/>
              <a:t>terakhir</a:t>
            </a:r>
            <a:endParaRPr lang="en-US" dirty="0" smtClean="0"/>
          </a:p>
          <a:p>
            <a:pPr marL="285750" indent="-285750">
              <a:buFont typeface="Arial"/>
              <a:buChar char="•"/>
            </a:pPr>
            <a:r>
              <a:rPr lang="en-US" dirty="0" err="1" smtClean="0"/>
              <a:t>Pertumbuhan</a:t>
            </a:r>
            <a:r>
              <a:rPr lang="en-US" dirty="0" smtClean="0"/>
              <a:t> </a:t>
            </a:r>
            <a:r>
              <a:rPr lang="en-US" dirty="0" err="1" smtClean="0"/>
              <a:t>tertinggi</a:t>
            </a:r>
            <a:r>
              <a:rPr lang="en-US" dirty="0" smtClean="0"/>
              <a:t> </a:t>
            </a:r>
            <a:r>
              <a:rPr lang="en-US" dirty="0" err="1" smtClean="0"/>
              <a:t>juga</a:t>
            </a:r>
            <a:r>
              <a:rPr lang="en-US" dirty="0" smtClean="0"/>
              <a:t> </a:t>
            </a:r>
            <a:r>
              <a:rPr lang="en-US" dirty="0" err="1" smtClean="0"/>
              <a:t>terjadi</a:t>
            </a:r>
            <a:r>
              <a:rPr lang="en-US" dirty="0" smtClean="0"/>
              <a:t> </a:t>
            </a:r>
            <a:r>
              <a:rPr lang="en-US" dirty="0" err="1" smtClean="0"/>
              <a:t>pada</a:t>
            </a:r>
            <a:r>
              <a:rPr lang="en-US" dirty="0" smtClean="0"/>
              <a:t> 3 </a:t>
            </a:r>
            <a:r>
              <a:rPr lang="en-US" dirty="0" err="1" smtClean="0"/>
              <a:t>sektor</a:t>
            </a:r>
            <a:r>
              <a:rPr lang="en-US" dirty="0" smtClean="0"/>
              <a:t> </a:t>
            </a:r>
            <a:r>
              <a:rPr lang="en-US" dirty="0" err="1" smtClean="0"/>
              <a:t>dominan</a:t>
            </a:r>
            <a:endParaRPr lang="en-US" dirty="0" smtClean="0"/>
          </a:p>
        </p:txBody>
      </p:sp>
    </p:spTree>
    <p:extLst>
      <p:ext uri="{BB962C8B-B14F-4D97-AF65-F5344CB8AC3E}">
        <p14:creationId xmlns:p14="http://schemas.microsoft.com/office/powerpoint/2010/main" val="24874434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Industri</a:t>
            </a:r>
            <a:r>
              <a:rPr lang="en-US" sz="4000" dirty="0" smtClean="0"/>
              <a:t>, </a:t>
            </a:r>
            <a:r>
              <a:rPr lang="en-US" sz="4000" dirty="0" err="1" smtClean="0"/>
              <a:t>Investasi</a:t>
            </a:r>
            <a:endParaRPr lang="en-US" sz="4000" dirty="0"/>
          </a:p>
        </p:txBody>
      </p:sp>
      <p:sp>
        <p:nvSpPr>
          <p:cNvPr id="12" name="Content Placeholder 11"/>
          <p:cNvSpPr>
            <a:spLocks noGrp="1"/>
          </p:cNvSpPr>
          <p:nvPr>
            <p:ph idx="1"/>
          </p:nvPr>
        </p:nvSpPr>
        <p:spPr/>
        <p:txBody>
          <a:bodyPr>
            <a:normAutofit lnSpcReduction="10000"/>
          </a:bodyPr>
          <a:lstStyle/>
          <a:p>
            <a:pPr marL="571500" indent="-457200">
              <a:buFont typeface="+mj-lt"/>
              <a:buAutoNum type="arabicPeriod"/>
            </a:pPr>
            <a:r>
              <a:rPr lang="en-US" dirty="0" err="1"/>
              <a:t>Kinerja</a:t>
            </a:r>
            <a:r>
              <a:rPr lang="en-US" dirty="0"/>
              <a:t> </a:t>
            </a:r>
            <a:r>
              <a:rPr lang="en-US" dirty="0" err="1"/>
              <a:t>sektor</a:t>
            </a:r>
            <a:r>
              <a:rPr lang="en-US" dirty="0"/>
              <a:t> </a:t>
            </a:r>
            <a:r>
              <a:rPr lang="en-US" dirty="0" err="1"/>
              <a:t>industri</a:t>
            </a:r>
            <a:r>
              <a:rPr lang="en-US" dirty="0"/>
              <a:t> </a:t>
            </a:r>
            <a:r>
              <a:rPr lang="en-US" dirty="0" err="1"/>
              <a:t>pengolahan</a:t>
            </a:r>
            <a:r>
              <a:rPr lang="en-US" dirty="0"/>
              <a:t> </a:t>
            </a:r>
            <a:r>
              <a:rPr lang="en-US" dirty="0" err="1"/>
              <a:t>meningkat</a:t>
            </a:r>
            <a:r>
              <a:rPr lang="en-US" dirty="0"/>
              <a:t> </a:t>
            </a:r>
            <a:r>
              <a:rPr lang="en-US" dirty="0" err="1"/>
              <a:t>dibanding</a:t>
            </a:r>
            <a:r>
              <a:rPr lang="en-US" dirty="0"/>
              <a:t> </a:t>
            </a:r>
            <a:r>
              <a:rPr lang="en-US" dirty="0" err="1"/>
              <a:t>triwulan</a:t>
            </a:r>
            <a:r>
              <a:rPr lang="en-US" dirty="0"/>
              <a:t> </a:t>
            </a:r>
            <a:r>
              <a:rPr lang="en-US" dirty="0" err="1" smtClean="0"/>
              <a:t>sebelumnya</a:t>
            </a:r>
            <a:r>
              <a:rPr lang="en-US" dirty="0" smtClean="0"/>
              <a:t> 6.1</a:t>
            </a:r>
            <a:r>
              <a:rPr lang="en-US" dirty="0"/>
              <a:t>% </a:t>
            </a:r>
            <a:r>
              <a:rPr lang="en-US" dirty="0">
                <a:sym typeface="Wingdings"/>
              </a:rPr>
              <a:t> 7.2% (tw.3)  </a:t>
            </a:r>
            <a:r>
              <a:rPr lang="en-US" dirty="0" err="1">
                <a:sym typeface="Wingdings"/>
              </a:rPr>
              <a:t>dikuatkan</a:t>
            </a:r>
            <a:r>
              <a:rPr lang="en-US" dirty="0">
                <a:sym typeface="Wingdings"/>
              </a:rPr>
              <a:t> </a:t>
            </a:r>
            <a:r>
              <a:rPr lang="en-US" dirty="0" err="1">
                <a:sym typeface="Wingdings"/>
              </a:rPr>
              <a:t>dengan</a:t>
            </a:r>
            <a:r>
              <a:rPr lang="en-US" dirty="0">
                <a:sym typeface="Wingdings"/>
              </a:rPr>
              <a:t> </a:t>
            </a:r>
            <a:r>
              <a:rPr lang="en-US" dirty="0" err="1">
                <a:sym typeface="Wingdings"/>
              </a:rPr>
              <a:t>pertumbuhan</a:t>
            </a:r>
            <a:r>
              <a:rPr lang="en-US" dirty="0">
                <a:sym typeface="Wingdings"/>
              </a:rPr>
              <a:t> </a:t>
            </a:r>
            <a:r>
              <a:rPr lang="en-US" dirty="0" err="1">
                <a:sym typeface="Wingdings"/>
              </a:rPr>
              <a:t>impor</a:t>
            </a:r>
            <a:r>
              <a:rPr lang="en-US" dirty="0">
                <a:sym typeface="Wingdings"/>
              </a:rPr>
              <a:t> </a:t>
            </a:r>
            <a:r>
              <a:rPr lang="en-US" dirty="0" err="1">
                <a:sym typeface="Wingdings"/>
              </a:rPr>
              <a:t>bahan</a:t>
            </a:r>
            <a:r>
              <a:rPr lang="en-US" dirty="0">
                <a:sym typeface="Wingdings"/>
              </a:rPr>
              <a:t> </a:t>
            </a:r>
            <a:r>
              <a:rPr lang="en-US" dirty="0" err="1" smtClean="0">
                <a:sym typeface="Wingdings"/>
              </a:rPr>
              <a:t>baku</a:t>
            </a:r>
            <a:r>
              <a:rPr lang="en-US" dirty="0" smtClean="0">
                <a:sym typeface="Wingdings"/>
              </a:rPr>
              <a:t>  </a:t>
            </a:r>
            <a:r>
              <a:rPr lang="en-US" dirty="0" err="1">
                <a:sym typeface="Wingdings"/>
              </a:rPr>
              <a:t>Menunjukkan</a:t>
            </a:r>
            <a:r>
              <a:rPr lang="en-US" dirty="0">
                <a:sym typeface="Wingdings"/>
              </a:rPr>
              <a:t> </a:t>
            </a:r>
            <a:r>
              <a:rPr lang="en-US" dirty="0" err="1">
                <a:sym typeface="Wingdings"/>
              </a:rPr>
              <a:t>bukti</a:t>
            </a:r>
            <a:r>
              <a:rPr lang="en-US" dirty="0">
                <a:sym typeface="Wingdings"/>
              </a:rPr>
              <a:t> </a:t>
            </a:r>
            <a:r>
              <a:rPr lang="en-US" dirty="0" err="1">
                <a:sym typeface="Wingdings"/>
              </a:rPr>
              <a:t>bahwa</a:t>
            </a:r>
            <a:r>
              <a:rPr lang="en-US" dirty="0">
                <a:sym typeface="Wingdings"/>
              </a:rPr>
              <a:t> </a:t>
            </a:r>
            <a:r>
              <a:rPr lang="en-US" dirty="0" err="1">
                <a:sym typeface="Wingdings"/>
              </a:rPr>
              <a:t>impor</a:t>
            </a:r>
            <a:r>
              <a:rPr lang="en-US" dirty="0">
                <a:sym typeface="Wingdings"/>
              </a:rPr>
              <a:t> content </a:t>
            </a:r>
            <a:r>
              <a:rPr lang="en-US" dirty="0" err="1">
                <a:sym typeface="Wingdings"/>
              </a:rPr>
              <a:t>masih</a:t>
            </a:r>
            <a:r>
              <a:rPr lang="en-US" dirty="0">
                <a:sym typeface="Wingdings"/>
              </a:rPr>
              <a:t> </a:t>
            </a:r>
            <a:r>
              <a:rPr lang="en-US" dirty="0" err="1" smtClean="0">
                <a:sym typeface="Wingdings"/>
              </a:rPr>
              <a:t>kuat</a:t>
            </a:r>
            <a:endParaRPr lang="en-US" dirty="0" smtClean="0">
              <a:sym typeface="Wingdings"/>
            </a:endParaRPr>
          </a:p>
          <a:p>
            <a:pPr marL="457200" indent="-457200">
              <a:buFont typeface="+mj-lt"/>
              <a:buAutoNum type="arabicPeriod"/>
            </a:pPr>
            <a:r>
              <a:rPr lang="en-US" dirty="0" err="1"/>
              <a:t>Investasi</a:t>
            </a:r>
            <a:r>
              <a:rPr lang="en-US" dirty="0"/>
              <a:t> </a:t>
            </a:r>
            <a:r>
              <a:rPr lang="en-US" dirty="0" err="1"/>
              <a:t>mengalami</a:t>
            </a:r>
            <a:r>
              <a:rPr lang="en-US" dirty="0"/>
              <a:t> </a:t>
            </a:r>
            <a:r>
              <a:rPr lang="en-US" dirty="0" err="1"/>
              <a:t>pelambatan</a:t>
            </a:r>
            <a:r>
              <a:rPr lang="en-US" dirty="0"/>
              <a:t> </a:t>
            </a:r>
            <a:r>
              <a:rPr lang="en-US" dirty="0" err="1"/>
              <a:t>dari</a:t>
            </a:r>
            <a:r>
              <a:rPr lang="en-US" dirty="0"/>
              <a:t> 6.7% </a:t>
            </a:r>
            <a:r>
              <a:rPr lang="en-US" dirty="0" err="1"/>
              <a:t>menjadi</a:t>
            </a:r>
            <a:r>
              <a:rPr lang="en-US" dirty="0"/>
              <a:t> 5.8% (tw3)</a:t>
            </a:r>
          </a:p>
          <a:p>
            <a:pPr marL="457200" indent="-457200">
              <a:buFont typeface="+mj-lt"/>
              <a:buAutoNum type="arabicPeriod"/>
            </a:pPr>
            <a:r>
              <a:rPr lang="en-US" dirty="0" err="1"/>
              <a:t>Terlihat</a:t>
            </a:r>
            <a:r>
              <a:rPr lang="en-US" dirty="0"/>
              <a:t> </a:t>
            </a:r>
            <a:r>
              <a:rPr lang="en-US" dirty="0" err="1"/>
              <a:t>dari</a:t>
            </a:r>
            <a:r>
              <a:rPr lang="en-US" dirty="0"/>
              <a:t> </a:t>
            </a:r>
            <a:r>
              <a:rPr lang="en-US" dirty="0" err="1"/>
              <a:t>pelambatan</a:t>
            </a:r>
            <a:r>
              <a:rPr lang="en-US" dirty="0"/>
              <a:t> </a:t>
            </a:r>
            <a:r>
              <a:rPr lang="en-US" dirty="0" err="1"/>
              <a:t>sektor</a:t>
            </a:r>
            <a:r>
              <a:rPr lang="en-US" dirty="0"/>
              <a:t> </a:t>
            </a:r>
            <a:r>
              <a:rPr lang="en-US" dirty="0" err="1"/>
              <a:t>bangunan</a:t>
            </a:r>
            <a:r>
              <a:rPr lang="en-US" dirty="0"/>
              <a:t> </a:t>
            </a:r>
            <a:r>
              <a:rPr lang="en-US" dirty="0" err="1"/>
              <a:t>dan</a:t>
            </a:r>
            <a:r>
              <a:rPr lang="en-US" dirty="0"/>
              <a:t> </a:t>
            </a:r>
            <a:r>
              <a:rPr lang="en-US" dirty="0" err="1"/>
              <a:t>turunnya</a:t>
            </a:r>
            <a:r>
              <a:rPr lang="en-US" dirty="0"/>
              <a:t> volume </a:t>
            </a:r>
            <a:r>
              <a:rPr lang="en-US" dirty="0" err="1"/>
              <a:t>impor</a:t>
            </a:r>
            <a:r>
              <a:rPr lang="en-US" dirty="0"/>
              <a:t> </a:t>
            </a:r>
            <a:r>
              <a:rPr lang="en-US" dirty="0" err="1"/>
              <a:t>barang</a:t>
            </a:r>
            <a:r>
              <a:rPr lang="en-US" dirty="0"/>
              <a:t> modal (-57.51% -</a:t>
            </a:r>
            <a:r>
              <a:rPr lang="en-US" dirty="0" err="1"/>
              <a:t>yoy</a:t>
            </a:r>
            <a:r>
              <a:rPr lang="en-US" dirty="0"/>
              <a:t>; 5.25% </a:t>
            </a:r>
            <a:r>
              <a:rPr lang="en-US" dirty="0" err="1"/>
              <a:t>mtm</a:t>
            </a:r>
            <a:r>
              <a:rPr lang="en-US" dirty="0"/>
              <a:t>); </a:t>
            </a:r>
            <a:r>
              <a:rPr lang="en-US" dirty="0" err="1"/>
              <a:t>turunnya</a:t>
            </a:r>
            <a:r>
              <a:rPr lang="en-US" dirty="0"/>
              <a:t> </a:t>
            </a:r>
            <a:r>
              <a:rPr lang="en-US" dirty="0" err="1"/>
              <a:t>kredit</a:t>
            </a:r>
            <a:r>
              <a:rPr lang="en-US" dirty="0"/>
              <a:t> </a:t>
            </a:r>
            <a:r>
              <a:rPr lang="en-US" dirty="0" err="1"/>
              <a:t>investasi</a:t>
            </a:r>
            <a:r>
              <a:rPr lang="en-US" dirty="0"/>
              <a:t>, </a:t>
            </a:r>
            <a:r>
              <a:rPr lang="en-US" dirty="0" err="1"/>
              <a:t>dan</a:t>
            </a:r>
            <a:r>
              <a:rPr lang="en-US" dirty="0"/>
              <a:t> </a:t>
            </a:r>
            <a:r>
              <a:rPr lang="en-US" dirty="0" err="1"/>
              <a:t>kegiatan</a:t>
            </a:r>
            <a:r>
              <a:rPr lang="en-US" dirty="0"/>
              <a:t> </a:t>
            </a:r>
            <a:r>
              <a:rPr lang="en-US" dirty="0" err="1"/>
              <a:t>investasi</a:t>
            </a:r>
            <a:endParaRPr lang="en-US" dirty="0"/>
          </a:p>
          <a:p>
            <a:pPr marL="457200" indent="-457200">
              <a:buFont typeface="+mj-lt"/>
              <a:buAutoNum type="arabicPeriod"/>
            </a:pPr>
            <a:r>
              <a:rPr lang="en-US" dirty="0" err="1"/>
              <a:t>Realisasi</a:t>
            </a:r>
            <a:r>
              <a:rPr lang="en-US" dirty="0"/>
              <a:t> PMDN : 42, PMA : 66</a:t>
            </a:r>
          </a:p>
          <a:p>
            <a:pPr marL="571500" indent="-457200">
              <a:buFont typeface="+mj-lt"/>
              <a:buAutoNum type="arabicPeriod"/>
            </a:pPr>
            <a:endParaRPr lang="en-US" dirty="0"/>
          </a:p>
          <a:p>
            <a:endParaRPr lang="en-US" dirty="0"/>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p:txBody>
          <a:bodyPr/>
          <a:lstStyle/>
          <a:p>
            <a:pPr>
              <a:defRPr/>
            </a:pPr>
            <a:fld id="{FC0209FC-10E7-2744-BD2E-DC5F6E630598}" type="slidenum">
              <a:rPr lang="en-US" smtClean="0"/>
              <a:pPr>
                <a:defRPr/>
              </a:pPr>
              <a:t>16</a:t>
            </a:fld>
            <a:endParaRPr lang="en-US"/>
          </a:p>
        </p:txBody>
      </p:sp>
      <p:sp>
        <p:nvSpPr>
          <p:cNvPr id="10" name="TextBox 9"/>
          <p:cNvSpPr txBox="1"/>
          <p:nvPr/>
        </p:nvSpPr>
        <p:spPr>
          <a:xfrm>
            <a:off x="528171" y="5127568"/>
            <a:ext cx="184666" cy="369332"/>
          </a:xfrm>
          <a:prstGeom prst="rect">
            <a:avLst/>
          </a:prstGeom>
          <a:solidFill>
            <a:schemeClr val="accent4">
              <a:lumMod val="40000"/>
              <a:lumOff val="60000"/>
            </a:schemeClr>
          </a:solidFill>
        </p:spPr>
        <p:txBody>
          <a:bodyPr wrap="none" rtlCol="0">
            <a:spAutoFit/>
          </a:bodyPr>
          <a:lstStyle/>
          <a:p>
            <a:endParaRPr lang="en-US" dirty="0"/>
          </a:p>
        </p:txBody>
      </p:sp>
    </p:spTree>
    <p:extLst>
      <p:ext uri="{BB962C8B-B14F-4D97-AF65-F5344CB8AC3E}">
        <p14:creationId xmlns:p14="http://schemas.microsoft.com/office/powerpoint/2010/main" val="25572932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Peta</a:t>
            </a:r>
            <a:r>
              <a:rPr lang="en-US" dirty="0" smtClean="0"/>
              <a:t> </a:t>
            </a:r>
            <a:r>
              <a:rPr lang="en-US" dirty="0" err="1" smtClean="0"/>
              <a:t>Inflasi</a:t>
            </a:r>
            <a:endParaRPr lang="en-US" dirty="0"/>
          </a:p>
        </p:txBody>
      </p:sp>
      <p:sp>
        <p:nvSpPr>
          <p:cNvPr id="3" name="Content Placeholder 2"/>
          <p:cNvSpPr>
            <a:spLocks noGrp="1"/>
          </p:cNvSpPr>
          <p:nvPr>
            <p:ph idx="1"/>
          </p:nvPr>
        </p:nvSpPr>
        <p:spPr>
          <a:xfrm>
            <a:off x="225778" y="2595562"/>
            <a:ext cx="8499122" cy="3670767"/>
          </a:xfrm>
        </p:spPr>
        <p:txBody>
          <a:bodyPr>
            <a:noAutofit/>
          </a:bodyPr>
          <a:lstStyle/>
          <a:p>
            <a:pPr marL="457200" indent="-457200">
              <a:spcBef>
                <a:spcPts val="0"/>
              </a:spcBef>
              <a:buFont typeface="+mj-lt"/>
              <a:buAutoNum type="arabicPeriod"/>
            </a:pPr>
            <a:r>
              <a:rPr lang="en-US" sz="1800" dirty="0" err="1"/>
              <a:t>Inflasi</a:t>
            </a:r>
            <a:r>
              <a:rPr lang="en-US" sz="1800" dirty="0"/>
              <a:t> </a:t>
            </a:r>
            <a:r>
              <a:rPr lang="en-US" sz="1800" dirty="0" err="1"/>
              <a:t>Jateng</a:t>
            </a:r>
            <a:r>
              <a:rPr lang="en-US" sz="1800" dirty="0"/>
              <a:t> </a:t>
            </a:r>
            <a:r>
              <a:rPr lang="en-US" sz="1800" dirty="0" err="1"/>
              <a:t>lebih</a:t>
            </a:r>
            <a:r>
              <a:rPr lang="en-US" sz="1800" dirty="0"/>
              <a:t> </a:t>
            </a:r>
            <a:r>
              <a:rPr lang="en-US" sz="1800" dirty="0" err="1"/>
              <a:t>tinggi</a:t>
            </a:r>
            <a:r>
              <a:rPr lang="en-US" sz="1800" dirty="0"/>
              <a:t> </a:t>
            </a:r>
            <a:r>
              <a:rPr lang="en-US" sz="1800" dirty="0" err="1"/>
              <a:t>dibandingkan</a:t>
            </a:r>
            <a:r>
              <a:rPr lang="en-US" sz="1800" dirty="0"/>
              <a:t> </a:t>
            </a:r>
            <a:r>
              <a:rPr lang="en-US" sz="1800" dirty="0" err="1"/>
              <a:t>nasional</a:t>
            </a:r>
            <a:r>
              <a:rPr lang="en-US" sz="1800" dirty="0"/>
              <a:t>, </a:t>
            </a:r>
            <a:r>
              <a:rPr lang="en-US" sz="1800" dirty="0" err="1"/>
              <a:t>baik</a:t>
            </a:r>
            <a:r>
              <a:rPr lang="en-US" sz="1800" dirty="0"/>
              <a:t> </a:t>
            </a:r>
            <a:r>
              <a:rPr lang="en-US" sz="1800" dirty="0" err="1"/>
              <a:t>inflasi</a:t>
            </a:r>
            <a:r>
              <a:rPr lang="en-US" sz="1800" dirty="0"/>
              <a:t> MTM </a:t>
            </a:r>
            <a:r>
              <a:rPr lang="en-US" sz="1800" dirty="0" err="1"/>
              <a:t>maupun</a:t>
            </a:r>
            <a:r>
              <a:rPr lang="en-US" sz="1800" dirty="0"/>
              <a:t> YOY</a:t>
            </a:r>
          </a:p>
          <a:p>
            <a:pPr marL="457200" indent="-457200">
              <a:spcBef>
                <a:spcPts val="0"/>
              </a:spcBef>
              <a:buFont typeface="+mj-lt"/>
              <a:buAutoNum type="arabicPeriod"/>
            </a:pPr>
            <a:r>
              <a:rPr lang="en-US" sz="1800" dirty="0" err="1"/>
              <a:t>Disparitas</a:t>
            </a:r>
            <a:r>
              <a:rPr lang="en-US" sz="1800" dirty="0"/>
              <a:t> </a:t>
            </a:r>
            <a:r>
              <a:rPr lang="en-US" sz="1800" dirty="0" err="1"/>
              <a:t>inflasi</a:t>
            </a:r>
            <a:r>
              <a:rPr lang="en-US" sz="1800" dirty="0"/>
              <a:t> di </a:t>
            </a:r>
            <a:r>
              <a:rPr lang="en-US" sz="1800" dirty="0" err="1"/>
              <a:t>jateng</a:t>
            </a:r>
            <a:r>
              <a:rPr lang="en-US" sz="1800" dirty="0"/>
              <a:t> </a:t>
            </a:r>
            <a:r>
              <a:rPr lang="en-US" sz="1800" dirty="0" err="1" smtClean="0"/>
              <a:t>besar</a:t>
            </a:r>
            <a:endParaRPr lang="en-US" sz="1800" dirty="0" smtClean="0"/>
          </a:p>
          <a:p>
            <a:pPr marL="457200" indent="-457200">
              <a:spcBef>
                <a:spcPts val="0"/>
              </a:spcBef>
              <a:buFont typeface="+mj-lt"/>
              <a:buAutoNum type="arabicPeriod"/>
            </a:pPr>
            <a:r>
              <a:rPr lang="en-US" sz="1800" dirty="0" err="1"/>
              <a:t>Inflasi</a:t>
            </a:r>
            <a:r>
              <a:rPr lang="en-US" sz="1800" dirty="0"/>
              <a:t> Tw.3 </a:t>
            </a:r>
            <a:r>
              <a:rPr lang="en-US" sz="1800" dirty="0" err="1"/>
              <a:t>menunjukkan</a:t>
            </a:r>
            <a:r>
              <a:rPr lang="en-US" sz="1800" dirty="0"/>
              <a:t> </a:t>
            </a:r>
            <a:r>
              <a:rPr lang="en-US" sz="1800" dirty="0" err="1"/>
              <a:t>penurunan</a:t>
            </a:r>
            <a:r>
              <a:rPr lang="en-US" sz="1800" dirty="0"/>
              <a:t>, </a:t>
            </a:r>
            <a:r>
              <a:rPr lang="en-US" sz="1800" dirty="0" err="1"/>
              <a:t>dan</a:t>
            </a:r>
            <a:r>
              <a:rPr lang="en-US" sz="1800" dirty="0"/>
              <a:t> </a:t>
            </a:r>
            <a:r>
              <a:rPr lang="en-US" sz="1800" dirty="0" err="1"/>
              <a:t>lebih</a:t>
            </a:r>
            <a:r>
              <a:rPr lang="en-US" sz="1800" dirty="0"/>
              <a:t> </a:t>
            </a:r>
            <a:r>
              <a:rPr lang="en-US" sz="1800" dirty="0" err="1"/>
              <a:t>rendah</a:t>
            </a:r>
            <a:r>
              <a:rPr lang="en-US" sz="1800" dirty="0"/>
              <a:t> </a:t>
            </a:r>
            <a:r>
              <a:rPr lang="en-US" sz="1800" dirty="0" err="1"/>
              <a:t>dari</a:t>
            </a:r>
            <a:r>
              <a:rPr lang="en-US" sz="1800" dirty="0"/>
              <a:t> </a:t>
            </a:r>
            <a:r>
              <a:rPr lang="en-US" sz="1800" dirty="0" err="1"/>
              <a:t>periode</a:t>
            </a:r>
            <a:r>
              <a:rPr lang="en-US" sz="1800" dirty="0"/>
              <a:t> yang </a:t>
            </a:r>
            <a:r>
              <a:rPr lang="en-US" sz="1800" dirty="0" err="1"/>
              <a:t>sama</a:t>
            </a:r>
            <a:r>
              <a:rPr lang="en-US" sz="1800" dirty="0"/>
              <a:t> </a:t>
            </a:r>
            <a:r>
              <a:rPr lang="en-US" sz="1800" dirty="0" err="1"/>
              <a:t>tahun</a:t>
            </a:r>
            <a:r>
              <a:rPr lang="en-US" sz="1800" dirty="0"/>
              <a:t> </a:t>
            </a:r>
            <a:r>
              <a:rPr lang="en-US" sz="1800" dirty="0" err="1"/>
              <a:t>sebelumnya</a:t>
            </a:r>
            <a:endParaRPr lang="en-US" sz="1800" dirty="0"/>
          </a:p>
          <a:p>
            <a:pPr marL="457200" indent="-457200">
              <a:spcBef>
                <a:spcPts val="0"/>
              </a:spcBef>
              <a:buFont typeface="+mj-lt"/>
              <a:buAutoNum type="arabicPeriod"/>
            </a:pPr>
            <a:r>
              <a:rPr lang="en-US" sz="1800" dirty="0" err="1"/>
              <a:t>Inflasi</a:t>
            </a:r>
            <a:r>
              <a:rPr lang="en-US" sz="1800" dirty="0"/>
              <a:t> yang </a:t>
            </a:r>
            <a:r>
              <a:rPr lang="en-US" sz="1800" dirty="0" err="1"/>
              <a:t>relatif</a:t>
            </a:r>
            <a:r>
              <a:rPr lang="en-US" sz="1800" dirty="0"/>
              <a:t> </a:t>
            </a:r>
            <a:r>
              <a:rPr lang="en-US" sz="1800" dirty="0" err="1"/>
              <a:t>stabil</a:t>
            </a:r>
            <a:r>
              <a:rPr lang="en-US" sz="1800" dirty="0"/>
              <a:t> </a:t>
            </a:r>
            <a:r>
              <a:rPr lang="en-US" sz="1800" dirty="0" err="1"/>
              <a:t>tinggi</a:t>
            </a:r>
            <a:r>
              <a:rPr lang="en-US" sz="1800" dirty="0"/>
              <a:t> </a:t>
            </a:r>
            <a:r>
              <a:rPr lang="en-US" sz="1800" dirty="0" err="1"/>
              <a:t>adalah</a:t>
            </a:r>
            <a:r>
              <a:rPr lang="en-US" sz="1800" dirty="0"/>
              <a:t> </a:t>
            </a:r>
            <a:r>
              <a:rPr lang="en-US" sz="1800" dirty="0" err="1"/>
              <a:t>inflasi</a:t>
            </a:r>
            <a:r>
              <a:rPr lang="en-US" sz="1800" dirty="0"/>
              <a:t> </a:t>
            </a:r>
            <a:r>
              <a:rPr lang="en-US" sz="1800" dirty="0" err="1"/>
              <a:t>bahan</a:t>
            </a:r>
            <a:r>
              <a:rPr lang="en-US" sz="1800" dirty="0"/>
              <a:t> </a:t>
            </a:r>
            <a:r>
              <a:rPr lang="en-US" sz="1800" dirty="0" err="1"/>
              <a:t>makanan</a:t>
            </a:r>
            <a:r>
              <a:rPr lang="en-US" sz="1800" dirty="0"/>
              <a:t>; </a:t>
            </a:r>
            <a:r>
              <a:rPr lang="en-US" sz="1800" dirty="0" err="1"/>
              <a:t>makanan</a:t>
            </a:r>
            <a:r>
              <a:rPr lang="en-US" sz="1800" dirty="0"/>
              <a:t> </a:t>
            </a:r>
            <a:r>
              <a:rPr lang="en-US" sz="1800" dirty="0" err="1"/>
              <a:t>jadi</a:t>
            </a:r>
            <a:r>
              <a:rPr lang="en-US" sz="1800" dirty="0"/>
              <a:t>, </a:t>
            </a:r>
            <a:r>
              <a:rPr lang="en-US" sz="1800" dirty="0" err="1"/>
              <a:t>minuman</a:t>
            </a:r>
            <a:r>
              <a:rPr lang="en-US" sz="1800" dirty="0"/>
              <a:t> , </a:t>
            </a:r>
            <a:r>
              <a:rPr lang="en-US" sz="1800" dirty="0" err="1"/>
              <a:t>rokok</a:t>
            </a:r>
            <a:r>
              <a:rPr lang="en-US" sz="1800" dirty="0"/>
              <a:t> </a:t>
            </a:r>
            <a:r>
              <a:rPr lang="en-US" sz="1800" dirty="0" err="1"/>
              <a:t>dan</a:t>
            </a:r>
            <a:r>
              <a:rPr lang="en-US" sz="1800" dirty="0"/>
              <a:t> </a:t>
            </a:r>
            <a:r>
              <a:rPr lang="en-US" sz="1800" dirty="0" err="1"/>
              <a:t>tembakau</a:t>
            </a:r>
            <a:r>
              <a:rPr lang="en-US" sz="1800" dirty="0"/>
              <a:t>; </a:t>
            </a:r>
            <a:r>
              <a:rPr lang="en-US" sz="1800" dirty="0" err="1"/>
              <a:t>kemudian</a:t>
            </a:r>
            <a:r>
              <a:rPr lang="en-US" sz="1800" dirty="0"/>
              <a:t> </a:t>
            </a:r>
            <a:r>
              <a:rPr lang="en-US" sz="1800" dirty="0" err="1"/>
              <a:t>diikuti</a:t>
            </a:r>
            <a:r>
              <a:rPr lang="en-US" sz="1800" dirty="0"/>
              <a:t> yang </a:t>
            </a:r>
            <a:r>
              <a:rPr lang="en-US" sz="1800" dirty="0" err="1"/>
              <a:t>terkait</a:t>
            </a:r>
            <a:r>
              <a:rPr lang="en-US" sz="1800" dirty="0"/>
              <a:t> </a:t>
            </a:r>
            <a:r>
              <a:rPr lang="en-US" sz="1800" dirty="0" err="1"/>
              <a:t>dengan</a:t>
            </a:r>
            <a:r>
              <a:rPr lang="en-US" sz="1800" dirty="0"/>
              <a:t> </a:t>
            </a:r>
            <a:r>
              <a:rPr lang="en-US" sz="1800" dirty="0" err="1"/>
              <a:t>bahan</a:t>
            </a:r>
            <a:r>
              <a:rPr lang="en-US" sz="1800" dirty="0"/>
              <a:t> </a:t>
            </a:r>
            <a:r>
              <a:rPr lang="en-US" sz="1800" dirty="0" err="1" smtClean="0"/>
              <a:t>bakar</a:t>
            </a:r>
            <a:endParaRPr lang="en-US" sz="1800" dirty="0" smtClean="0"/>
          </a:p>
          <a:p>
            <a:pPr indent="-342900">
              <a:spcBef>
                <a:spcPts val="0"/>
              </a:spcBef>
              <a:buFont typeface="+mj-lt"/>
              <a:buAutoNum type="arabicPeriod"/>
            </a:pPr>
            <a:r>
              <a:rPr lang="en-US" sz="1800" dirty="0" err="1"/>
              <a:t>Penurunan</a:t>
            </a:r>
            <a:r>
              <a:rPr lang="en-US" sz="1800" dirty="0"/>
              <a:t> </a:t>
            </a:r>
            <a:r>
              <a:rPr lang="en-US" sz="1800" dirty="0" err="1"/>
              <a:t>inflasi</a:t>
            </a:r>
            <a:r>
              <a:rPr lang="en-US" sz="1800" dirty="0"/>
              <a:t> VF </a:t>
            </a:r>
            <a:r>
              <a:rPr lang="en-US" sz="1800" dirty="0" err="1"/>
              <a:t>mencerminkan</a:t>
            </a:r>
            <a:r>
              <a:rPr lang="en-US" sz="1800" dirty="0"/>
              <a:t>  </a:t>
            </a:r>
            <a:r>
              <a:rPr lang="en-US" sz="1800" dirty="0" err="1"/>
              <a:t>terjaganya</a:t>
            </a:r>
            <a:r>
              <a:rPr lang="en-US" sz="1800" dirty="0"/>
              <a:t> </a:t>
            </a:r>
            <a:r>
              <a:rPr lang="en-US" sz="1800" dirty="0" err="1"/>
              <a:t>pasokan</a:t>
            </a:r>
            <a:r>
              <a:rPr lang="en-US" sz="1800" dirty="0"/>
              <a:t> </a:t>
            </a:r>
            <a:r>
              <a:rPr lang="en-US" sz="1800" dirty="0" err="1"/>
              <a:t>bahan</a:t>
            </a:r>
            <a:r>
              <a:rPr lang="en-US" sz="1800" dirty="0"/>
              <a:t> </a:t>
            </a:r>
            <a:r>
              <a:rPr lang="en-US" sz="1800" dirty="0" err="1"/>
              <a:t>pangan</a:t>
            </a:r>
            <a:r>
              <a:rPr lang="en-US" sz="1800" dirty="0"/>
              <a:t>, </a:t>
            </a:r>
            <a:r>
              <a:rPr lang="en-US" sz="1800" dirty="0" err="1"/>
              <a:t>meski</a:t>
            </a:r>
            <a:r>
              <a:rPr lang="en-US" sz="1800" dirty="0"/>
              <a:t> </a:t>
            </a:r>
            <a:r>
              <a:rPr lang="en-US" sz="1800" dirty="0" err="1"/>
              <a:t>tetap</a:t>
            </a:r>
            <a:r>
              <a:rPr lang="en-US" sz="1800" dirty="0"/>
              <a:t> </a:t>
            </a:r>
            <a:r>
              <a:rPr lang="en-US" sz="1800" dirty="0" err="1"/>
              <a:t>merupakan</a:t>
            </a:r>
            <a:r>
              <a:rPr lang="en-US" sz="1800" dirty="0"/>
              <a:t> </a:t>
            </a:r>
            <a:r>
              <a:rPr lang="en-US" sz="1800" dirty="0" err="1"/>
              <a:t>penyumbang</a:t>
            </a:r>
            <a:r>
              <a:rPr lang="en-US" sz="1800" dirty="0"/>
              <a:t> </a:t>
            </a:r>
            <a:r>
              <a:rPr lang="en-US" sz="1800" dirty="0" err="1"/>
              <a:t>inflasi</a:t>
            </a:r>
            <a:r>
              <a:rPr lang="en-US" sz="1800" dirty="0"/>
              <a:t> </a:t>
            </a:r>
            <a:r>
              <a:rPr lang="en-US" sz="1800" dirty="0" err="1"/>
              <a:t>terbesar</a:t>
            </a:r>
            <a:endParaRPr lang="en-US" sz="1800" dirty="0"/>
          </a:p>
          <a:p>
            <a:pPr indent="-342900">
              <a:spcBef>
                <a:spcPts val="0"/>
              </a:spcBef>
              <a:buFont typeface="+mj-lt"/>
              <a:buAutoNum type="arabicPeriod"/>
            </a:pPr>
            <a:r>
              <a:rPr lang="en-US" sz="1800" dirty="0" err="1"/>
              <a:t>Inflasi</a:t>
            </a:r>
            <a:r>
              <a:rPr lang="en-US" sz="1800" dirty="0"/>
              <a:t> AP </a:t>
            </a:r>
            <a:r>
              <a:rPr lang="en-US" sz="1800" dirty="0" err="1"/>
              <a:t>menurun</a:t>
            </a:r>
            <a:r>
              <a:rPr lang="en-US" sz="1800" dirty="0"/>
              <a:t> </a:t>
            </a:r>
            <a:r>
              <a:rPr lang="en-US" sz="1800" dirty="0">
                <a:sym typeface="Wingdings"/>
              </a:rPr>
              <a:t> </a:t>
            </a:r>
            <a:r>
              <a:rPr lang="en-US" sz="1800" dirty="0" err="1">
                <a:sym typeface="Wingdings"/>
              </a:rPr>
              <a:t>belum</a:t>
            </a:r>
            <a:r>
              <a:rPr lang="en-US" sz="1800" dirty="0">
                <a:sym typeface="Wingdings"/>
              </a:rPr>
              <a:t> </a:t>
            </a:r>
            <a:r>
              <a:rPr lang="en-US" sz="1800" dirty="0" err="1">
                <a:sym typeface="Wingdings"/>
              </a:rPr>
              <a:t>terlihat</a:t>
            </a:r>
            <a:r>
              <a:rPr lang="en-US" sz="1800" dirty="0">
                <a:sym typeface="Wingdings"/>
              </a:rPr>
              <a:t> </a:t>
            </a:r>
            <a:r>
              <a:rPr lang="en-US" sz="1800" dirty="0" err="1">
                <a:sym typeface="Wingdings"/>
              </a:rPr>
              <a:t>dampak</a:t>
            </a:r>
            <a:r>
              <a:rPr lang="en-US" sz="1800" dirty="0">
                <a:sym typeface="Wingdings"/>
              </a:rPr>
              <a:t> </a:t>
            </a:r>
            <a:r>
              <a:rPr lang="en-US" sz="1800" dirty="0" err="1">
                <a:sym typeface="Wingdings"/>
              </a:rPr>
              <a:t>pengurangan</a:t>
            </a:r>
            <a:r>
              <a:rPr lang="en-US" sz="1800" dirty="0">
                <a:sym typeface="Wingdings"/>
              </a:rPr>
              <a:t> </a:t>
            </a:r>
            <a:r>
              <a:rPr lang="en-US" sz="1800" dirty="0" err="1">
                <a:sym typeface="Wingdings"/>
              </a:rPr>
              <a:t>subsidi</a:t>
            </a:r>
            <a:r>
              <a:rPr lang="en-US" sz="1800" dirty="0">
                <a:sym typeface="Wingdings"/>
              </a:rPr>
              <a:t> BBM</a:t>
            </a:r>
          </a:p>
          <a:p>
            <a:pPr indent="-342900">
              <a:spcBef>
                <a:spcPts val="0"/>
              </a:spcBef>
              <a:buFont typeface="+mj-lt"/>
              <a:buAutoNum type="arabicPeriod"/>
            </a:pPr>
            <a:r>
              <a:rPr lang="en-US" sz="1800" dirty="0">
                <a:sym typeface="Wingdings"/>
              </a:rPr>
              <a:t>Core inflation </a:t>
            </a:r>
            <a:r>
              <a:rPr lang="en-US" sz="1800" dirty="0" err="1">
                <a:sym typeface="Wingdings"/>
              </a:rPr>
              <a:t>stabil</a:t>
            </a:r>
            <a:r>
              <a:rPr lang="en-US" sz="1800" dirty="0">
                <a:sym typeface="Wingdings"/>
              </a:rPr>
              <a:t>  </a:t>
            </a:r>
            <a:r>
              <a:rPr lang="en-US" sz="1800" dirty="0" err="1">
                <a:sym typeface="Wingdings"/>
              </a:rPr>
              <a:t>dan</a:t>
            </a:r>
            <a:r>
              <a:rPr lang="en-US" sz="1800" dirty="0">
                <a:sym typeface="Wingdings"/>
              </a:rPr>
              <a:t> </a:t>
            </a:r>
            <a:r>
              <a:rPr lang="en-US" sz="1800" dirty="0" err="1">
                <a:sym typeface="Wingdings"/>
              </a:rPr>
              <a:t>cenderung</a:t>
            </a:r>
            <a:r>
              <a:rPr lang="en-US" sz="1800" dirty="0">
                <a:sym typeface="Wingdings"/>
              </a:rPr>
              <a:t> </a:t>
            </a:r>
            <a:r>
              <a:rPr lang="en-US" sz="1800" dirty="0" err="1">
                <a:sym typeface="Wingdings"/>
              </a:rPr>
              <a:t>melambat</a:t>
            </a:r>
            <a:r>
              <a:rPr lang="en-US" sz="1800" dirty="0">
                <a:sym typeface="Wingdings"/>
              </a:rPr>
              <a:t> </a:t>
            </a:r>
            <a:r>
              <a:rPr lang="en-US" sz="1800" dirty="0" err="1">
                <a:sym typeface="Wingdings"/>
              </a:rPr>
              <a:t>karena</a:t>
            </a:r>
            <a:r>
              <a:rPr lang="en-US" sz="1800" dirty="0">
                <a:sym typeface="Wingdings"/>
              </a:rPr>
              <a:t> </a:t>
            </a:r>
            <a:r>
              <a:rPr lang="en-US" sz="1800" dirty="0" err="1">
                <a:sym typeface="Wingdings"/>
              </a:rPr>
              <a:t>pelambatan</a:t>
            </a:r>
            <a:r>
              <a:rPr lang="en-US" sz="1800" dirty="0">
                <a:sym typeface="Wingdings"/>
              </a:rPr>
              <a:t> </a:t>
            </a:r>
            <a:r>
              <a:rPr lang="en-US" sz="1800" dirty="0" err="1">
                <a:sym typeface="Wingdings"/>
              </a:rPr>
              <a:t>inflasi</a:t>
            </a:r>
            <a:r>
              <a:rPr lang="en-US" sz="1800" dirty="0">
                <a:sym typeface="Wingdings"/>
              </a:rPr>
              <a:t> </a:t>
            </a:r>
            <a:r>
              <a:rPr lang="en-US" sz="1800" dirty="0" err="1">
                <a:sym typeface="Wingdings"/>
              </a:rPr>
              <a:t>inti</a:t>
            </a:r>
            <a:r>
              <a:rPr lang="en-US" sz="1800" dirty="0">
                <a:sym typeface="Wingdings"/>
              </a:rPr>
              <a:t> </a:t>
            </a:r>
            <a:r>
              <a:rPr lang="en-US" sz="1800" dirty="0" err="1">
                <a:sym typeface="Wingdings"/>
              </a:rPr>
              <a:t>nontraded</a:t>
            </a:r>
            <a:r>
              <a:rPr lang="en-US" sz="1800" dirty="0">
                <a:sym typeface="Wingdings"/>
              </a:rPr>
              <a:t> </a:t>
            </a:r>
            <a:r>
              <a:rPr lang="en-US" sz="1800" dirty="0" err="1">
                <a:sym typeface="Wingdings"/>
              </a:rPr>
              <a:t>dan</a:t>
            </a:r>
            <a:r>
              <a:rPr lang="en-US" sz="1800" dirty="0">
                <a:sym typeface="Wingdings"/>
              </a:rPr>
              <a:t> </a:t>
            </a:r>
            <a:r>
              <a:rPr lang="en-US" sz="1800" dirty="0" err="1">
                <a:sym typeface="Wingdings"/>
              </a:rPr>
              <a:t>ekspektasi</a:t>
            </a:r>
            <a:r>
              <a:rPr lang="en-US" sz="1800" dirty="0">
                <a:sym typeface="Wingdings"/>
              </a:rPr>
              <a:t> </a:t>
            </a:r>
            <a:r>
              <a:rPr lang="en-US" sz="1800" dirty="0" err="1">
                <a:sym typeface="Wingdings"/>
              </a:rPr>
              <a:t>inflasi</a:t>
            </a:r>
            <a:endParaRPr lang="en-US" sz="1800" dirty="0"/>
          </a:p>
          <a:p>
            <a:pPr marL="457200" indent="-457200">
              <a:spcBef>
                <a:spcPts val="0"/>
              </a:spcBef>
              <a:buFont typeface="+mj-lt"/>
              <a:buAutoNum type="arabicPeriod"/>
            </a:pPr>
            <a:endParaRPr lang="en-US" sz="1800" dirty="0"/>
          </a:p>
          <a:p>
            <a:pPr marL="285750" indent="-285750">
              <a:spcBef>
                <a:spcPts val="0"/>
              </a:spcBef>
              <a:buFont typeface="Arial"/>
              <a:buChar char="•"/>
            </a:pPr>
            <a:endParaRPr lang="en-US" sz="1800" dirty="0"/>
          </a:p>
          <a:p>
            <a:pPr>
              <a:spcBef>
                <a:spcPts val="0"/>
              </a:spcBef>
            </a:pPr>
            <a:endParaRPr lang="en-US" sz="1800" dirty="0"/>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p:txBody>
          <a:bodyPr/>
          <a:lstStyle/>
          <a:p>
            <a:pPr>
              <a:defRPr/>
            </a:pPr>
            <a:fld id="{FC0209FC-10E7-2744-BD2E-DC5F6E630598}" type="slidenum">
              <a:rPr lang="en-US" smtClean="0"/>
              <a:pPr>
                <a:defRPr/>
              </a:pPr>
              <a:t>17</a:t>
            </a:fld>
            <a:endParaRPr lang="en-US"/>
          </a:p>
        </p:txBody>
      </p:sp>
    </p:spTree>
    <p:extLst>
      <p:ext uri="{BB962C8B-B14F-4D97-AF65-F5344CB8AC3E}">
        <p14:creationId xmlns:p14="http://schemas.microsoft.com/office/powerpoint/2010/main" val="3980219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1280" y="153194"/>
            <a:ext cx="8041440" cy="566737"/>
          </a:xfrm>
        </p:spPr>
        <p:txBody>
          <a:bodyPr>
            <a:normAutofit fontScale="90000"/>
          </a:bodyPr>
          <a:lstStyle/>
          <a:p>
            <a:r>
              <a:rPr lang="en-US" sz="3600" dirty="0" err="1" smtClean="0"/>
              <a:t>Inflasi</a:t>
            </a:r>
            <a:r>
              <a:rPr lang="en-US" sz="3600" dirty="0" smtClean="0"/>
              <a:t> </a:t>
            </a:r>
            <a:endParaRPr lang="en-US" sz="3600" dirty="0"/>
          </a:p>
        </p:txBody>
      </p:sp>
      <p:sp>
        <p:nvSpPr>
          <p:cNvPr id="7" name="Footer Placeholder 6"/>
          <p:cNvSpPr>
            <a:spLocks noGrp="1"/>
          </p:cNvSpPr>
          <p:nvPr>
            <p:ph type="ftr" sz="quarter" idx="11"/>
          </p:nvPr>
        </p:nvSpPr>
        <p:spPr/>
        <p:txBody>
          <a:bodyPr/>
          <a:lstStyle/>
          <a:p>
            <a:pPr>
              <a:defRPr/>
            </a:pPr>
            <a:r>
              <a:rPr lang="fr-FR" smtClean="0"/>
              <a:t>air/01/2015</a:t>
            </a:r>
            <a:endParaRPr lang="en-US"/>
          </a:p>
        </p:txBody>
      </p:sp>
      <p:sp>
        <p:nvSpPr>
          <p:cNvPr id="8" name="Slide Number Placeholder 7"/>
          <p:cNvSpPr>
            <a:spLocks noGrp="1"/>
          </p:cNvSpPr>
          <p:nvPr>
            <p:ph type="sldNum" sz="quarter" idx="12"/>
          </p:nvPr>
        </p:nvSpPr>
        <p:spPr/>
        <p:txBody>
          <a:bodyPr/>
          <a:lstStyle/>
          <a:p>
            <a:pPr>
              <a:defRPr/>
            </a:pPr>
            <a:fld id="{FC0209FC-10E7-2744-BD2E-DC5F6E630598}" type="slidenum">
              <a:rPr lang="en-US" smtClean="0"/>
              <a:pPr>
                <a:defRPr/>
              </a:pPr>
              <a:t>18</a:t>
            </a:fld>
            <a:endParaRPr lang="en-US"/>
          </a:p>
        </p:txBody>
      </p:sp>
      <p:sp>
        <p:nvSpPr>
          <p:cNvPr id="9" name="TextBox 8"/>
          <p:cNvSpPr txBox="1"/>
          <p:nvPr/>
        </p:nvSpPr>
        <p:spPr>
          <a:xfrm>
            <a:off x="551280" y="4466326"/>
            <a:ext cx="1821607" cy="276999"/>
          </a:xfrm>
          <a:prstGeom prst="rect">
            <a:avLst/>
          </a:prstGeom>
          <a:noFill/>
        </p:spPr>
        <p:txBody>
          <a:bodyPr wrap="none" rtlCol="0">
            <a:spAutoFit/>
          </a:bodyPr>
          <a:lstStyle/>
          <a:p>
            <a:r>
              <a:rPr lang="en-US" sz="1200" dirty="0" err="1" smtClean="0"/>
              <a:t>Sumber</a:t>
            </a:r>
            <a:r>
              <a:rPr lang="en-US" sz="1200" dirty="0" smtClean="0"/>
              <a:t>: KER </a:t>
            </a:r>
            <a:r>
              <a:rPr lang="en-US" sz="1200" dirty="0" err="1" smtClean="0"/>
              <a:t>Jateng</a:t>
            </a:r>
            <a:r>
              <a:rPr lang="en-US" sz="1200" dirty="0" smtClean="0"/>
              <a:t> TW III </a:t>
            </a:r>
            <a:endParaRPr lang="en-US" sz="1200" dirty="0"/>
          </a:p>
        </p:txBody>
      </p:sp>
      <p:graphicFrame>
        <p:nvGraphicFramePr>
          <p:cNvPr id="10" name="Chart 9"/>
          <p:cNvGraphicFramePr>
            <a:graphicFrameLocks/>
          </p:cNvGraphicFramePr>
          <p:nvPr>
            <p:extLst>
              <p:ext uri="{D42A27DB-BD31-4B8C-83A1-F6EECF244321}">
                <p14:modId xmlns:p14="http://schemas.microsoft.com/office/powerpoint/2010/main" val="3575350321"/>
              </p:ext>
            </p:extLst>
          </p:nvPr>
        </p:nvGraphicFramePr>
        <p:xfrm>
          <a:off x="323850" y="719931"/>
          <a:ext cx="8515350" cy="368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80897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1280" y="436563"/>
            <a:ext cx="8041440" cy="477837"/>
          </a:xfrm>
        </p:spPr>
        <p:txBody>
          <a:bodyPr>
            <a:normAutofit fontScale="90000"/>
          </a:bodyPr>
          <a:lstStyle/>
          <a:p>
            <a:r>
              <a:rPr lang="en-US" sz="3200" dirty="0" err="1" smtClean="0"/>
              <a:t>Kemiskinan</a:t>
            </a:r>
            <a:r>
              <a:rPr lang="en-US" sz="3200" dirty="0" smtClean="0"/>
              <a:t> </a:t>
            </a:r>
            <a:r>
              <a:rPr lang="en-US" sz="3200" dirty="0" err="1" smtClean="0"/>
              <a:t>dan</a:t>
            </a:r>
            <a:r>
              <a:rPr lang="en-US" sz="3200" dirty="0" smtClean="0"/>
              <a:t> </a:t>
            </a:r>
            <a:r>
              <a:rPr lang="en-US" sz="3200" dirty="0" err="1" smtClean="0"/>
              <a:t>pengangguran</a:t>
            </a:r>
            <a:endParaRPr lang="en-US" sz="3200" dirty="0"/>
          </a:p>
        </p:txBody>
      </p:sp>
      <p:sp>
        <p:nvSpPr>
          <p:cNvPr id="8" name="Footer Placeholder 7"/>
          <p:cNvSpPr>
            <a:spLocks noGrp="1"/>
          </p:cNvSpPr>
          <p:nvPr>
            <p:ph type="ftr" sz="quarter" idx="11"/>
          </p:nvPr>
        </p:nvSpPr>
        <p:spPr/>
        <p:txBody>
          <a:bodyPr/>
          <a:lstStyle/>
          <a:p>
            <a:pPr>
              <a:defRPr/>
            </a:pPr>
            <a:r>
              <a:rPr lang="fr-FR" smtClean="0"/>
              <a:t>air/01/2015</a:t>
            </a:r>
            <a:endParaRPr lang="en-US"/>
          </a:p>
        </p:txBody>
      </p:sp>
      <p:sp>
        <p:nvSpPr>
          <p:cNvPr id="9" name="Slide Number Placeholder 8"/>
          <p:cNvSpPr>
            <a:spLocks noGrp="1"/>
          </p:cNvSpPr>
          <p:nvPr>
            <p:ph type="sldNum" sz="quarter" idx="12"/>
          </p:nvPr>
        </p:nvSpPr>
        <p:spPr/>
        <p:txBody>
          <a:bodyPr/>
          <a:lstStyle/>
          <a:p>
            <a:pPr>
              <a:defRPr/>
            </a:pPr>
            <a:fld id="{FC0209FC-10E7-2744-BD2E-DC5F6E630598}" type="slidenum">
              <a:rPr lang="en-US" smtClean="0"/>
              <a:pPr>
                <a:defRPr/>
              </a:pPr>
              <a:t>19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432681236"/>
              </p:ext>
            </p:extLst>
          </p:nvPr>
        </p:nvGraphicFramePr>
        <p:xfrm>
          <a:off x="736600" y="957580"/>
          <a:ext cx="8123257" cy="2682240"/>
        </p:xfrm>
        <a:graphic>
          <a:graphicData uri="http://schemas.openxmlformats.org/drawingml/2006/table">
            <a:tbl>
              <a:tblPr firstRow="1" bandRow="1">
                <a:tableStyleId>{1E171933-4619-4E11-9A3F-F7608DF75F80}</a:tableStyleId>
              </a:tblPr>
              <a:tblGrid>
                <a:gridCol w="2352377"/>
                <a:gridCol w="1442720"/>
                <a:gridCol w="1442720"/>
                <a:gridCol w="1442720"/>
                <a:gridCol w="1442720"/>
              </a:tblGrid>
              <a:tr h="304800">
                <a:tc>
                  <a:txBody>
                    <a:bodyPr/>
                    <a:lstStyle/>
                    <a:p>
                      <a:pPr algn="l" fontAlgn="b"/>
                      <a:endParaRPr lang="en-US" sz="1600" b="0" i="0" u="none" strike="noStrike" dirty="0">
                        <a:solidFill>
                          <a:srgbClr val="000000"/>
                        </a:solidFill>
                        <a:effectLst/>
                        <a:latin typeface="Calibri"/>
                      </a:endParaRPr>
                    </a:p>
                  </a:txBody>
                  <a:tcPr marL="12700" marR="12700" marT="12700" marB="0" anchor="b"/>
                </a:tc>
                <a:tc>
                  <a:txBody>
                    <a:bodyPr/>
                    <a:lstStyle/>
                    <a:p>
                      <a:pPr algn="r" fontAlgn="b"/>
                      <a:r>
                        <a:rPr lang="en-US" sz="1600" u="none" strike="noStrike">
                          <a:effectLst/>
                        </a:rPr>
                        <a:t>2013</a:t>
                      </a:r>
                      <a:endParaRPr lang="en-US" sz="1600" b="0" i="0" u="none" strike="noStrike">
                        <a:solidFill>
                          <a:srgbClr val="000000"/>
                        </a:solidFill>
                        <a:effectLst/>
                        <a:latin typeface="Calibri"/>
                      </a:endParaRPr>
                    </a:p>
                  </a:txBody>
                  <a:tcPr marL="12700" marR="12700" marT="12700" marB="0" anchor="b"/>
                </a:tc>
                <a:tc>
                  <a:txBody>
                    <a:bodyPr/>
                    <a:lstStyle/>
                    <a:p>
                      <a:pPr algn="l" fontAlgn="b"/>
                      <a:endParaRPr lang="en-US" sz="1600" b="0" i="0" u="none" strike="noStrike">
                        <a:solidFill>
                          <a:srgbClr val="000000"/>
                        </a:solidFill>
                        <a:effectLst/>
                        <a:latin typeface="Calibri"/>
                      </a:endParaRPr>
                    </a:p>
                  </a:txBody>
                  <a:tcPr marL="12700" marR="12700" marT="12700" marB="0" anchor="b"/>
                </a:tc>
                <a:tc>
                  <a:txBody>
                    <a:bodyPr/>
                    <a:lstStyle/>
                    <a:p>
                      <a:pPr algn="r" fontAlgn="b"/>
                      <a:r>
                        <a:rPr lang="en-US" sz="1600" u="none" strike="noStrike">
                          <a:effectLst/>
                        </a:rPr>
                        <a:t>2014</a:t>
                      </a:r>
                      <a:endParaRPr lang="en-US" sz="1600" b="0" i="0" u="none" strike="noStrike">
                        <a:solidFill>
                          <a:srgbClr val="000000"/>
                        </a:solidFill>
                        <a:effectLst/>
                        <a:latin typeface="Calibri"/>
                      </a:endParaRPr>
                    </a:p>
                  </a:txBody>
                  <a:tcPr marL="12700" marR="12700" marT="12700" marB="0" anchor="b"/>
                </a:tc>
                <a:tc>
                  <a:txBody>
                    <a:bodyPr/>
                    <a:lstStyle/>
                    <a:p>
                      <a:pPr algn="l" fontAlgn="b"/>
                      <a:endParaRPr lang="en-US" sz="1600" b="0" i="0" u="none" strike="noStrike">
                        <a:solidFill>
                          <a:srgbClr val="000000"/>
                        </a:solidFill>
                        <a:effectLst/>
                        <a:latin typeface="Calibri"/>
                      </a:endParaRPr>
                    </a:p>
                  </a:txBody>
                  <a:tcPr marL="12700" marR="12700" marT="12700" marB="0" anchor="b"/>
                </a:tc>
              </a:tr>
              <a:tr h="241300">
                <a:tc>
                  <a:txBody>
                    <a:bodyPr/>
                    <a:lstStyle/>
                    <a:p>
                      <a:pPr algn="l" fontAlgn="b"/>
                      <a:r>
                        <a:rPr lang="en-US" sz="1600" u="none" strike="noStrike">
                          <a:effectLst/>
                        </a:rPr>
                        <a:t>Indikator</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FEBRUARI</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dirty="0">
                          <a:effectLst/>
                        </a:rPr>
                        <a:t>AGUSTUS</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a:effectLst/>
                        </a:rPr>
                        <a:t>FEBRUARI</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AGUSTUS</a:t>
                      </a:r>
                      <a:endParaRPr lang="en-US" sz="1600" b="0" i="0" u="none" strike="noStrike">
                        <a:solidFill>
                          <a:srgbClr val="000000"/>
                        </a:solidFill>
                        <a:effectLst/>
                        <a:latin typeface="Calibri"/>
                      </a:endParaRPr>
                    </a:p>
                  </a:txBody>
                  <a:tcPr marL="12700" marR="12700" marT="12700" marB="0" anchor="b"/>
                </a:tc>
              </a:tr>
              <a:tr h="289560">
                <a:tc>
                  <a:txBody>
                    <a:bodyPr/>
                    <a:lstStyle/>
                    <a:p>
                      <a:pPr algn="l" fontAlgn="b"/>
                      <a:r>
                        <a:rPr lang="en-US" sz="1600" u="none" strike="noStrike">
                          <a:effectLst/>
                        </a:rPr>
                        <a:t>ANGKATAN KERJA</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17.46</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17.52</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dirty="0">
                          <a:effectLst/>
                        </a:rPr>
                        <a:t>17.72</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a:effectLst/>
                        </a:rPr>
                        <a:t>17.55</a:t>
                      </a:r>
                      <a:endParaRPr lang="en-US" sz="1600" b="0" i="0" u="none" strike="noStrike">
                        <a:solidFill>
                          <a:srgbClr val="000000"/>
                        </a:solidFill>
                        <a:effectLst/>
                        <a:latin typeface="Calibri"/>
                      </a:endParaRPr>
                    </a:p>
                  </a:txBody>
                  <a:tcPr marL="12700" marR="12700" marT="12700" marB="0" anchor="b"/>
                </a:tc>
              </a:tr>
              <a:tr h="304800">
                <a:tc>
                  <a:txBody>
                    <a:bodyPr/>
                    <a:lstStyle/>
                    <a:p>
                      <a:pPr algn="l" fontAlgn="b"/>
                      <a:r>
                        <a:rPr lang="en-US" sz="1600" u="none" strike="noStrike">
                          <a:effectLst/>
                        </a:rPr>
                        <a:t>BEKERJA</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16.50</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16.47</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16.75</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a:effectLst/>
                        </a:rPr>
                        <a:t>16.55</a:t>
                      </a:r>
                      <a:endParaRPr lang="en-US" sz="1600" b="0" i="0" u="none" strike="noStrike">
                        <a:solidFill>
                          <a:srgbClr val="000000"/>
                        </a:solidFill>
                        <a:effectLst/>
                        <a:latin typeface="Calibri"/>
                      </a:endParaRPr>
                    </a:p>
                  </a:txBody>
                  <a:tcPr marL="12700" marR="12700" marT="12700" marB="0" anchor="b"/>
                </a:tc>
              </a:tr>
              <a:tr h="241300">
                <a:tc>
                  <a:txBody>
                    <a:bodyPr/>
                    <a:lstStyle/>
                    <a:p>
                      <a:pPr algn="l" fontAlgn="b"/>
                      <a:r>
                        <a:rPr lang="en-US" sz="1600" u="none" strike="noStrike">
                          <a:effectLst/>
                        </a:rPr>
                        <a:t>PENGANGGURAN</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0.96</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1.05</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0.97</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1.00</a:t>
                      </a:r>
                      <a:endParaRPr lang="en-US" sz="1600" b="0" i="0" u="none" strike="noStrike">
                        <a:solidFill>
                          <a:srgbClr val="000000"/>
                        </a:solidFill>
                        <a:effectLst/>
                        <a:latin typeface="Calibri"/>
                      </a:endParaRPr>
                    </a:p>
                  </a:txBody>
                  <a:tcPr marL="12700" marR="12700" marT="12700" marB="0" anchor="b"/>
                </a:tc>
              </a:tr>
              <a:tr h="276860">
                <a:tc>
                  <a:txBody>
                    <a:bodyPr/>
                    <a:lstStyle/>
                    <a:p>
                      <a:pPr algn="l" fontAlgn="b"/>
                      <a:r>
                        <a:rPr lang="en-US" sz="1600" u="none" strike="noStrike">
                          <a:effectLst/>
                        </a:rPr>
                        <a:t>BUKAN ANGKATAN KERJA</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7.32</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7.36</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7.26</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7.64</a:t>
                      </a:r>
                      <a:endParaRPr lang="en-US" sz="1600" b="0" i="0" u="none" strike="noStrike" dirty="0">
                        <a:solidFill>
                          <a:srgbClr val="000000"/>
                        </a:solidFill>
                        <a:effectLst/>
                        <a:latin typeface="Calibri"/>
                      </a:endParaRPr>
                    </a:p>
                  </a:txBody>
                  <a:tcPr marL="12700" marR="12700" marT="12700" marB="0" anchor="b"/>
                </a:tc>
              </a:tr>
              <a:tr h="241300">
                <a:tc>
                  <a:txBody>
                    <a:bodyPr/>
                    <a:lstStyle/>
                    <a:p>
                      <a:pPr algn="l" fontAlgn="b"/>
                      <a:r>
                        <a:rPr lang="en-US" sz="1600" u="none" strike="noStrike">
                          <a:effectLst/>
                        </a:rPr>
                        <a:t>PENDUDUK USIA KERJA</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24.78</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24.88</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24.98</a:t>
                      </a:r>
                      <a:endParaRPr lang="en-US" sz="1600" b="0" i="0" u="none" strike="noStrike" dirty="0">
                        <a:solidFill>
                          <a:srgbClr val="000000"/>
                        </a:solidFill>
                        <a:effectLst/>
                        <a:latin typeface="Calibri"/>
                      </a:endParaRPr>
                    </a:p>
                  </a:txBody>
                  <a:tcPr marL="12700" marR="12700" marT="12700" marB="0" anchor="b"/>
                </a:tc>
                <a:tc>
                  <a:txBody>
                    <a:bodyPr/>
                    <a:lstStyle/>
                    <a:p>
                      <a:pPr algn="ctr" fontAlgn="b"/>
                      <a:r>
                        <a:rPr lang="en-US" sz="1600" u="none" strike="noStrike" dirty="0">
                          <a:effectLst/>
                        </a:rPr>
                        <a:t>25.19</a:t>
                      </a:r>
                      <a:endParaRPr lang="en-US" sz="1600" b="0" i="0" u="none" strike="noStrike" dirty="0">
                        <a:solidFill>
                          <a:srgbClr val="000000"/>
                        </a:solidFill>
                        <a:effectLst/>
                        <a:latin typeface="Calibri"/>
                      </a:endParaRPr>
                    </a:p>
                  </a:txBody>
                  <a:tcPr marL="12700" marR="12700" marT="12700" marB="0" anchor="b"/>
                </a:tc>
              </a:tr>
              <a:tr h="175260">
                <a:tc>
                  <a:txBody>
                    <a:bodyPr/>
                    <a:lstStyle/>
                    <a:p>
                      <a:pPr algn="l" fontAlgn="b"/>
                      <a:r>
                        <a:rPr lang="en-US" sz="1600" u="none" strike="noStrike">
                          <a:effectLst/>
                        </a:rPr>
                        <a:t>TPAK %</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70.46</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70.42</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70.93</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69.68</a:t>
                      </a:r>
                      <a:endParaRPr lang="en-US" sz="1600" b="0" i="0" u="none" strike="noStrike" dirty="0">
                        <a:solidFill>
                          <a:srgbClr val="000000"/>
                        </a:solidFill>
                        <a:effectLst/>
                        <a:latin typeface="Calibri"/>
                      </a:endParaRPr>
                    </a:p>
                  </a:txBody>
                  <a:tcPr marL="12700" marR="12700" marT="12700" marB="0" anchor="b"/>
                </a:tc>
              </a:tr>
              <a:tr h="147320">
                <a:tc>
                  <a:txBody>
                    <a:bodyPr/>
                    <a:lstStyle/>
                    <a:p>
                      <a:pPr algn="l" fontAlgn="b"/>
                      <a:r>
                        <a:rPr lang="en-US" sz="1600" u="none" strike="noStrike">
                          <a:effectLst/>
                        </a:rPr>
                        <a:t>TPT %</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5.50</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5.99</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a:effectLst/>
                        </a:rPr>
                        <a:t>5.45</a:t>
                      </a:r>
                      <a:endParaRPr lang="en-US" sz="1600" b="0" i="0" u="none" strike="noStrike">
                        <a:solidFill>
                          <a:srgbClr val="000000"/>
                        </a:solidFill>
                        <a:effectLst/>
                        <a:latin typeface="Calibri"/>
                      </a:endParaRPr>
                    </a:p>
                  </a:txBody>
                  <a:tcPr marL="12700" marR="12700" marT="12700" marB="0" anchor="b"/>
                </a:tc>
                <a:tc>
                  <a:txBody>
                    <a:bodyPr/>
                    <a:lstStyle/>
                    <a:p>
                      <a:pPr algn="ctr" fontAlgn="b"/>
                      <a:r>
                        <a:rPr lang="en-US" sz="1600" u="none" strike="noStrike" dirty="0">
                          <a:effectLst/>
                        </a:rPr>
                        <a:t>5.68</a:t>
                      </a:r>
                      <a:endParaRPr lang="en-US" sz="1600" b="0" i="0" u="none" strike="noStrike" dirty="0">
                        <a:solidFill>
                          <a:srgbClr val="000000"/>
                        </a:solidFill>
                        <a:effectLst/>
                        <a:latin typeface="Calibri"/>
                      </a:endParaRPr>
                    </a:p>
                  </a:txBody>
                  <a:tcPr marL="12700" marR="12700" marT="12700" marB="0" anchor="b"/>
                </a:tc>
              </a:tr>
            </a:tbl>
          </a:graphicData>
        </a:graphic>
      </p:graphicFrame>
      <p:sp>
        <p:nvSpPr>
          <p:cNvPr id="2" name="Rectangle 1"/>
          <p:cNvSpPr/>
          <p:nvPr/>
        </p:nvSpPr>
        <p:spPr>
          <a:xfrm>
            <a:off x="736600" y="3937953"/>
            <a:ext cx="7795188" cy="1200329"/>
          </a:xfrm>
          <a:prstGeom prst="rect">
            <a:avLst/>
          </a:prstGeom>
        </p:spPr>
        <p:txBody>
          <a:bodyPr wrap="square">
            <a:spAutoFit/>
          </a:bodyPr>
          <a:lstStyle/>
          <a:p>
            <a:pPr marL="285750" indent="-285750">
              <a:buFont typeface="Arial"/>
              <a:buChar char="•"/>
            </a:pPr>
            <a:r>
              <a:rPr lang="en-US" dirty="0" err="1"/>
              <a:t>Angka</a:t>
            </a:r>
            <a:r>
              <a:rPr lang="en-US" dirty="0"/>
              <a:t> </a:t>
            </a:r>
            <a:r>
              <a:rPr lang="en-US" dirty="0" err="1"/>
              <a:t>kemiskinan</a:t>
            </a:r>
            <a:r>
              <a:rPr lang="en-US" dirty="0"/>
              <a:t> </a:t>
            </a:r>
            <a:r>
              <a:rPr lang="en-US" dirty="0" err="1"/>
              <a:t>Maret</a:t>
            </a:r>
            <a:r>
              <a:rPr lang="en-US" dirty="0"/>
              <a:t> 14 </a:t>
            </a:r>
            <a:r>
              <a:rPr lang="en-US" dirty="0" err="1"/>
              <a:t>naik</a:t>
            </a:r>
            <a:r>
              <a:rPr lang="en-US" dirty="0"/>
              <a:t> 2.81% </a:t>
            </a:r>
            <a:r>
              <a:rPr lang="en-US" dirty="0" err="1"/>
              <a:t>dibanding</a:t>
            </a:r>
            <a:r>
              <a:rPr lang="en-US" dirty="0"/>
              <a:t> </a:t>
            </a:r>
            <a:r>
              <a:rPr lang="en-US" dirty="0" err="1"/>
              <a:t>sept</a:t>
            </a:r>
            <a:r>
              <a:rPr lang="en-US" dirty="0"/>
              <a:t> 2013 </a:t>
            </a:r>
            <a:r>
              <a:rPr lang="en-US" dirty="0">
                <a:sym typeface="Wingdings"/>
              </a:rPr>
              <a:t> 14.46% </a:t>
            </a:r>
            <a:r>
              <a:rPr lang="en-US" dirty="0" err="1">
                <a:sym typeface="Wingdings"/>
              </a:rPr>
              <a:t>dari</a:t>
            </a:r>
            <a:r>
              <a:rPr lang="en-US" dirty="0">
                <a:sym typeface="Wingdings"/>
              </a:rPr>
              <a:t> </a:t>
            </a:r>
            <a:r>
              <a:rPr lang="en-US" dirty="0" err="1">
                <a:sym typeface="Wingdings"/>
              </a:rPr>
              <a:t>jumlah</a:t>
            </a:r>
            <a:r>
              <a:rPr lang="en-US" dirty="0">
                <a:sym typeface="Wingdings"/>
              </a:rPr>
              <a:t> </a:t>
            </a:r>
            <a:r>
              <a:rPr lang="en-US" dirty="0" err="1">
                <a:sym typeface="Wingdings"/>
              </a:rPr>
              <a:t>penduduk</a:t>
            </a:r>
            <a:r>
              <a:rPr lang="en-US" dirty="0">
                <a:sym typeface="Wingdings"/>
              </a:rPr>
              <a:t> </a:t>
            </a:r>
            <a:r>
              <a:rPr lang="en-US" dirty="0" err="1">
                <a:sym typeface="Wingdings"/>
              </a:rPr>
              <a:t>Jateng</a:t>
            </a:r>
            <a:r>
              <a:rPr lang="en-US" dirty="0">
                <a:sym typeface="Wingdings"/>
              </a:rPr>
              <a:t>.</a:t>
            </a:r>
          </a:p>
          <a:p>
            <a:pPr marL="285750" indent="-285750">
              <a:buFont typeface="Arial"/>
              <a:buChar char="•"/>
            </a:pPr>
            <a:r>
              <a:rPr lang="en-US" dirty="0" err="1">
                <a:sym typeface="Wingdings"/>
              </a:rPr>
              <a:t>Terutama</a:t>
            </a:r>
            <a:r>
              <a:rPr lang="en-US" dirty="0">
                <a:sym typeface="Wingdings"/>
              </a:rPr>
              <a:t> </a:t>
            </a:r>
            <a:r>
              <a:rPr lang="en-US" dirty="0" err="1">
                <a:sym typeface="Wingdings"/>
              </a:rPr>
              <a:t>terjadi</a:t>
            </a:r>
            <a:r>
              <a:rPr lang="en-US" dirty="0">
                <a:sym typeface="Wingdings"/>
              </a:rPr>
              <a:t> di </a:t>
            </a:r>
            <a:r>
              <a:rPr lang="en-US" dirty="0" err="1">
                <a:sym typeface="Wingdings"/>
              </a:rPr>
              <a:t>perkotaan</a:t>
            </a:r>
            <a:endParaRPr lang="en-US" dirty="0">
              <a:sym typeface="Wingdings"/>
            </a:endParaRPr>
          </a:p>
          <a:p>
            <a:pPr marL="285750" indent="-285750">
              <a:buFont typeface="Arial"/>
              <a:buChar char="•"/>
            </a:pPr>
            <a:r>
              <a:rPr lang="en-US" dirty="0" err="1">
                <a:sym typeface="Wingdings"/>
              </a:rPr>
              <a:t>Garis</a:t>
            </a:r>
            <a:r>
              <a:rPr lang="en-US" dirty="0">
                <a:sym typeface="Wingdings"/>
              </a:rPr>
              <a:t> </a:t>
            </a:r>
            <a:r>
              <a:rPr lang="en-US" dirty="0" err="1">
                <a:sym typeface="Wingdings"/>
              </a:rPr>
              <a:t>kemiskinan</a:t>
            </a:r>
            <a:r>
              <a:rPr lang="en-US" dirty="0">
                <a:sym typeface="Wingdings"/>
              </a:rPr>
              <a:t> </a:t>
            </a:r>
            <a:r>
              <a:rPr lang="en-US" dirty="0" err="1">
                <a:sym typeface="Wingdings"/>
              </a:rPr>
              <a:t>mengalami</a:t>
            </a:r>
            <a:r>
              <a:rPr lang="en-US" dirty="0">
                <a:sym typeface="Wingdings"/>
              </a:rPr>
              <a:t> </a:t>
            </a:r>
            <a:r>
              <a:rPr lang="en-US" dirty="0" err="1">
                <a:sym typeface="Wingdings"/>
              </a:rPr>
              <a:t>kenaikan</a:t>
            </a:r>
            <a:endParaRPr lang="en-US" dirty="0"/>
          </a:p>
        </p:txBody>
      </p:sp>
    </p:spTree>
    <p:extLst>
      <p:ext uri="{BB962C8B-B14F-4D97-AF65-F5344CB8AC3E}">
        <p14:creationId xmlns:p14="http://schemas.microsoft.com/office/powerpoint/2010/main" val="292842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descr="Bullets"/>
          <p:cNvSpPr>
            <a:spLocks noChangeArrowheads="1"/>
          </p:cNvSpPr>
          <p:nvPr/>
        </p:nvSpPr>
        <p:spPr bwMode="auto">
          <a:xfrm>
            <a:off x="179388" y="1052513"/>
            <a:ext cx="4608512" cy="490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Tx/>
              <a:buBlip>
                <a:blip r:embed="rId3"/>
              </a:buBlip>
            </a:pPr>
            <a:r>
              <a:rPr lang="en-GB" sz="1800"/>
              <a:t>We have increased our 2015 forecast for US GDP growth to 3.3%, from 3.2%, reflecting the positive impact of lower energy prices on consumer spending. </a:t>
            </a:r>
          </a:p>
          <a:p>
            <a:pPr marL="231775" indent="-231775" eaLnBrk="0" hangingPunct="0">
              <a:lnSpc>
                <a:spcPct val="110000"/>
              </a:lnSpc>
              <a:spcBef>
                <a:spcPct val="20000"/>
              </a:spcBef>
              <a:buClr>
                <a:srgbClr val="63797B"/>
              </a:buClr>
              <a:buSzPct val="60000"/>
              <a:buFontTx/>
              <a:buBlip>
                <a:blip r:embed="rId3"/>
              </a:buBlip>
            </a:pPr>
            <a:r>
              <a:rPr lang="en-GB" sz="1800"/>
              <a:t>2014 has seen the strongest job growth for 15 years and real wages are finally picking up. Strong private consumption will offset the drag from sluggish external demand. </a:t>
            </a:r>
          </a:p>
          <a:p>
            <a:pPr marL="231775" indent="-231775" eaLnBrk="0" hangingPunct="0">
              <a:lnSpc>
                <a:spcPct val="110000"/>
              </a:lnSpc>
              <a:spcBef>
                <a:spcPct val="20000"/>
              </a:spcBef>
              <a:buClr>
                <a:srgbClr val="63797B"/>
              </a:buClr>
              <a:buSzPct val="60000"/>
              <a:buFontTx/>
              <a:buBlip>
                <a:blip r:embed="rId3"/>
              </a:buBlip>
            </a:pPr>
            <a:r>
              <a:rPr lang="en-GB" sz="1800"/>
              <a:t>We expect the Fed to start raising policy rates in mid-2015.</a:t>
            </a:r>
          </a:p>
          <a:p>
            <a:pPr marL="231775" indent="-231775" eaLnBrk="0" hangingPunct="0">
              <a:lnSpc>
                <a:spcPct val="110000"/>
              </a:lnSpc>
              <a:spcBef>
                <a:spcPct val="20000"/>
              </a:spcBef>
              <a:buClr>
                <a:srgbClr val="63797B"/>
              </a:buClr>
              <a:buSzPct val="60000"/>
              <a:buFontTx/>
              <a:buBlip>
                <a:blip r:embed="rId3"/>
              </a:buBlip>
            </a:pPr>
            <a:r>
              <a:rPr lang="en-GB" sz="1800"/>
              <a:t>Domestic energy production is contributing to a narrowing of the trade deficit although the recent surge in the dollar will erode US competitiveness. </a:t>
            </a:r>
          </a:p>
          <a:p>
            <a:pPr marL="231775" indent="-231775" eaLnBrk="0" hangingPunct="0">
              <a:lnSpc>
                <a:spcPct val="110000"/>
              </a:lnSpc>
              <a:spcBef>
                <a:spcPct val="20000"/>
              </a:spcBef>
              <a:buClr>
                <a:srgbClr val="63797B"/>
              </a:buClr>
              <a:buSzPct val="60000"/>
            </a:pPr>
            <a:endParaRPr lang="en-GB" sz="1800"/>
          </a:p>
        </p:txBody>
      </p:sp>
      <p:sp>
        <p:nvSpPr>
          <p:cNvPr id="4099" name="TextBox 1"/>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US economic outlook</a:t>
            </a:r>
          </a:p>
        </p:txBody>
      </p:sp>
      <p:pic>
        <p:nvPicPr>
          <p:cNvPr id="4100"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2" name="TextBox 21">
            <a:hlinkClick r:id="rId6" action="ppaction://hlinksldjump"/>
          </p:cNvPr>
          <p:cNvSpPr txBox="1"/>
          <p:nvPr/>
        </p:nvSpPr>
        <p:spPr>
          <a:xfrm>
            <a:off x="228600" y="6289675"/>
            <a:ext cx="539750" cy="431800"/>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solidFill>
                  <a:schemeClr val="bg1"/>
                </a:solidFill>
                <a:ea typeface="+mn-ea"/>
                <a:cs typeface="+mn-cs"/>
              </a:rPr>
              <a:t>US</a:t>
            </a:r>
          </a:p>
        </p:txBody>
      </p:sp>
      <p:sp>
        <p:nvSpPr>
          <p:cNvPr id="23" name="TextBox 22">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4" name="TextBox 23">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5" name="TextBox 24">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6" name="TextBox 25">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7" name="TextBox 26">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28" name="TextBox 27">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29" name="TextBox 28">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0" name="TextBox 29">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1" name="TextBox 30">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grpSp>
        <p:nvGrpSpPr>
          <p:cNvPr id="4132" name="Group 33"/>
          <p:cNvGrpSpPr>
            <a:grpSpLocks/>
          </p:cNvGrpSpPr>
          <p:nvPr/>
        </p:nvGrpSpPr>
        <p:grpSpPr bwMode="auto">
          <a:xfrm>
            <a:off x="4716463" y="908050"/>
            <a:ext cx="4305300" cy="5537200"/>
            <a:chOff x="0" y="0"/>
            <a:chExt cx="4305301" cy="5537104"/>
          </a:xfrm>
        </p:grpSpPr>
        <p:sp>
          <p:nvSpPr>
            <p:cNvPr id="35" name="Rectangle 34"/>
            <p:cNvSpPr/>
            <p:nvPr/>
          </p:nvSpPr>
          <p:spPr>
            <a:xfrm>
              <a:off x="2662238" y="838185"/>
              <a:ext cx="1506538" cy="3978206"/>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a:p>
          </p:txBody>
        </p:sp>
        <p:graphicFrame>
          <p:nvGraphicFramePr>
            <p:cNvPr id="36" name="Chart 35"/>
            <p:cNvGraphicFramePr/>
            <p:nvPr/>
          </p:nvGraphicFramePr>
          <p:xfrm>
            <a:off x="0" y="0"/>
            <a:ext cx="4305301" cy="5537104"/>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4570144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Outlook </a:t>
            </a:r>
            <a:r>
              <a:rPr lang="en-US" dirty="0" err="1" smtClean="0"/>
              <a:t>Jateng</a:t>
            </a:r>
            <a:r>
              <a:rPr lang="en-US" dirty="0" smtClean="0"/>
              <a:t> 2015</a:t>
            </a:r>
            <a:endParaRPr lang="en-US" dirty="0"/>
          </a:p>
        </p:txBody>
      </p:sp>
      <p:sp>
        <p:nvSpPr>
          <p:cNvPr id="4" name="Content Placeholder 3"/>
          <p:cNvSpPr>
            <a:spLocks noGrp="1"/>
          </p:cNvSpPr>
          <p:nvPr>
            <p:ph idx="1"/>
          </p:nvPr>
        </p:nvSpPr>
        <p:spPr/>
        <p:txBody>
          <a:bodyPr>
            <a:normAutofit lnSpcReduction="10000"/>
          </a:bodyPr>
          <a:lstStyle/>
          <a:p>
            <a:r>
              <a:rPr lang="en-US" dirty="0" err="1" smtClean="0"/>
              <a:t>Pertumbuhan</a:t>
            </a:r>
            <a:r>
              <a:rPr lang="en-US" dirty="0" smtClean="0"/>
              <a:t> </a:t>
            </a:r>
            <a:r>
              <a:rPr lang="en-US" dirty="0" err="1" smtClean="0"/>
              <a:t>ekonomi</a:t>
            </a:r>
            <a:r>
              <a:rPr lang="en-US" dirty="0" smtClean="0"/>
              <a:t> 2014 </a:t>
            </a:r>
            <a:r>
              <a:rPr lang="en-US" dirty="0" err="1" smtClean="0"/>
              <a:t>diperkirakan</a:t>
            </a:r>
            <a:r>
              <a:rPr lang="en-US" dirty="0" smtClean="0"/>
              <a:t> </a:t>
            </a:r>
            <a:r>
              <a:rPr lang="en-US" dirty="0" err="1" smtClean="0"/>
              <a:t>sedikit</a:t>
            </a:r>
            <a:r>
              <a:rPr lang="en-US" dirty="0" smtClean="0"/>
              <a:t> </a:t>
            </a:r>
            <a:r>
              <a:rPr lang="en-US" dirty="0" err="1" smtClean="0"/>
              <a:t>lebih</a:t>
            </a:r>
            <a:r>
              <a:rPr lang="en-US" dirty="0" smtClean="0"/>
              <a:t> </a:t>
            </a:r>
            <a:r>
              <a:rPr lang="en-US" dirty="0" err="1" smtClean="0"/>
              <a:t>tinggi</a:t>
            </a:r>
            <a:r>
              <a:rPr lang="en-US" dirty="0" smtClean="0"/>
              <a:t> </a:t>
            </a:r>
            <a:r>
              <a:rPr lang="en-US" dirty="0" err="1" smtClean="0"/>
              <a:t>dibanding</a:t>
            </a:r>
            <a:r>
              <a:rPr lang="en-US" dirty="0" smtClean="0"/>
              <a:t> 2013 [5.2-5.3%], </a:t>
            </a:r>
            <a:r>
              <a:rPr lang="en-US" dirty="0" err="1" smtClean="0"/>
              <a:t>sedangkan</a:t>
            </a:r>
            <a:r>
              <a:rPr lang="en-US" dirty="0" smtClean="0"/>
              <a:t> di 2015 </a:t>
            </a:r>
            <a:r>
              <a:rPr lang="en-US" dirty="0" err="1" smtClean="0"/>
              <a:t>triwulan</a:t>
            </a:r>
            <a:r>
              <a:rPr lang="en-US" dirty="0" smtClean="0"/>
              <a:t> 1 </a:t>
            </a:r>
            <a:r>
              <a:rPr lang="en-US" dirty="0" err="1" smtClean="0"/>
              <a:t>diperkirakan</a:t>
            </a:r>
            <a:r>
              <a:rPr lang="en-US" dirty="0" smtClean="0"/>
              <a:t> </a:t>
            </a:r>
            <a:r>
              <a:rPr lang="en-US" dirty="0" err="1" smtClean="0"/>
              <a:t>pertumbuhan</a:t>
            </a:r>
            <a:r>
              <a:rPr lang="en-US" dirty="0" smtClean="0"/>
              <a:t> </a:t>
            </a:r>
            <a:r>
              <a:rPr lang="en-US" dirty="0" err="1" smtClean="0"/>
              <a:t>melambat</a:t>
            </a:r>
            <a:r>
              <a:rPr lang="en-US" dirty="0" smtClean="0"/>
              <a:t> </a:t>
            </a:r>
            <a:r>
              <a:rPr lang="en-US" dirty="0" err="1" smtClean="0"/>
              <a:t>menjadi</a:t>
            </a:r>
            <a:r>
              <a:rPr lang="en-US" dirty="0" smtClean="0"/>
              <a:t> 5.1% </a:t>
            </a:r>
            <a:r>
              <a:rPr lang="en-US" dirty="0" err="1" smtClean="0"/>
              <a:t>karena</a:t>
            </a:r>
            <a:r>
              <a:rPr lang="en-US" dirty="0" smtClean="0"/>
              <a:t> </a:t>
            </a:r>
            <a:r>
              <a:rPr lang="en-US" dirty="0" err="1" smtClean="0"/>
              <a:t>efek</a:t>
            </a:r>
            <a:r>
              <a:rPr lang="en-US" dirty="0" smtClean="0"/>
              <a:t> </a:t>
            </a:r>
            <a:r>
              <a:rPr lang="en-US" dirty="0" err="1" smtClean="0"/>
              <a:t>inflasi</a:t>
            </a:r>
            <a:r>
              <a:rPr lang="en-US" dirty="0" smtClean="0"/>
              <a:t> administered price.</a:t>
            </a:r>
          </a:p>
          <a:p>
            <a:r>
              <a:rPr lang="en-US" dirty="0" err="1" smtClean="0"/>
              <a:t>Sektor</a:t>
            </a:r>
            <a:r>
              <a:rPr lang="en-US" dirty="0" smtClean="0"/>
              <a:t> </a:t>
            </a:r>
            <a:r>
              <a:rPr lang="en-US" dirty="0" err="1" smtClean="0"/>
              <a:t>dominan</a:t>
            </a:r>
            <a:r>
              <a:rPr lang="en-US" dirty="0" smtClean="0"/>
              <a:t> </a:t>
            </a:r>
            <a:r>
              <a:rPr lang="en-US" dirty="0" err="1" smtClean="0"/>
              <a:t>diperkirakan</a:t>
            </a:r>
            <a:r>
              <a:rPr lang="en-US" dirty="0" smtClean="0"/>
              <a:t> </a:t>
            </a:r>
            <a:r>
              <a:rPr lang="en-US" dirty="0" err="1" smtClean="0"/>
              <a:t>tidak</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Industri</a:t>
            </a:r>
            <a:r>
              <a:rPr lang="en-US" dirty="0" smtClean="0"/>
              <a:t> </a:t>
            </a:r>
            <a:r>
              <a:rPr lang="en-US" dirty="0" err="1" smtClean="0"/>
              <a:t>manufaktur</a:t>
            </a:r>
            <a:r>
              <a:rPr lang="en-US" dirty="0" smtClean="0"/>
              <a:t> </a:t>
            </a:r>
            <a:r>
              <a:rPr lang="en-US" dirty="0" err="1" smtClean="0"/>
              <a:t>diperkirakan</a:t>
            </a:r>
            <a:r>
              <a:rPr lang="en-US" dirty="0" smtClean="0"/>
              <a:t> </a:t>
            </a:r>
            <a:r>
              <a:rPr lang="en-US" dirty="0" err="1" smtClean="0"/>
              <a:t>mengalami</a:t>
            </a:r>
            <a:r>
              <a:rPr lang="en-US" dirty="0" smtClean="0"/>
              <a:t> </a:t>
            </a:r>
            <a:r>
              <a:rPr lang="en-US" dirty="0" err="1" smtClean="0"/>
              <a:t>pelambatan</a:t>
            </a:r>
            <a:endParaRPr lang="en-US" dirty="0"/>
          </a:p>
          <a:p>
            <a:r>
              <a:rPr lang="en-US" dirty="0" err="1" smtClean="0"/>
              <a:t>Konsumsi</a:t>
            </a:r>
            <a:r>
              <a:rPr lang="en-US" dirty="0" smtClean="0"/>
              <a:t> RT </a:t>
            </a:r>
            <a:r>
              <a:rPr lang="en-US" dirty="0" err="1" smtClean="0"/>
              <a:t>masih</a:t>
            </a:r>
            <a:r>
              <a:rPr lang="en-US" dirty="0" smtClean="0"/>
              <a:t> </a:t>
            </a:r>
            <a:r>
              <a:rPr lang="en-US" dirty="0" err="1" smtClean="0"/>
              <a:t>menjadi</a:t>
            </a:r>
            <a:r>
              <a:rPr lang="en-US" dirty="0" smtClean="0"/>
              <a:t> </a:t>
            </a:r>
            <a:r>
              <a:rPr lang="en-US" dirty="0" err="1" smtClean="0"/>
              <a:t>faktor</a:t>
            </a:r>
            <a:r>
              <a:rPr lang="en-US" dirty="0" smtClean="0"/>
              <a:t> </a:t>
            </a:r>
            <a:r>
              <a:rPr lang="en-US" dirty="0" err="1" smtClean="0"/>
              <a:t>pendorong</a:t>
            </a:r>
            <a:r>
              <a:rPr lang="en-US" dirty="0" smtClean="0"/>
              <a:t> </a:t>
            </a:r>
            <a:r>
              <a:rPr lang="en-US" dirty="0" err="1" smtClean="0"/>
              <a:t>pertumbuhan</a:t>
            </a:r>
            <a:r>
              <a:rPr lang="en-US" dirty="0" smtClean="0"/>
              <a:t> </a:t>
            </a:r>
            <a:r>
              <a:rPr lang="en-US" dirty="0" err="1" smtClean="0"/>
              <a:t>ekonomi</a:t>
            </a:r>
            <a:r>
              <a:rPr lang="en-US" dirty="0" smtClean="0"/>
              <a:t>, </a:t>
            </a:r>
            <a:r>
              <a:rPr lang="en-US" dirty="0" err="1" smtClean="0"/>
              <a:t>Pengeluaran</a:t>
            </a:r>
            <a:r>
              <a:rPr lang="en-US" dirty="0" smtClean="0"/>
              <a:t> </a:t>
            </a:r>
            <a:r>
              <a:rPr lang="en-US" dirty="0" err="1" smtClean="0"/>
              <a:t>pemerintah</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kenaikan</a:t>
            </a:r>
            <a:r>
              <a:rPr lang="en-US" dirty="0" smtClean="0"/>
              <a:t>, </a:t>
            </a:r>
            <a:r>
              <a:rPr lang="en-US" dirty="0" err="1" smtClean="0"/>
              <a:t>ekspor</a:t>
            </a:r>
            <a:r>
              <a:rPr lang="en-US" dirty="0" smtClean="0"/>
              <a:t> </a:t>
            </a:r>
            <a:r>
              <a:rPr lang="en-US" dirty="0" err="1" smtClean="0"/>
              <a:t>juga</a:t>
            </a:r>
            <a:r>
              <a:rPr lang="en-US" dirty="0" smtClean="0"/>
              <a:t> </a:t>
            </a:r>
            <a:r>
              <a:rPr lang="en-US" dirty="0" err="1" smtClean="0"/>
              <a:t>diperkirakan</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kenaikan</a:t>
            </a:r>
            <a:r>
              <a:rPr lang="en-US" dirty="0" smtClean="0"/>
              <a:t>. </a:t>
            </a:r>
            <a:endParaRPr lang="en-US" dirty="0"/>
          </a:p>
        </p:txBody>
      </p:sp>
      <p:sp>
        <p:nvSpPr>
          <p:cNvPr id="6" name="Footer Placeholder 5"/>
          <p:cNvSpPr>
            <a:spLocks noGrp="1"/>
          </p:cNvSpPr>
          <p:nvPr>
            <p:ph type="ftr" sz="quarter" idx="11"/>
          </p:nvPr>
        </p:nvSpPr>
        <p:spPr/>
        <p:txBody>
          <a:bodyPr/>
          <a:lstStyle/>
          <a:p>
            <a:pPr>
              <a:defRPr/>
            </a:pPr>
            <a:r>
              <a:rPr lang="fr-FR" smtClean="0"/>
              <a:t>air/01/2015</a:t>
            </a:r>
            <a:endParaRPr lang="en-US"/>
          </a:p>
        </p:txBody>
      </p:sp>
      <p:sp>
        <p:nvSpPr>
          <p:cNvPr id="7" name="Slide Number Placeholder 6"/>
          <p:cNvSpPr>
            <a:spLocks noGrp="1"/>
          </p:cNvSpPr>
          <p:nvPr>
            <p:ph type="sldNum" sz="quarter" idx="12"/>
          </p:nvPr>
        </p:nvSpPr>
        <p:spPr/>
        <p:txBody>
          <a:bodyPr/>
          <a:lstStyle/>
          <a:p>
            <a:pPr>
              <a:defRPr/>
            </a:pPr>
            <a:fld id="{FC0209FC-10E7-2744-BD2E-DC5F6E630598}" type="slidenum">
              <a:rPr lang="en-US" smtClean="0"/>
              <a:pPr>
                <a:defRPr/>
              </a:pPr>
              <a:t>20</a:t>
            </a:fld>
            <a:endParaRPr lang="en-US"/>
          </a:p>
        </p:txBody>
      </p:sp>
    </p:spTree>
    <p:extLst>
      <p:ext uri="{BB962C8B-B14F-4D97-AF65-F5344CB8AC3E}">
        <p14:creationId xmlns:p14="http://schemas.microsoft.com/office/powerpoint/2010/main" val="15296064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err="1"/>
              <a:t>S</a:t>
            </a:r>
            <a:r>
              <a:rPr lang="en-US" sz="2800" dirty="0" err="1" smtClean="0"/>
              <a:t>trategi</a:t>
            </a:r>
            <a:r>
              <a:rPr lang="en-US" sz="2800" dirty="0" smtClean="0"/>
              <a:t> </a:t>
            </a:r>
            <a:r>
              <a:rPr lang="en-US" sz="2800" dirty="0" err="1" smtClean="0"/>
              <a:t>dalam</a:t>
            </a:r>
            <a:r>
              <a:rPr lang="en-US" sz="2800" dirty="0" smtClean="0"/>
              <a:t> </a:t>
            </a:r>
            <a:r>
              <a:rPr lang="en-US" sz="2800" dirty="0" err="1" smtClean="0"/>
              <a:t>menata</a:t>
            </a:r>
            <a:r>
              <a:rPr lang="en-US" sz="2800" dirty="0" smtClean="0"/>
              <a:t> </a:t>
            </a:r>
            <a:r>
              <a:rPr lang="en-US" sz="2800" dirty="0" err="1" smtClean="0"/>
              <a:t>iklim</a:t>
            </a:r>
            <a:r>
              <a:rPr lang="en-US" sz="2800" dirty="0" smtClean="0"/>
              <a:t> </a:t>
            </a:r>
            <a:r>
              <a:rPr lang="en-US" sz="2800" dirty="0" err="1" smtClean="0"/>
              <a:t>investasi</a:t>
            </a:r>
            <a:r>
              <a:rPr lang="en-US" sz="2800" dirty="0" smtClean="0"/>
              <a:t> yang pro investor</a:t>
            </a:r>
            <a:endParaRPr lang="en-US" sz="2800" dirty="0"/>
          </a:p>
        </p:txBody>
      </p:sp>
      <p:sp>
        <p:nvSpPr>
          <p:cNvPr id="3" name="Footer Placeholder 2"/>
          <p:cNvSpPr>
            <a:spLocks noGrp="1"/>
          </p:cNvSpPr>
          <p:nvPr>
            <p:ph type="ftr" sz="quarter" idx="11"/>
          </p:nvPr>
        </p:nvSpPr>
        <p:spPr/>
        <p:txBody>
          <a:bodyPr/>
          <a:lstStyle/>
          <a:p>
            <a:pPr>
              <a:defRPr/>
            </a:pPr>
            <a:r>
              <a:rPr lang="fr-FR" smtClean="0"/>
              <a:t>air/01/2015</a:t>
            </a:r>
            <a:endParaRPr lang="en-US"/>
          </a:p>
        </p:txBody>
      </p:sp>
      <p:sp>
        <p:nvSpPr>
          <p:cNvPr id="4" name="Slide Number Placeholder 3"/>
          <p:cNvSpPr>
            <a:spLocks noGrp="1"/>
          </p:cNvSpPr>
          <p:nvPr>
            <p:ph type="sldNum" sz="quarter" idx="12"/>
          </p:nvPr>
        </p:nvSpPr>
        <p:spPr/>
        <p:txBody>
          <a:bodyPr/>
          <a:lstStyle/>
          <a:p>
            <a:pPr>
              <a:defRPr/>
            </a:pPr>
            <a:fld id="{FC0209FC-10E7-2744-BD2E-DC5F6E630598}" type="slidenum">
              <a:rPr lang="en-US" smtClean="0"/>
              <a:pPr>
                <a:defRPr/>
              </a:pPr>
              <a:t>21</a:t>
            </a:fld>
            <a:endParaRPr lang="en-US"/>
          </a:p>
        </p:txBody>
      </p:sp>
      <p:graphicFrame>
        <p:nvGraphicFramePr>
          <p:cNvPr id="8" name="Diagram 7"/>
          <p:cNvGraphicFramePr/>
          <p:nvPr>
            <p:extLst>
              <p:ext uri="{D42A27DB-BD31-4B8C-83A1-F6EECF244321}">
                <p14:modId xmlns:p14="http://schemas.microsoft.com/office/powerpoint/2010/main" val="1839845200"/>
              </p:ext>
            </p:extLst>
          </p:nvPr>
        </p:nvGraphicFramePr>
        <p:xfrm>
          <a:off x="245797" y="1721552"/>
          <a:ext cx="8684837" cy="5184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7253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Dikotomi</a:t>
            </a:r>
            <a:r>
              <a:rPr lang="en-US" dirty="0" smtClean="0"/>
              <a:t> </a:t>
            </a:r>
            <a:r>
              <a:rPr lang="en-US" dirty="0" err="1" smtClean="0"/>
              <a:t>kemiskinan</a:t>
            </a:r>
            <a:r>
              <a:rPr lang="en-US" dirty="0" smtClean="0"/>
              <a:t> </a:t>
            </a:r>
            <a:r>
              <a:rPr lang="en-US" dirty="0" err="1" smtClean="0"/>
              <a:t>desa</a:t>
            </a:r>
            <a:r>
              <a:rPr lang="en-US" dirty="0" smtClean="0"/>
              <a:t> </a:t>
            </a:r>
            <a:r>
              <a:rPr lang="en-US" dirty="0" err="1" smtClean="0"/>
              <a:t>kota</a:t>
            </a:r>
            <a:r>
              <a:rPr lang="en-US" dirty="0" smtClean="0"/>
              <a:t> </a:t>
            </a:r>
            <a:r>
              <a:rPr lang="en-US" dirty="0" smtClean="0">
                <a:sym typeface="Wingdings"/>
              </a:rPr>
              <a:t> </a:t>
            </a:r>
            <a:r>
              <a:rPr lang="en-US" dirty="0" err="1" smtClean="0">
                <a:sym typeface="Wingdings"/>
              </a:rPr>
              <a:t>masih</a:t>
            </a:r>
            <a:r>
              <a:rPr lang="en-US" dirty="0" smtClean="0">
                <a:sym typeface="Wingdings"/>
              </a:rPr>
              <a:t> </a:t>
            </a:r>
            <a:r>
              <a:rPr lang="en-US" dirty="0" err="1" smtClean="0">
                <a:sym typeface="Wingdings"/>
              </a:rPr>
              <a:t>relevankah</a:t>
            </a:r>
            <a:r>
              <a:rPr lang="en-US" dirty="0" smtClean="0">
                <a:sym typeface="Wingdings"/>
              </a:rPr>
              <a:t> </a:t>
            </a:r>
            <a:r>
              <a:rPr lang="en-US" dirty="0" err="1" smtClean="0">
                <a:sym typeface="Wingdings"/>
              </a:rPr>
              <a:t>mengingat</a:t>
            </a:r>
            <a:r>
              <a:rPr lang="en-US" dirty="0" smtClean="0">
                <a:sym typeface="Wingdings"/>
              </a:rPr>
              <a:t> </a:t>
            </a:r>
            <a:r>
              <a:rPr lang="en-US" dirty="0" err="1" smtClean="0">
                <a:sym typeface="Wingdings"/>
              </a:rPr>
              <a:t>arus</a:t>
            </a:r>
            <a:r>
              <a:rPr lang="en-US" dirty="0" smtClean="0">
                <a:sym typeface="Wingdings"/>
              </a:rPr>
              <a:t> </a:t>
            </a:r>
            <a:r>
              <a:rPr lang="en-US" dirty="0" err="1" smtClean="0">
                <a:sym typeface="Wingdings"/>
              </a:rPr>
              <a:t>urbanisasi</a:t>
            </a:r>
            <a:r>
              <a:rPr lang="en-US" dirty="0" smtClean="0">
                <a:sym typeface="Wingdings"/>
              </a:rPr>
              <a:t> yang </a:t>
            </a:r>
            <a:r>
              <a:rPr lang="en-US" dirty="0" err="1" smtClean="0">
                <a:sym typeface="Wingdings"/>
              </a:rPr>
              <a:t>begitu</a:t>
            </a:r>
            <a:r>
              <a:rPr lang="en-US" dirty="0" smtClean="0">
                <a:sym typeface="Wingdings"/>
              </a:rPr>
              <a:t> </a:t>
            </a:r>
            <a:r>
              <a:rPr lang="en-US" dirty="0" err="1" smtClean="0">
                <a:sym typeface="Wingdings"/>
              </a:rPr>
              <a:t>besar</a:t>
            </a:r>
            <a:endParaRPr lang="en-US" dirty="0" smtClean="0">
              <a:sym typeface="Wingdings"/>
            </a:endParaRPr>
          </a:p>
          <a:p>
            <a:r>
              <a:rPr lang="en-US" dirty="0" err="1" smtClean="0">
                <a:sym typeface="Wingdings"/>
              </a:rPr>
              <a:t>Pemicu</a:t>
            </a:r>
            <a:r>
              <a:rPr lang="en-US" dirty="0" smtClean="0">
                <a:sym typeface="Wingdings"/>
              </a:rPr>
              <a:t> </a:t>
            </a:r>
            <a:r>
              <a:rPr lang="en-US" dirty="0" err="1" smtClean="0">
                <a:sym typeface="Wingdings"/>
              </a:rPr>
              <a:t>utama</a:t>
            </a:r>
            <a:r>
              <a:rPr lang="en-US" dirty="0" smtClean="0">
                <a:sym typeface="Wingdings"/>
              </a:rPr>
              <a:t> </a:t>
            </a:r>
            <a:r>
              <a:rPr lang="en-US" dirty="0" err="1" smtClean="0">
                <a:sym typeface="Wingdings"/>
              </a:rPr>
              <a:t>inflasi</a:t>
            </a:r>
            <a:r>
              <a:rPr lang="en-US" dirty="0" smtClean="0">
                <a:sym typeface="Wingdings"/>
              </a:rPr>
              <a:t> </a:t>
            </a:r>
            <a:r>
              <a:rPr lang="en-US" dirty="0" err="1" smtClean="0">
                <a:sym typeface="Wingdings"/>
              </a:rPr>
              <a:t>adalah</a:t>
            </a:r>
            <a:r>
              <a:rPr lang="en-US" dirty="0" smtClean="0">
                <a:sym typeface="Wingdings"/>
              </a:rPr>
              <a:t> </a:t>
            </a:r>
            <a:r>
              <a:rPr lang="en-US" dirty="0" err="1" smtClean="0">
                <a:sym typeface="Wingdings"/>
              </a:rPr>
              <a:t>pangan</a:t>
            </a:r>
            <a:r>
              <a:rPr lang="en-US" dirty="0" smtClean="0">
                <a:sym typeface="Wingdings"/>
              </a:rPr>
              <a:t> </a:t>
            </a:r>
            <a:r>
              <a:rPr lang="en-US" dirty="0" err="1" smtClean="0">
                <a:sym typeface="Wingdings"/>
              </a:rPr>
              <a:t>dan</a:t>
            </a:r>
            <a:r>
              <a:rPr lang="en-US" dirty="0" smtClean="0">
                <a:sym typeface="Wingdings"/>
              </a:rPr>
              <a:t> BBM</a:t>
            </a:r>
          </a:p>
          <a:p>
            <a:r>
              <a:rPr lang="en-US" dirty="0" err="1" smtClean="0">
                <a:sym typeface="Wingdings"/>
              </a:rPr>
              <a:t>Desa</a:t>
            </a:r>
            <a:r>
              <a:rPr lang="en-US" dirty="0" smtClean="0">
                <a:sym typeface="Wingdings"/>
              </a:rPr>
              <a:t> </a:t>
            </a:r>
            <a:r>
              <a:rPr lang="en-US" dirty="0" err="1" smtClean="0">
                <a:sym typeface="Wingdings"/>
              </a:rPr>
              <a:t>berdikari</a:t>
            </a:r>
            <a:r>
              <a:rPr lang="en-US" dirty="0" smtClean="0">
                <a:sym typeface="Wingdings"/>
              </a:rPr>
              <a:t> </a:t>
            </a:r>
            <a:r>
              <a:rPr lang="en-US" dirty="0" err="1" smtClean="0">
                <a:sym typeface="Wingdings"/>
              </a:rPr>
              <a:t>bukan</a:t>
            </a:r>
            <a:r>
              <a:rPr lang="en-US" dirty="0" smtClean="0">
                <a:sym typeface="Wingdings"/>
              </a:rPr>
              <a:t> </a:t>
            </a:r>
            <a:r>
              <a:rPr lang="en-US" dirty="0" err="1" smtClean="0">
                <a:sym typeface="Wingdings"/>
              </a:rPr>
              <a:t>desa</a:t>
            </a:r>
            <a:r>
              <a:rPr lang="en-US" dirty="0" smtClean="0">
                <a:sym typeface="Wingdings"/>
              </a:rPr>
              <a:t> as a village </a:t>
            </a:r>
            <a:r>
              <a:rPr lang="en-US" dirty="0" err="1" smtClean="0">
                <a:sym typeface="Wingdings"/>
              </a:rPr>
              <a:t>tapi</a:t>
            </a:r>
            <a:r>
              <a:rPr lang="en-US" dirty="0" smtClean="0">
                <a:sym typeface="Wingdings"/>
              </a:rPr>
              <a:t> </a:t>
            </a:r>
            <a:r>
              <a:rPr lang="en-US" dirty="0" err="1" smtClean="0">
                <a:sym typeface="Wingdings"/>
              </a:rPr>
              <a:t>lebih</a:t>
            </a:r>
            <a:r>
              <a:rPr lang="en-US" dirty="0" smtClean="0">
                <a:sym typeface="Wingdings"/>
              </a:rPr>
              <a:t> </a:t>
            </a:r>
            <a:r>
              <a:rPr lang="en-US" dirty="0" err="1" smtClean="0">
                <a:sym typeface="Wingdings"/>
              </a:rPr>
              <a:t>ke</a:t>
            </a:r>
            <a:r>
              <a:rPr lang="en-US" dirty="0" smtClean="0">
                <a:sym typeface="Wingdings"/>
              </a:rPr>
              <a:t> </a:t>
            </a:r>
            <a:r>
              <a:rPr lang="en-US" dirty="0" err="1" smtClean="0">
                <a:sym typeface="Wingdings"/>
              </a:rPr>
              <a:t>interconection</a:t>
            </a:r>
            <a:r>
              <a:rPr lang="en-US" dirty="0" smtClean="0">
                <a:sym typeface="Wingdings"/>
              </a:rPr>
              <a:t> </a:t>
            </a:r>
            <a:r>
              <a:rPr lang="en-US" dirty="0" err="1" smtClean="0">
                <a:sym typeface="Wingdings"/>
              </a:rPr>
              <a:t>antar</a:t>
            </a:r>
            <a:r>
              <a:rPr lang="en-US" dirty="0" smtClean="0">
                <a:sym typeface="Wingdings"/>
              </a:rPr>
              <a:t> </a:t>
            </a:r>
            <a:r>
              <a:rPr lang="en-US" dirty="0" err="1" smtClean="0">
                <a:sym typeface="Wingdings"/>
              </a:rPr>
              <a:t>wilayah</a:t>
            </a:r>
            <a:r>
              <a:rPr lang="en-US" dirty="0" smtClean="0">
                <a:sym typeface="Wingdings"/>
              </a:rPr>
              <a:t> </a:t>
            </a:r>
            <a:r>
              <a:rPr lang="en-US" dirty="0" err="1" smtClean="0">
                <a:sym typeface="Wingdings"/>
              </a:rPr>
              <a:t>perdesaan</a:t>
            </a:r>
            <a:endParaRPr lang="en-US" dirty="0" smtClean="0">
              <a:sym typeface="Wingdings"/>
            </a:endParaRPr>
          </a:p>
          <a:p>
            <a:r>
              <a:rPr lang="en-US" dirty="0" err="1" smtClean="0">
                <a:sym typeface="Wingdings"/>
              </a:rPr>
              <a:t>Fokus</a:t>
            </a:r>
            <a:r>
              <a:rPr lang="en-US" dirty="0" smtClean="0">
                <a:sym typeface="Wingdings"/>
              </a:rPr>
              <a:t> </a:t>
            </a:r>
            <a:r>
              <a:rPr lang="en-US" dirty="0" err="1">
                <a:sym typeface="Wingdings"/>
              </a:rPr>
              <a:t>ke</a:t>
            </a:r>
            <a:r>
              <a:rPr lang="en-US" dirty="0">
                <a:sym typeface="Wingdings"/>
              </a:rPr>
              <a:t> </a:t>
            </a:r>
            <a:r>
              <a:rPr lang="en-US" dirty="0" err="1">
                <a:sym typeface="Wingdings"/>
              </a:rPr>
              <a:t>ketahanan</a:t>
            </a:r>
            <a:r>
              <a:rPr lang="en-US" dirty="0">
                <a:sym typeface="Wingdings"/>
              </a:rPr>
              <a:t> </a:t>
            </a:r>
            <a:r>
              <a:rPr lang="en-US" dirty="0" err="1">
                <a:sym typeface="Wingdings"/>
              </a:rPr>
              <a:t>pangan</a:t>
            </a:r>
            <a:r>
              <a:rPr lang="en-US" dirty="0">
                <a:sym typeface="Wingdings"/>
              </a:rPr>
              <a:t> </a:t>
            </a:r>
            <a:r>
              <a:rPr lang="en-US" dirty="0" err="1">
                <a:sym typeface="Wingdings"/>
              </a:rPr>
              <a:t>dan</a:t>
            </a:r>
            <a:r>
              <a:rPr lang="en-US" dirty="0">
                <a:sym typeface="Wingdings"/>
              </a:rPr>
              <a:t> </a:t>
            </a:r>
            <a:r>
              <a:rPr lang="en-US" dirty="0" err="1">
                <a:sym typeface="Wingdings"/>
              </a:rPr>
              <a:t>energi</a:t>
            </a:r>
            <a:r>
              <a:rPr lang="en-US" dirty="0">
                <a:sym typeface="Wingdings"/>
              </a:rPr>
              <a:t> </a:t>
            </a:r>
            <a:r>
              <a:rPr lang="en-US" dirty="0" err="1">
                <a:sym typeface="Wingdings"/>
              </a:rPr>
              <a:t>dengan</a:t>
            </a:r>
            <a:r>
              <a:rPr lang="en-US" dirty="0">
                <a:sym typeface="Wingdings"/>
              </a:rPr>
              <a:t> </a:t>
            </a:r>
            <a:r>
              <a:rPr lang="en-US" dirty="0" err="1">
                <a:sym typeface="Wingdings"/>
              </a:rPr>
              <a:t>perspektif</a:t>
            </a:r>
            <a:r>
              <a:rPr lang="en-US" dirty="0">
                <a:sym typeface="Wingdings"/>
              </a:rPr>
              <a:t> </a:t>
            </a:r>
            <a:r>
              <a:rPr lang="en-US" dirty="0" err="1">
                <a:sym typeface="Wingdings"/>
              </a:rPr>
              <a:t>kemiskinan</a:t>
            </a:r>
            <a:r>
              <a:rPr lang="en-US" dirty="0">
                <a:sym typeface="Wingdings"/>
              </a:rPr>
              <a:t> </a:t>
            </a:r>
            <a:r>
              <a:rPr lang="en-US" dirty="0" err="1">
                <a:sym typeface="Wingdings"/>
              </a:rPr>
              <a:t>dan</a:t>
            </a:r>
            <a:r>
              <a:rPr lang="en-US" dirty="0">
                <a:sym typeface="Wingdings"/>
              </a:rPr>
              <a:t> </a:t>
            </a:r>
            <a:r>
              <a:rPr lang="en-US" dirty="0" err="1">
                <a:sym typeface="Wingdings"/>
              </a:rPr>
              <a:t>pengangguran</a:t>
            </a:r>
            <a:endParaRPr lang="en-US" dirty="0">
              <a:sym typeface="Wingdings"/>
            </a:endParaRPr>
          </a:p>
          <a:p>
            <a:endParaRPr lang="en-US" dirty="0" smtClean="0">
              <a:sym typeface="Wingdings"/>
            </a:endParaRPr>
          </a:p>
          <a:p>
            <a:endParaRPr lang="en-US" dirty="0"/>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p:txBody>
          <a:bodyPr/>
          <a:lstStyle/>
          <a:p>
            <a:pPr>
              <a:defRPr/>
            </a:pPr>
            <a:fld id="{FC0209FC-10E7-2744-BD2E-DC5F6E630598}" type="slidenum">
              <a:rPr lang="en-US" smtClean="0"/>
              <a:pPr>
                <a:defRPr/>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Fokus</a:t>
            </a:r>
            <a:r>
              <a:rPr lang="en-US" dirty="0" smtClean="0"/>
              <a:t> </a:t>
            </a:r>
            <a:r>
              <a:rPr lang="en-US" dirty="0" err="1" smtClean="0"/>
              <a:t>pembangunan</a:t>
            </a:r>
            <a:r>
              <a:rPr lang="en-US" dirty="0" smtClean="0"/>
              <a:t> </a:t>
            </a:r>
            <a:r>
              <a:rPr lang="en-US" dirty="0" err="1" smtClean="0"/>
              <a:t>Jateng</a:t>
            </a:r>
            <a:r>
              <a:rPr lang="en-US" dirty="0" smtClean="0"/>
              <a:t> </a:t>
            </a:r>
            <a:endParaRPr lang="en-US" dirty="0"/>
          </a:p>
        </p:txBody>
      </p:sp>
      <p:sp>
        <p:nvSpPr>
          <p:cNvPr id="4" name="Footer Placeholder 3"/>
          <p:cNvSpPr>
            <a:spLocks noGrp="1"/>
          </p:cNvSpPr>
          <p:nvPr>
            <p:ph type="ftr" sz="quarter" idx="11"/>
          </p:nvPr>
        </p:nvSpPr>
        <p:spPr/>
        <p:txBody>
          <a:bodyPr/>
          <a:lstStyle/>
          <a:p>
            <a:pPr>
              <a:defRPr/>
            </a:pPr>
            <a:r>
              <a:rPr lang="fr-FR" smtClean="0"/>
              <a:t>air/01/2015</a:t>
            </a:r>
            <a:endParaRPr lang="en-US"/>
          </a:p>
        </p:txBody>
      </p:sp>
      <p:sp>
        <p:nvSpPr>
          <p:cNvPr id="5" name="Slide Number Placeholder 4"/>
          <p:cNvSpPr>
            <a:spLocks noGrp="1"/>
          </p:cNvSpPr>
          <p:nvPr>
            <p:ph type="sldNum" sz="quarter" idx="12"/>
          </p:nvPr>
        </p:nvSpPr>
        <p:spPr>
          <a:xfrm>
            <a:off x="6357520" y="6148875"/>
            <a:ext cx="2133600" cy="365125"/>
          </a:xfrm>
        </p:spPr>
        <p:txBody>
          <a:bodyPr/>
          <a:lstStyle/>
          <a:p>
            <a:pPr>
              <a:defRPr/>
            </a:pPr>
            <a:fld id="{FC0209FC-10E7-2744-BD2E-DC5F6E630598}" type="slidenum">
              <a:rPr lang="en-US" smtClean="0"/>
              <a:pPr>
                <a:defRPr/>
              </a:pPr>
              <a:t>23</a:t>
            </a:fld>
            <a:endParaRPr lang="en-US"/>
          </a:p>
        </p:txBody>
      </p:sp>
      <p:graphicFrame>
        <p:nvGraphicFramePr>
          <p:cNvPr id="7" name="Diagram 6"/>
          <p:cNvGraphicFramePr/>
          <p:nvPr>
            <p:extLst>
              <p:ext uri="{D42A27DB-BD31-4B8C-83A1-F6EECF244321}">
                <p14:modId xmlns:p14="http://schemas.microsoft.com/office/powerpoint/2010/main" val="22609710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rot="20386880">
            <a:off x="2005850" y="4499758"/>
            <a:ext cx="7130061" cy="1318062"/>
          </a:xfrm>
          <a:prstGeom prst="rect">
            <a:avLst/>
          </a:prstGeom>
          <a:noFill/>
        </p:spPr>
        <p:txBody>
          <a:bodyPr wrap="none" lIns="91440" tIns="45720" rIns="91440" bIns="45720">
            <a:prstTxWarp prst="textCurveUp">
              <a:avLst>
                <a:gd name="adj" fmla="val 38843"/>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Perspektif</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pengurangan</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kemiskinan</a:t>
            </a:r>
            <a:endPar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dan</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pengangguran</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Curved Up Arrow 10"/>
          <p:cNvSpPr/>
          <p:nvPr/>
        </p:nvSpPr>
        <p:spPr>
          <a:xfrm rot="13579198">
            <a:off x="7396435" y="2228144"/>
            <a:ext cx="1554373" cy="76340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rot="16200000" flipV="1">
            <a:off x="1928162" y="3991211"/>
            <a:ext cx="2392076" cy="1197845"/>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63229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descr="Bullets"/>
          <p:cNvSpPr>
            <a:spLocks noChangeArrowheads="1"/>
          </p:cNvSpPr>
          <p:nvPr/>
        </p:nvSpPr>
        <p:spPr bwMode="auto">
          <a:xfrm>
            <a:off x="179388" y="1052513"/>
            <a:ext cx="4464050" cy="511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 typeface="Arial" charset="0"/>
              <a:buBlip>
                <a:blip r:embed="rId3"/>
              </a:buBlip>
            </a:pPr>
            <a:r>
              <a:rPr lang="en-GB" sz="1800">
                <a:cs typeface="Arial" charset="0"/>
              </a:rPr>
              <a:t>In the euro zone, lower oil prices will provide a modest lift to consumption, but the European Central Bank is worried that this could push inflation expectations down further, increasing the risk of a debt deflation cycle. </a:t>
            </a:r>
          </a:p>
          <a:p>
            <a:pPr marL="231775" indent="-231775" eaLnBrk="0" hangingPunct="0">
              <a:lnSpc>
                <a:spcPct val="110000"/>
              </a:lnSpc>
              <a:spcBef>
                <a:spcPct val="20000"/>
              </a:spcBef>
              <a:buClr>
                <a:srgbClr val="63797B"/>
              </a:buClr>
              <a:buSzPct val="60000"/>
              <a:buFont typeface="Arial" charset="0"/>
              <a:buBlip>
                <a:blip r:embed="rId3"/>
              </a:buBlip>
            </a:pPr>
            <a:r>
              <a:rPr lang="en-GB" sz="1800">
                <a:cs typeface="Arial" charset="0"/>
              </a:rPr>
              <a:t>Conditions remain weak in the major economies, including Germany, which has been hurt by the sanctions on Russia. Spain and are faring better. </a:t>
            </a:r>
          </a:p>
          <a:p>
            <a:pPr marL="231775" indent="-231775" eaLnBrk="0" hangingPunct="0">
              <a:lnSpc>
                <a:spcPct val="110000"/>
              </a:lnSpc>
              <a:spcBef>
                <a:spcPct val="20000"/>
              </a:spcBef>
              <a:buClr>
                <a:srgbClr val="63797B"/>
              </a:buClr>
              <a:buSzPct val="60000"/>
              <a:buFontTx/>
              <a:buBlip>
                <a:blip r:embed="rId3"/>
              </a:buBlip>
            </a:pPr>
            <a:r>
              <a:rPr lang="en-US" sz="1800">
                <a:cs typeface="Arial" charset="0"/>
              </a:rPr>
              <a:t>The French and Italian governments are trying to pass structural reforms. </a:t>
            </a:r>
          </a:p>
          <a:p>
            <a:pPr marL="231775" indent="-231775" eaLnBrk="0" hangingPunct="0">
              <a:lnSpc>
                <a:spcPct val="110000"/>
              </a:lnSpc>
              <a:spcBef>
                <a:spcPct val="20000"/>
              </a:spcBef>
              <a:buClr>
                <a:srgbClr val="63797B"/>
              </a:buClr>
              <a:buSzPct val="60000"/>
              <a:buFontTx/>
              <a:buBlip>
                <a:blip r:embed="rId3"/>
              </a:buBlip>
            </a:pPr>
            <a:r>
              <a:rPr lang="en-US" sz="1800">
                <a:cs typeface="Arial" charset="0"/>
              </a:rPr>
              <a:t>The results of EU-wide bank stress tests were credible and positive. Some Italian and Greek banks need to raise more capital. </a:t>
            </a:r>
            <a:endParaRPr lang="en-GB" sz="1800">
              <a:cs typeface="Arial" charset="0"/>
            </a:endParaRPr>
          </a:p>
        </p:txBody>
      </p:sp>
      <p:sp>
        <p:nvSpPr>
          <p:cNvPr id="5123" name="TextBox 19"/>
          <p:cNvSpPr txBox="1">
            <a:spLocks noChangeArrowheads="1"/>
          </p:cNvSpPr>
          <p:nvPr/>
        </p:nvSpPr>
        <p:spPr bwMode="auto">
          <a:xfrm>
            <a:off x="274638" y="188913"/>
            <a:ext cx="73167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Western Europe economic outlook</a:t>
            </a:r>
          </a:p>
        </p:txBody>
      </p:sp>
      <p:pic>
        <p:nvPicPr>
          <p:cNvPr id="5124"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hlinkClick r:id="rId5" action="ppaction://hlinksldjump"/>
          </p:cNvPr>
          <p:cNvSpPr txBox="1"/>
          <p:nvPr/>
        </p:nvSpPr>
        <p:spPr>
          <a:xfrm>
            <a:off x="763588" y="6286500"/>
            <a:ext cx="792162" cy="444500"/>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4" name="TextBox 23">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5" name="TextBox 24">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6" name="TextBox 25">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7" name="TextBox 26">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8" name="TextBox 27">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9" name="TextBox 28">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30" name="TextBox 29">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1" name="TextBox 30">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2" name="TextBox 31">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3" name="TextBox 32">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sp>
        <p:nvSpPr>
          <p:cNvPr id="5156" name="Title 2"/>
          <p:cNvSpPr>
            <a:spLocks noGrp="1"/>
          </p:cNvSpPr>
          <p:nvPr>
            <p:ph type="title" idx="4294967295"/>
          </p:nvPr>
        </p:nvSpPr>
        <p:spPr/>
        <p:txBody>
          <a:bodyPr/>
          <a:lstStyle/>
          <a:p>
            <a:pPr eaLnBrk="1" hangingPunct="1"/>
            <a:r>
              <a:rPr lang="en-GB">
                <a:latin typeface="Arial" charset="0"/>
                <a:ea typeface="MS PGothic" charset="0"/>
                <a:cs typeface="Arial" charset="0"/>
              </a:rPr>
              <a:t>	</a:t>
            </a:r>
          </a:p>
        </p:txBody>
      </p:sp>
      <p:grpSp>
        <p:nvGrpSpPr>
          <p:cNvPr id="5157" name="Group 19"/>
          <p:cNvGrpSpPr>
            <a:grpSpLocks/>
          </p:cNvGrpSpPr>
          <p:nvPr/>
        </p:nvGrpSpPr>
        <p:grpSpPr bwMode="auto">
          <a:xfrm>
            <a:off x="4716463" y="908050"/>
            <a:ext cx="4229100" cy="5470525"/>
            <a:chOff x="0" y="0"/>
            <a:chExt cx="4229100" cy="5469069"/>
          </a:xfrm>
        </p:grpSpPr>
        <p:sp>
          <p:nvSpPr>
            <p:cNvPr id="21" name="Rectangle 20"/>
            <p:cNvSpPr/>
            <p:nvPr/>
          </p:nvSpPr>
          <p:spPr>
            <a:xfrm>
              <a:off x="2562225" y="828454"/>
              <a:ext cx="1531937" cy="3929604"/>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a:p>
          </p:txBody>
        </p:sp>
        <p:graphicFrame>
          <p:nvGraphicFramePr>
            <p:cNvPr id="34" name="Chart 33"/>
            <p:cNvGraphicFramePr/>
            <p:nvPr/>
          </p:nvGraphicFramePr>
          <p:xfrm>
            <a:off x="0" y="0"/>
            <a:ext cx="4229100" cy="5469069"/>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19962352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descr="Bullets"/>
          <p:cNvSpPr>
            <a:spLocks noChangeArrowheads="1"/>
          </p:cNvSpPr>
          <p:nvPr/>
        </p:nvSpPr>
        <p:spPr bwMode="auto">
          <a:xfrm>
            <a:off x="179388" y="1052513"/>
            <a:ext cx="46085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 typeface="Wingdings 3" charset="0"/>
              <a:buBlip>
                <a:blip r:embed="rId3"/>
              </a:buBlip>
            </a:pPr>
            <a:r>
              <a:rPr lang="en-GB" sz="1800">
                <a:cs typeface="Arial" charset="0"/>
              </a:rPr>
              <a:t>Japan fell into recession in the third quarter as GDP contracted again. After a strong first quarter, the economy has slumped badly following an April tax rise.</a:t>
            </a:r>
          </a:p>
          <a:p>
            <a:pPr marL="231775" indent="-231775" eaLnBrk="0" hangingPunct="0">
              <a:lnSpc>
                <a:spcPct val="110000"/>
              </a:lnSpc>
              <a:spcBef>
                <a:spcPct val="20000"/>
              </a:spcBef>
              <a:buClr>
                <a:srgbClr val="63797B"/>
              </a:buClr>
              <a:buSzPct val="60000"/>
              <a:buFont typeface="Wingdings 3" charset="0"/>
              <a:buBlip>
                <a:blip r:embed="rId3"/>
              </a:buBlip>
            </a:pPr>
            <a:r>
              <a:rPr lang="en-GB" sz="1800">
                <a:cs typeface="Arial" charset="0"/>
              </a:rPr>
              <a:t>Japan's slide back into recession is undermining confidence in Shinzo Abe's economic programme. He called a snap election for December in the hope that a fresh mandate will enable him to push through contentious structural reforms.</a:t>
            </a:r>
          </a:p>
          <a:p>
            <a:pPr marL="231775" indent="-231775" eaLnBrk="0" hangingPunct="0">
              <a:lnSpc>
                <a:spcPct val="110000"/>
              </a:lnSpc>
              <a:spcBef>
                <a:spcPct val="20000"/>
              </a:spcBef>
              <a:buClr>
                <a:srgbClr val="63797B"/>
              </a:buClr>
              <a:buSzPct val="60000"/>
              <a:buFont typeface="Wingdings 3" charset="0"/>
              <a:buBlip>
                <a:blip r:embed="rId3"/>
              </a:buBlip>
            </a:pPr>
            <a:r>
              <a:rPr lang="en-GB" sz="1800">
                <a:cs typeface="Arial" charset="0"/>
              </a:rPr>
              <a:t>We maintain our forecast that expansive policy will keep the economy on a growth path in the medium term.  </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Real interest rates have become negative for the first time in years but real wages remain depressed.</a:t>
            </a:r>
          </a:p>
        </p:txBody>
      </p:sp>
      <p:sp>
        <p:nvSpPr>
          <p:cNvPr id="6147" name="TextBox 17"/>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Japan economic outlook</a:t>
            </a:r>
          </a:p>
        </p:txBody>
      </p:sp>
      <p:pic>
        <p:nvPicPr>
          <p:cNvPr id="6148"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3" name="TextBox 22">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4" name="TextBox 23">
            <a:hlinkClick r:id="rId7" action="ppaction://hlinksldjump"/>
          </p:cNvPr>
          <p:cNvSpPr txBox="1"/>
          <p:nvPr/>
        </p:nvSpPr>
        <p:spPr>
          <a:xfrm>
            <a:off x="1562100" y="6364288"/>
            <a:ext cx="617538" cy="274637"/>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Japan</a:t>
            </a:r>
          </a:p>
        </p:txBody>
      </p:sp>
      <p:sp>
        <p:nvSpPr>
          <p:cNvPr id="25" name="TextBox 24">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6" name="TextBox 25">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7" name="TextBox 26">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8" name="TextBox 27">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29" name="TextBox 28">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0" name="TextBox 29">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1" name="TextBox 30">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2" name="TextBox 31">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grpSp>
        <p:nvGrpSpPr>
          <p:cNvPr id="6180" name="Group 18"/>
          <p:cNvGrpSpPr>
            <a:grpSpLocks/>
          </p:cNvGrpSpPr>
          <p:nvPr/>
        </p:nvGrpSpPr>
        <p:grpSpPr bwMode="auto">
          <a:xfrm>
            <a:off x="4716463" y="908050"/>
            <a:ext cx="4456112" cy="5470525"/>
            <a:chOff x="-114770" y="0"/>
            <a:chExt cx="4338428" cy="5469068"/>
          </a:xfrm>
        </p:grpSpPr>
        <p:sp>
          <p:nvSpPr>
            <p:cNvPr id="20" name="Rectangle 19"/>
            <p:cNvSpPr/>
            <p:nvPr/>
          </p:nvSpPr>
          <p:spPr>
            <a:xfrm>
              <a:off x="2579166" y="828454"/>
              <a:ext cx="1510027" cy="3929603"/>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a:p>
          </p:txBody>
        </p:sp>
        <p:graphicFrame>
          <p:nvGraphicFramePr>
            <p:cNvPr id="22" name="Chart 21"/>
            <p:cNvGraphicFramePr/>
            <p:nvPr/>
          </p:nvGraphicFramePr>
          <p:xfrm>
            <a:off x="-114770" y="0"/>
            <a:ext cx="4338428" cy="5469068"/>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28559255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descr="Bullets"/>
          <p:cNvSpPr>
            <a:spLocks noChangeArrowheads="1"/>
          </p:cNvSpPr>
          <p:nvPr/>
        </p:nvSpPr>
        <p:spPr bwMode="auto">
          <a:xfrm>
            <a:off x="179388" y="1052513"/>
            <a:ext cx="4318000" cy="511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Tx/>
              <a:buBlip>
                <a:blip r:embed="rId3"/>
              </a:buBlip>
            </a:pPr>
            <a:r>
              <a:rPr lang="en-GB" sz="1800">
                <a:cs typeface="Arial" charset="0"/>
              </a:rPr>
              <a:t>Emerging markets face a testing 2015 as the Fed tightens monetary policy. </a:t>
            </a:r>
          </a:p>
          <a:p>
            <a:pPr marL="231775" indent="-231775" eaLnBrk="0" hangingPunct="0">
              <a:lnSpc>
                <a:spcPct val="110000"/>
              </a:lnSpc>
              <a:spcBef>
                <a:spcPct val="20000"/>
              </a:spcBef>
              <a:buClr>
                <a:srgbClr val="63797B"/>
              </a:buClr>
              <a:buSzPct val="60000"/>
              <a:buFontTx/>
              <a:buBlip>
                <a:blip r:embed="rId3"/>
              </a:buBlip>
            </a:pPr>
            <a:r>
              <a:rPr lang="en-GB" sz="1800">
                <a:cs typeface="Arial" charset="0"/>
              </a:rPr>
              <a:t>We have raised our 2015 GDP growth forecast for China to 7.1% on the back of the decline in oil prices. India and South Korea will also benefit. </a:t>
            </a:r>
          </a:p>
          <a:p>
            <a:pPr marL="231775" indent="-231775" eaLnBrk="0" hangingPunct="0">
              <a:lnSpc>
                <a:spcPct val="110000"/>
              </a:lnSpc>
              <a:spcBef>
                <a:spcPct val="20000"/>
              </a:spcBef>
              <a:buClr>
                <a:srgbClr val="63797B"/>
              </a:buClr>
              <a:buSzPct val="60000"/>
              <a:buFontTx/>
              <a:buBlip>
                <a:blip r:embed="rId3"/>
              </a:buBlip>
            </a:pPr>
            <a:r>
              <a:rPr lang="en-GB" sz="1800">
                <a:cs typeface="Arial" charset="0"/>
              </a:rPr>
              <a:t>Russia, already hit by Western sanctions, will be one of the big losers from lower oil prices. All countries heavily dependent on oil for fiscal or export revenue will have to tighten their belts. </a:t>
            </a:r>
          </a:p>
          <a:p>
            <a:pPr marL="231775" indent="-231775" eaLnBrk="0" hangingPunct="0">
              <a:lnSpc>
                <a:spcPct val="110000"/>
              </a:lnSpc>
              <a:spcBef>
                <a:spcPct val="20000"/>
              </a:spcBef>
              <a:buClr>
                <a:srgbClr val="63797B"/>
              </a:buClr>
              <a:buSzPct val="60000"/>
              <a:buFontTx/>
              <a:buBlip>
                <a:blip r:embed="rId3"/>
              </a:buBlip>
            </a:pPr>
            <a:r>
              <a:rPr lang="en-GB" sz="1800">
                <a:cs typeface="Arial" charset="0"/>
              </a:rPr>
              <a:t>Among the oil exporters, Venezuela is most exposed to payment problems, having failed to save sufficiently when prices were high.</a:t>
            </a:r>
            <a:endParaRPr lang="en-US" sz="1800">
              <a:cs typeface="Arial" charset="0"/>
            </a:endParaRPr>
          </a:p>
        </p:txBody>
      </p:sp>
      <p:sp>
        <p:nvSpPr>
          <p:cNvPr id="7171" name="Rectangle 131"/>
          <p:cNvSpPr>
            <a:spLocks noChangeArrowheads="1"/>
          </p:cNvSpPr>
          <p:nvPr/>
        </p:nvSpPr>
        <p:spPr bwMode="auto">
          <a:xfrm>
            <a:off x="4479925" y="3078163"/>
            <a:ext cx="184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endParaRPr lang="en-US">
              <a:cs typeface="Arial" charset="0"/>
            </a:endParaRPr>
          </a:p>
          <a:p>
            <a:pPr eaLnBrk="0" hangingPunct="0"/>
            <a:endParaRPr lang="en-US" sz="2400">
              <a:latin typeface="Times New Roman" charset="0"/>
              <a:cs typeface="Arial" charset="0"/>
            </a:endParaRPr>
          </a:p>
        </p:txBody>
      </p:sp>
      <p:sp>
        <p:nvSpPr>
          <p:cNvPr id="7172" name="TextBox 18"/>
          <p:cNvSpPr txBox="1">
            <a:spLocks noChangeArrowheads="1"/>
          </p:cNvSpPr>
          <p:nvPr/>
        </p:nvSpPr>
        <p:spPr bwMode="auto">
          <a:xfrm>
            <a:off x="274638" y="188913"/>
            <a:ext cx="67452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Emerging market economic outlook</a:t>
            </a:r>
          </a:p>
        </p:txBody>
      </p:sp>
      <p:pic>
        <p:nvPicPr>
          <p:cNvPr id="7173"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4" name="TextBox 23">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5" name="TextBox 24">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6" name="TextBox 25">
            <a:hlinkClick r:id="rId8" action="ppaction://hlinksldjump"/>
          </p:cNvPr>
          <p:cNvSpPr txBox="1"/>
          <p:nvPr/>
        </p:nvSpPr>
        <p:spPr>
          <a:xfrm>
            <a:off x="2197100" y="6280150"/>
            <a:ext cx="839788" cy="444500"/>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Emerging markets</a:t>
            </a:r>
          </a:p>
        </p:txBody>
      </p:sp>
      <p:sp>
        <p:nvSpPr>
          <p:cNvPr id="27" name="TextBox 26">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8" name="TextBox 27">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9" name="TextBox 28">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30" name="TextBox 29">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1" name="TextBox 30">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2" name="TextBox 31">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3" name="TextBox 32">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grpSp>
        <p:nvGrpSpPr>
          <p:cNvPr id="7205" name="Group 19"/>
          <p:cNvGrpSpPr>
            <a:grpSpLocks/>
          </p:cNvGrpSpPr>
          <p:nvPr/>
        </p:nvGrpSpPr>
        <p:grpSpPr bwMode="auto">
          <a:xfrm>
            <a:off x="4716463" y="908050"/>
            <a:ext cx="4200525" cy="5380038"/>
            <a:chOff x="0" y="0"/>
            <a:chExt cx="4200939" cy="5379794"/>
          </a:xfrm>
        </p:grpSpPr>
        <p:sp>
          <p:nvSpPr>
            <p:cNvPr id="21" name="Rectangle 20"/>
            <p:cNvSpPr/>
            <p:nvPr/>
          </p:nvSpPr>
          <p:spPr>
            <a:xfrm>
              <a:off x="2589467" y="814351"/>
              <a:ext cx="1478109" cy="3865387"/>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a:p>
          </p:txBody>
        </p:sp>
        <p:graphicFrame>
          <p:nvGraphicFramePr>
            <p:cNvPr id="23" name="Chart 22"/>
            <p:cNvGraphicFramePr/>
            <p:nvPr/>
          </p:nvGraphicFramePr>
          <p:xfrm>
            <a:off x="0" y="0"/>
            <a:ext cx="4200939" cy="5379794"/>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2184652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descr="Bullets"/>
          <p:cNvSpPr>
            <a:spLocks noChangeArrowheads="1"/>
          </p:cNvSpPr>
          <p:nvPr/>
        </p:nvSpPr>
        <p:spPr bwMode="auto">
          <a:xfrm>
            <a:off x="4572000" y="908050"/>
            <a:ext cx="4219575" cy="499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Oil prices have continued to fall as new supply from the US has swamped only meagre demand from major consumers.</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At a meeting in November OPEC failed to reach consensus on cutting its production target, resulting in further falls in the price.</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Several US energy firms have announced cuts to investment spending in 2015 as margins are squeezed.</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The price of dated Brent will fall from an average of US$99/b in 2014 to US$80/b in 2015 as demand remains weak and supply continues to grow. </a:t>
            </a:r>
          </a:p>
        </p:txBody>
      </p:sp>
      <p:sp>
        <p:nvSpPr>
          <p:cNvPr id="8195" name="TextBox 20"/>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Oil price and demand outlook</a:t>
            </a:r>
          </a:p>
        </p:txBody>
      </p:sp>
      <p:pic>
        <p:nvPicPr>
          <p:cNvPr id="8196"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6" name="TextBox 25">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7" name="TextBox 26">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8" name="TextBox 27">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9" name="TextBox 28">
            <a:hlinkClick r:id="rId9" action="ppaction://hlinksldjump"/>
          </p:cNvPr>
          <p:cNvSpPr txBox="1"/>
          <p:nvPr/>
        </p:nvSpPr>
        <p:spPr>
          <a:xfrm>
            <a:off x="3057525" y="6364288"/>
            <a:ext cx="519113" cy="274637"/>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Oil</a:t>
            </a:r>
          </a:p>
        </p:txBody>
      </p:sp>
      <p:sp>
        <p:nvSpPr>
          <p:cNvPr id="30" name="TextBox 29">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31" name="TextBox 30">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32" name="TextBox 31">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3" name="TextBox 32">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4" name="TextBox 33">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5" name="TextBox 34">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sp>
        <p:nvSpPr>
          <p:cNvPr id="36" name="TextBox 1"/>
          <p:cNvSpPr txBox="1"/>
          <p:nvPr/>
        </p:nvSpPr>
        <p:spPr>
          <a:xfrm>
            <a:off x="641350" y="5927725"/>
            <a:ext cx="6027738" cy="1651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en-GB" sz="900" dirty="0" smtClean="0">
                <a:solidFill>
                  <a:schemeClr val="bg1">
                    <a:lumMod val="50000"/>
                  </a:schemeClr>
                </a:solidFill>
                <a:latin typeface="Arial" pitchFamily="34" charset="0"/>
                <a:cs typeface="Arial" pitchFamily="34" charset="0"/>
              </a:rPr>
              <a:t>Sources: International Energy Agency; The </a:t>
            </a:r>
            <a:r>
              <a:rPr lang="en-GB" sz="900" dirty="0">
                <a:solidFill>
                  <a:schemeClr val="bg1">
                    <a:lumMod val="50000"/>
                  </a:schemeClr>
                </a:solidFill>
                <a:latin typeface="Arial" pitchFamily="34" charset="0"/>
                <a:cs typeface="Arial" pitchFamily="34" charset="0"/>
              </a:rPr>
              <a:t>Economist Intelligence </a:t>
            </a:r>
            <a:r>
              <a:rPr lang="en-GB" sz="900" dirty="0" smtClean="0">
                <a:solidFill>
                  <a:schemeClr val="bg1">
                    <a:lumMod val="50000"/>
                  </a:schemeClr>
                </a:solidFill>
                <a:latin typeface="Arial" pitchFamily="34" charset="0"/>
                <a:cs typeface="Arial" pitchFamily="34" charset="0"/>
              </a:rPr>
              <a:t>Unit; IMF, </a:t>
            </a:r>
            <a:r>
              <a:rPr lang="en-GB" sz="900" i="1" dirty="0" smtClean="0">
                <a:solidFill>
                  <a:schemeClr val="bg1">
                    <a:lumMod val="50000"/>
                  </a:schemeClr>
                </a:solidFill>
                <a:latin typeface="Arial" pitchFamily="34" charset="0"/>
                <a:cs typeface="Arial" pitchFamily="34" charset="0"/>
              </a:rPr>
              <a:t>International Financial Statistics.</a:t>
            </a:r>
            <a:endParaRPr lang="en-US" sz="900" dirty="0">
              <a:solidFill>
                <a:schemeClr val="bg1">
                  <a:lumMod val="50000"/>
                </a:schemeClr>
              </a:solidFill>
              <a:latin typeface="Arial" pitchFamily="34" charset="0"/>
              <a:cs typeface="Arial" pitchFamily="34" charset="0"/>
            </a:endParaRPr>
          </a:p>
        </p:txBody>
      </p:sp>
      <p:grpSp>
        <p:nvGrpSpPr>
          <p:cNvPr id="8229" name="Group 19"/>
          <p:cNvGrpSpPr>
            <a:grpSpLocks/>
          </p:cNvGrpSpPr>
          <p:nvPr/>
        </p:nvGrpSpPr>
        <p:grpSpPr bwMode="auto">
          <a:xfrm>
            <a:off x="219075" y="739775"/>
            <a:ext cx="4197350" cy="5292725"/>
            <a:chOff x="0" y="0"/>
            <a:chExt cx="4196798" cy="5293829"/>
          </a:xfrm>
        </p:grpSpPr>
        <p:sp>
          <p:nvSpPr>
            <p:cNvPr id="21" name="Rectangle 20"/>
            <p:cNvSpPr/>
            <p:nvPr/>
          </p:nvSpPr>
          <p:spPr>
            <a:xfrm>
              <a:off x="2450778" y="498579"/>
              <a:ext cx="1366658" cy="4021977"/>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sz="1000">
                <a:latin typeface="Officina Sans ITC Medium" pitchFamily="34" charset="0"/>
              </a:endParaRPr>
            </a:p>
          </p:txBody>
        </p:sp>
        <p:graphicFrame>
          <p:nvGraphicFramePr>
            <p:cNvPr id="23" name="Chart 22"/>
            <p:cNvGraphicFramePr/>
            <p:nvPr/>
          </p:nvGraphicFramePr>
          <p:xfrm>
            <a:off x="0" y="0"/>
            <a:ext cx="4196798" cy="5293829"/>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3754311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5" descr="Bullets"/>
          <p:cNvSpPr>
            <a:spLocks noGrp="1" noChangeArrowheads="1"/>
          </p:cNvSpPr>
          <p:nvPr>
            <p:ph type="body" sz="half" idx="4294967295"/>
          </p:nvPr>
        </p:nvSpPr>
        <p:spPr>
          <a:xfrm>
            <a:off x="4572000" y="900113"/>
            <a:ext cx="4392613" cy="5186362"/>
          </a:xfrm>
          <a:extLst>
            <a:ext uri="{91240B29-F687-4f45-9708-019B960494DF}">
              <a14:hiddenLine xmlns:a14="http://schemas.microsoft.com/office/drawing/2010/main" w="12700" cap="flat" cmpd="sng">
                <a:solidFill>
                  <a:schemeClr val="tx1"/>
                </a:solidFill>
                <a:prstDash val="solid"/>
                <a:miter lim="800000"/>
                <a:headEnd/>
                <a:tailEnd/>
              </a14:hiddenLine>
            </a:ext>
          </a:extLst>
        </p:spPr>
        <p:txBody>
          <a:bodyPr/>
          <a:lstStyle/>
          <a:p>
            <a:pPr marL="231775" indent="-231775" eaLnBrk="1" hangingPunct="1">
              <a:lnSpc>
                <a:spcPct val="110000"/>
              </a:lnSpc>
              <a:buClr>
                <a:srgbClr val="63797B"/>
              </a:buClr>
              <a:buSzPct val="60000"/>
              <a:buFont typeface="Wingdings 3" charset="0"/>
              <a:buBlip>
                <a:blip r:embed="rId3"/>
              </a:buBlip>
            </a:pPr>
            <a:r>
              <a:rPr lang="en-US">
                <a:solidFill>
                  <a:schemeClr val="tx1"/>
                </a:solidFill>
                <a:latin typeface="Arial" charset="0"/>
                <a:ea typeface="MS PGothic" charset="0"/>
                <a:cs typeface="Arial" charset="0"/>
              </a:rPr>
              <a:t>A heavy supply picture in many major commodity markets will remain a drag on prices in 2015.</a:t>
            </a:r>
          </a:p>
          <a:p>
            <a:pPr marL="231775" indent="-231775" eaLnBrk="1" hangingPunct="1">
              <a:lnSpc>
                <a:spcPct val="110000"/>
              </a:lnSpc>
              <a:buClr>
                <a:srgbClr val="63797B"/>
              </a:buClr>
              <a:buSzPct val="60000"/>
              <a:buFont typeface="Wingdings 3" charset="0"/>
              <a:buBlip>
                <a:blip r:embed="rId3"/>
              </a:buBlip>
            </a:pPr>
            <a:r>
              <a:rPr lang="en-GB">
                <a:solidFill>
                  <a:schemeClr val="tx1"/>
                </a:solidFill>
                <a:latin typeface="Arial" charset="0"/>
                <a:ea typeface="MS PGothic" charset="0"/>
                <a:cs typeface="Arial" charset="0"/>
              </a:rPr>
              <a:t>The slowdown in China’s economy will weigh on major industrial commodities. Other emerging markets are not large enough to soak up the excess supply.</a:t>
            </a:r>
          </a:p>
          <a:p>
            <a:pPr marL="231775" indent="-231775" eaLnBrk="1" hangingPunct="1">
              <a:lnSpc>
                <a:spcPct val="110000"/>
              </a:lnSpc>
              <a:buClr>
                <a:srgbClr val="63797B"/>
              </a:buClr>
              <a:buSzPct val="60000"/>
              <a:buFont typeface="Wingdings 3" charset="0"/>
              <a:buBlip>
                <a:blip r:embed="rId3"/>
              </a:buBlip>
            </a:pPr>
            <a:r>
              <a:rPr lang="en-GB">
                <a:solidFill>
                  <a:schemeClr val="tx1"/>
                </a:solidFill>
                <a:latin typeface="Arial" charset="0"/>
                <a:ea typeface="MS PGothic" charset="0"/>
                <a:cs typeface="Arial" charset="0"/>
              </a:rPr>
              <a:t>Large harvests will help to bring down prices for our food, feedstuffs and beverages (FFB) index. Major stockpiles will need to be worked through in 2015, keeping prices soft. </a:t>
            </a:r>
          </a:p>
          <a:p>
            <a:pPr marL="231775" indent="-231775" eaLnBrk="1" hangingPunct="1">
              <a:lnSpc>
                <a:spcPct val="110000"/>
              </a:lnSpc>
              <a:buClr>
                <a:srgbClr val="63797B"/>
              </a:buClr>
              <a:buSzPct val="60000"/>
              <a:buFont typeface="Wingdings 3" charset="0"/>
              <a:buBlip>
                <a:blip r:embed="rId3"/>
              </a:buBlip>
            </a:pPr>
            <a:r>
              <a:rPr lang="en-GB">
                <a:solidFill>
                  <a:schemeClr val="tx1"/>
                </a:solidFill>
                <a:latin typeface="Arial" charset="0"/>
                <a:ea typeface="MS PGothic" charset="0"/>
                <a:cs typeface="Arial" charset="0"/>
              </a:rPr>
              <a:t>Given declining interest in commodities as an asset class, prices will tend to reflect fundamentals more closely in the next two years. </a:t>
            </a:r>
          </a:p>
        </p:txBody>
      </p:sp>
      <p:sp>
        <p:nvSpPr>
          <p:cNvPr id="9219" name="TextBox 17"/>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Non-oil commodities outlook</a:t>
            </a:r>
          </a:p>
        </p:txBody>
      </p:sp>
      <p:pic>
        <p:nvPicPr>
          <p:cNvPr id="9220"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3" name="TextBox 22">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4" name="TextBox 23">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5" name="TextBox 24">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6" name="TextBox 25">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7" name="TextBox 26">
            <a:hlinkClick r:id="rId10" action="ppaction://hlinksldjump"/>
          </p:cNvPr>
          <p:cNvSpPr txBox="1"/>
          <p:nvPr/>
        </p:nvSpPr>
        <p:spPr>
          <a:xfrm>
            <a:off x="3605213" y="6280150"/>
            <a:ext cx="1030287" cy="444500"/>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Non-oil commodities</a:t>
            </a:r>
          </a:p>
        </p:txBody>
      </p:sp>
      <p:sp>
        <p:nvSpPr>
          <p:cNvPr id="28" name="TextBox 27">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29" name="TextBox 28">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0" name="TextBox 29">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1" name="TextBox 30">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2" name="TextBox 31">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grpSp>
        <p:nvGrpSpPr>
          <p:cNvPr id="9252" name="Group 34"/>
          <p:cNvGrpSpPr>
            <a:grpSpLocks/>
          </p:cNvGrpSpPr>
          <p:nvPr/>
        </p:nvGrpSpPr>
        <p:grpSpPr bwMode="auto">
          <a:xfrm>
            <a:off x="219075" y="908050"/>
            <a:ext cx="4178300" cy="4973638"/>
            <a:chOff x="0" y="0"/>
            <a:chExt cx="4177553" cy="4972930"/>
          </a:xfrm>
        </p:grpSpPr>
        <p:sp>
          <p:nvSpPr>
            <p:cNvPr id="36" name="Rectangle 35"/>
            <p:cNvSpPr/>
            <p:nvPr/>
          </p:nvSpPr>
          <p:spPr>
            <a:xfrm>
              <a:off x="3858523" y="731734"/>
              <a:ext cx="187292" cy="3477717"/>
            </a:xfrm>
            <a:prstGeom prst="rect">
              <a:avLst/>
            </a:prstGeom>
            <a:solidFill>
              <a:srgbClr val="D6DFD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n-US"/>
            </a:p>
          </p:txBody>
        </p:sp>
        <p:graphicFrame>
          <p:nvGraphicFramePr>
            <p:cNvPr id="37" name="Chart 36"/>
            <p:cNvGraphicFramePr/>
            <p:nvPr/>
          </p:nvGraphicFramePr>
          <p:xfrm>
            <a:off x="0" y="0"/>
            <a:ext cx="4177553" cy="4972930"/>
          </p:xfrm>
          <a:graphic>
            <a:graphicData uri="http://schemas.openxmlformats.org/drawingml/2006/chart">
              <c:chart xmlns:c="http://schemas.openxmlformats.org/drawingml/2006/chart" xmlns:r="http://schemas.openxmlformats.org/officeDocument/2006/relationships" r:id="rId16"/>
            </a:graphicData>
          </a:graphic>
        </p:graphicFrame>
      </p:grpSp>
    </p:spTree>
    <p:extLst>
      <p:ext uri="{BB962C8B-B14F-4D97-AF65-F5344CB8AC3E}">
        <p14:creationId xmlns:p14="http://schemas.microsoft.com/office/powerpoint/2010/main" val="40096449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descr="Bullets"/>
          <p:cNvSpPr>
            <a:spLocks noChangeArrowheads="1"/>
          </p:cNvSpPr>
          <p:nvPr/>
        </p:nvSpPr>
        <p:spPr bwMode="auto">
          <a:xfrm>
            <a:off x="4572000" y="908050"/>
            <a:ext cx="4219575"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Tx/>
              <a:buBlip>
                <a:blip r:embed="rId3"/>
              </a:buBlip>
            </a:pPr>
            <a:r>
              <a:rPr lang="en-GB" sz="1800"/>
              <a:t>The US Fed ended its bond buying programme in October. Markets are looking ahead to the first hike in US policy rates, which we expect in the second half of 2015. </a:t>
            </a:r>
          </a:p>
          <a:p>
            <a:pPr marL="231775" indent="-231775" eaLnBrk="0" hangingPunct="0">
              <a:lnSpc>
                <a:spcPct val="110000"/>
              </a:lnSpc>
              <a:spcBef>
                <a:spcPct val="20000"/>
              </a:spcBef>
              <a:buClr>
                <a:srgbClr val="63797B"/>
              </a:buClr>
              <a:buSzPct val="60000"/>
              <a:buFontTx/>
              <a:buBlip>
                <a:blip r:embed="rId3"/>
              </a:buBlip>
            </a:pPr>
            <a:r>
              <a:rPr lang="en-US" sz="1800"/>
              <a:t>In response to deflationary pressures, the ECB again cut interest rates in September and announced measures to boost liquidity, including a programme of asset purchases. Germany opposes soverereign QE. </a:t>
            </a:r>
          </a:p>
          <a:p>
            <a:pPr marL="231775" indent="-231775" eaLnBrk="0" hangingPunct="0">
              <a:lnSpc>
                <a:spcPct val="110000"/>
              </a:lnSpc>
              <a:spcBef>
                <a:spcPct val="20000"/>
              </a:spcBef>
              <a:buClr>
                <a:srgbClr val="63797B"/>
              </a:buClr>
              <a:buSzPct val="60000"/>
              <a:buFontTx/>
              <a:buBlip>
                <a:blip r:embed="rId3"/>
              </a:buBlip>
            </a:pPr>
            <a:r>
              <a:rPr lang="en-US" sz="1800"/>
              <a:t>Bank of Japan has further expanded its monetary stimulus programme. </a:t>
            </a:r>
          </a:p>
          <a:p>
            <a:pPr marL="231775" indent="-231775" eaLnBrk="0" hangingPunct="0">
              <a:lnSpc>
                <a:spcPct val="110000"/>
              </a:lnSpc>
              <a:spcBef>
                <a:spcPct val="20000"/>
              </a:spcBef>
              <a:buClr>
                <a:srgbClr val="63797B"/>
              </a:buClr>
              <a:buSzPct val="60000"/>
              <a:buFontTx/>
              <a:buBlip>
                <a:blip r:embed="rId3"/>
              </a:buBlip>
            </a:pPr>
            <a:r>
              <a:rPr lang="en-US" sz="1800"/>
              <a:t>Monetary stances diverin EMs depending on country-specific factors. </a:t>
            </a:r>
          </a:p>
          <a:p>
            <a:pPr marL="231775" indent="-231775" eaLnBrk="0" hangingPunct="0">
              <a:lnSpc>
                <a:spcPct val="110000"/>
              </a:lnSpc>
              <a:spcBef>
                <a:spcPct val="20000"/>
              </a:spcBef>
              <a:buClr>
                <a:srgbClr val="63797B"/>
              </a:buClr>
              <a:buSzPct val="60000"/>
            </a:pPr>
            <a:r>
              <a:rPr lang="en-US" sz="1800"/>
              <a:t> </a:t>
            </a:r>
          </a:p>
        </p:txBody>
      </p:sp>
      <p:graphicFrame>
        <p:nvGraphicFramePr>
          <p:cNvPr id="1037384" name="Group 72"/>
          <p:cNvGraphicFramePr>
            <a:graphicFrameLocks noGrp="1"/>
          </p:cNvGraphicFramePr>
          <p:nvPr>
            <p:ph idx="4294967295"/>
          </p:nvPr>
        </p:nvGraphicFramePr>
        <p:xfrm>
          <a:off x="0" y="1022350"/>
          <a:ext cx="4352925" cy="5070475"/>
        </p:xfrm>
        <a:graphic>
          <a:graphicData uri="http://schemas.openxmlformats.org/drawingml/2006/table">
            <a:tbl>
              <a:tblPr/>
              <a:tblGrid>
                <a:gridCol w="4352925"/>
              </a:tblGrid>
              <a:tr h="5070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600" b="0" i="0" u="none" strike="noStrike" cap="none" normalizeH="0" baseline="0" dirty="0" smtClean="0">
                        <a:ln>
                          <a:noFill/>
                        </a:ln>
                        <a:solidFill>
                          <a:schemeClr val="tx1"/>
                        </a:solidFill>
                        <a:effectLst/>
                        <a:latin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10245" name="TextBox 18"/>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Monetary policy outlook</a:t>
            </a:r>
          </a:p>
        </p:txBody>
      </p:sp>
      <p:pic>
        <p:nvPicPr>
          <p:cNvPr id="10246"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4" name="TextBox 23">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5" name="TextBox 24">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6" name="TextBox 25">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7" name="TextBox 26">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8" name="TextBox 27">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9" name="TextBox 28">
            <a:hlinkClick r:id="rId11" action="ppaction://hlinksldjump"/>
          </p:cNvPr>
          <p:cNvSpPr txBox="1"/>
          <p:nvPr/>
        </p:nvSpPr>
        <p:spPr>
          <a:xfrm>
            <a:off x="4635500" y="6280150"/>
            <a:ext cx="803275" cy="444500"/>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Monetary policy</a:t>
            </a:r>
          </a:p>
        </p:txBody>
      </p:sp>
      <p:sp>
        <p:nvSpPr>
          <p:cNvPr id="30" name="TextBox 29">
            <a:hlinkClick r:id="rId12" action="ppaction://hlinksldjump"/>
          </p:cNvPr>
          <p:cNvSpPr txBox="1"/>
          <p:nvPr/>
        </p:nvSpPr>
        <p:spPr>
          <a:xfrm>
            <a:off x="5447650"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Currency</a:t>
            </a:r>
          </a:p>
        </p:txBody>
      </p:sp>
      <p:sp>
        <p:nvSpPr>
          <p:cNvPr id="31" name="TextBox 30">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2" name="TextBox 31">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3" name="TextBox 32">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pic>
        <p:nvPicPr>
          <p:cNvPr id="10278"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8" y="895350"/>
            <a:ext cx="4157662" cy="506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5578467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descr="Bullets"/>
          <p:cNvSpPr>
            <a:spLocks noChangeArrowheads="1"/>
          </p:cNvSpPr>
          <p:nvPr/>
        </p:nvSpPr>
        <p:spPr bwMode="auto">
          <a:xfrm>
            <a:off x="4572000" y="908050"/>
            <a:ext cx="4464050" cy="46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Divergent outlooks for growth and monetary policy are pushing the dollar higher against the euro and the yen. The greenback is also strengthening against EM currencies. </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We expect monetary tightening by the US Fed to continue to support a stronger US dollar for the next 18 months. In 2015 we expect the euro:dollar exchange rate to average US$1.22:€. </a:t>
            </a:r>
          </a:p>
          <a:p>
            <a:pPr marL="231775" indent="-231775" eaLnBrk="0" hangingPunct="0">
              <a:lnSpc>
                <a:spcPct val="110000"/>
              </a:lnSpc>
              <a:spcBef>
                <a:spcPct val="20000"/>
              </a:spcBef>
              <a:buClr>
                <a:srgbClr val="63797B"/>
              </a:buClr>
              <a:buSzPct val="60000"/>
              <a:buFont typeface="Wingdings 3" charset="0"/>
              <a:buBlip>
                <a:blip r:embed="rId3"/>
              </a:buBlip>
            </a:pPr>
            <a:r>
              <a:rPr lang="en-US" sz="1800">
                <a:cs typeface="Arial" charset="0"/>
              </a:rPr>
              <a:t>Over the medium term EM currencies should gain support by positive growth and interest rate differentials with OECD economies.</a:t>
            </a:r>
          </a:p>
        </p:txBody>
      </p:sp>
      <p:sp>
        <p:nvSpPr>
          <p:cNvPr id="11267" name="TextBox 17"/>
          <p:cNvSpPr txBox="1">
            <a:spLocks noChangeArrowheads="1"/>
          </p:cNvSpPr>
          <p:nvPr/>
        </p:nvSpPr>
        <p:spPr bwMode="auto">
          <a:xfrm>
            <a:off x="274638" y="188913"/>
            <a:ext cx="5953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113E5C"/>
                </a:solidFill>
                <a:latin typeface="Arial" charset="0"/>
                <a:ea typeface="MS PGothic" charset="0"/>
                <a:cs typeface="Arial" charset="0"/>
              </a:defRPr>
            </a:lvl1pPr>
            <a:lvl2pPr marL="742950" indent="-285750">
              <a:defRPr sz="1600">
                <a:solidFill>
                  <a:srgbClr val="113E5C"/>
                </a:solidFill>
                <a:latin typeface="Arial" charset="0"/>
                <a:ea typeface="MS PGothic" charset="0"/>
                <a:cs typeface="Arial" charset="0"/>
              </a:defRPr>
            </a:lvl2pPr>
            <a:lvl3pPr>
              <a:defRPr sz="1600">
                <a:solidFill>
                  <a:srgbClr val="113E5C"/>
                </a:solidFill>
                <a:latin typeface="Arial" charset="0"/>
                <a:ea typeface="MS PGothic" charset="0"/>
                <a:cs typeface="Arial" charset="0"/>
              </a:defRPr>
            </a:lvl3pPr>
            <a:lvl4pPr marL="1600200" indent="-228600">
              <a:defRPr sz="1600">
                <a:solidFill>
                  <a:srgbClr val="113E5C"/>
                </a:solidFill>
                <a:latin typeface="Arial" charset="0"/>
                <a:ea typeface="MS PGothic" charset="0"/>
                <a:cs typeface="Arial" charset="0"/>
              </a:defRPr>
            </a:lvl4pPr>
            <a:lvl5pPr>
              <a:defRPr sz="1600">
                <a:solidFill>
                  <a:srgbClr val="113E5C"/>
                </a:solidFill>
                <a:latin typeface="Arial" charset="0"/>
                <a:ea typeface="MS PGothic" charset="0"/>
                <a:cs typeface="Arial" charset="0"/>
              </a:defRPr>
            </a:lvl5pPr>
            <a:lvl6pPr eaLnBrk="0" hangingPunct="0">
              <a:buFont typeface="Arial" charset="0"/>
              <a:defRPr sz="1600">
                <a:solidFill>
                  <a:srgbClr val="113E5C"/>
                </a:solidFill>
                <a:latin typeface="Arial" charset="0"/>
                <a:ea typeface="MS PGothic" charset="0"/>
                <a:cs typeface="Arial" charset="0"/>
              </a:defRPr>
            </a:lvl6pPr>
            <a:lvl7pPr eaLnBrk="0" hangingPunct="0">
              <a:buFont typeface="Arial" charset="0"/>
              <a:defRPr sz="1600">
                <a:solidFill>
                  <a:srgbClr val="113E5C"/>
                </a:solidFill>
                <a:latin typeface="Arial" charset="0"/>
                <a:ea typeface="MS PGothic" charset="0"/>
                <a:cs typeface="Arial" charset="0"/>
              </a:defRPr>
            </a:lvl7pPr>
            <a:lvl8pPr eaLnBrk="0" hangingPunct="0">
              <a:buFont typeface="Arial" charset="0"/>
              <a:defRPr sz="1600">
                <a:solidFill>
                  <a:srgbClr val="113E5C"/>
                </a:solidFill>
                <a:latin typeface="Arial" charset="0"/>
                <a:ea typeface="MS PGothic" charset="0"/>
                <a:cs typeface="Arial" charset="0"/>
              </a:defRPr>
            </a:lvl8pPr>
            <a:lvl9pPr eaLnBrk="0" hangingPunct="0">
              <a:buFont typeface="Arial" charset="0"/>
              <a:defRPr sz="1600">
                <a:solidFill>
                  <a:srgbClr val="113E5C"/>
                </a:solidFill>
                <a:latin typeface="Arial" charset="0"/>
                <a:ea typeface="MS PGothic" charset="0"/>
                <a:cs typeface="Arial" charset="0"/>
              </a:defRPr>
            </a:lvl9pPr>
          </a:lstStyle>
          <a:p>
            <a:pPr eaLnBrk="0" hangingPunct="0"/>
            <a:r>
              <a:rPr lang="en-GB" sz="2800" b="1">
                <a:solidFill>
                  <a:schemeClr val="bg1"/>
                </a:solidFill>
              </a:rPr>
              <a:t>Currency outlook</a:t>
            </a:r>
          </a:p>
        </p:txBody>
      </p:sp>
      <p:pic>
        <p:nvPicPr>
          <p:cNvPr id="11268" name="Picture 6" descr="EIU2012_pri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3" y="179388"/>
            <a:ext cx="167322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hlinkClick r:id="rId5" action="ppaction://hlinksldjump"/>
          </p:cNvPr>
          <p:cNvSpPr txBox="1"/>
          <p:nvPr/>
        </p:nvSpPr>
        <p:spPr>
          <a:xfrm>
            <a:off x="763419" y="6285987"/>
            <a:ext cx="792088" cy="445088"/>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Western</a:t>
            </a:r>
          </a:p>
          <a:p>
            <a:pPr eaLnBrk="0" hangingPunct="0">
              <a:defRPr/>
            </a:pPr>
            <a:r>
              <a:rPr lang="en-GB" dirty="0" smtClean="0">
                <a:ea typeface="+mn-ea"/>
                <a:cs typeface="+mn-cs"/>
              </a:rPr>
              <a:t>Europe</a:t>
            </a:r>
          </a:p>
        </p:txBody>
      </p:sp>
      <p:sp>
        <p:nvSpPr>
          <p:cNvPr id="23" name="TextBox 22">
            <a:hlinkClick r:id="rId6" action="ppaction://hlinksldjump"/>
          </p:cNvPr>
          <p:cNvSpPr txBox="1"/>
          <p:nvPr/>
        </p:nvSpPr>
        <p:spPr>
          <a:xfrm>
            <a:off x="228037" y="6285987"/>
            <a:ext cx="53955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defPPr>
              <a:defRPr lang="en-US"/>
            </a:defPPr>
            <a:lvl1pPr algn="ctr">
              <a:lnSpc>
                <a:spcPts val="1200"/>
              </a:lnSpc>
              <a:defRPr sz="1050" b="1">
                <a:solidFill>
                  <a:schemeClr val="bg1">
                    <a:lumMod val="75000"/>
                  </a:schemeClr>
                </a:solidFill>
              </a:defRPr>
            </a:lvl1pPr>
          </a:lstStyle>
          <a:p>
            <a:pPr eaLnBrk="0" hangingPunct="0">
              <a:defRPr/>
            </a:pPr>
            <a:r>
              <a:rPr lang="en-GB" dirty="0" smtClean="0">
                <a:ea typeface="+mn-ea"/>
                <a:cs typeface="+mn-cs"/>
              </a:rPr>
              <a:t>US</a:t>
            </a:r>
          </a:p>
        </p:txBody>
      </p:sp>
      <p:sp>
        <p:nvSpPr>
          <p:cNvPr id="24" name="TextBox 23">
            <a:hlinkClick r:id="rId7" action="ppaction://hlinksldjump"/>
          </p:cNvPr>
          <p:cNvSpPr txBox="1"/>
          <p:nvPr/>
        </p:nvSpPr>
        <p:spPr>
          <a:xfrm>
            <a:off x="1562775" y="6285987"/>
            <a:ext cx="61679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Japan</a:t>
            </a:r>
          </a:p>
        </p:txBody>
      </p:sp>
      <p:sp>
        <p:nvSpPr>
          <p:cNvPr id="25" name="TextBox 24">
            <a:hlinkClick r:id="rId8" action="ppaction://hlinksldjump"/>
          </p:cNvPr>
          <p:cNvSpPr txBox="1"/>
          <p:nvPr/>
        </p:nvSpPr>
        <p:spPr>
          <a:xfrm>
            <a:off x="2197105" y="6285987"/>
            <a:ext cx="83924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Emerging markets</a:t>
            </a:r>
          </a:p>
        </p:txBody>
      </p:sp>
      <p:sp>
        <p:nvSpPr>
          <p:cNvPr id="26" name="TextBox 25">
            <a:hlinkClick r:id="rId9" action="ppaction://hlinksldjump"/>
          </p:cNvPr>
          <p:cNvSpPr txBox="1"/>
          <p:nvPr/>
        </p:nvSpPr>
        <p:spPr>
          <a:xfrm>
            <a:off x="3058294" y="6285987"/>
            <a:ext cx="519113"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Oil</a:t>
            </a:r>
          </a:p>
        </p:txBody>
      </p:sp>
      <p:sp>
        <p:nvSpPr>
          <p:cNvPr id="27" name="TextBox 26">
            <a:hlinkClick r:id="rId10" action="ppaction://hlinksldjump"/>
          </p:cNvPr>
          <p:cNvSpPr txBox="1"/>
          <p:nvPr/>
        </p:nvSpPr>
        <p:spPr>
          <a:xfrm>
            <a:off x="3605441" y="6285987"/>
            <a:ext cx="102971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Non-oil commodities</a:t>
            </a:r>
          </a:p>
        </p:txBody>
      </p:sp>
      <p:sp>
        <p:nvSpPr>
          <p:cNvPr id="28" name="TextBox 27">
            <a:hlinkClick r:id="rId11" action="ppaction://hlinksldjump"/>
          </p:cNvPr>
          <p:cNvSpPr txBox="1"/>
          <p:nvPr/>
        </p:nvSpPr>
        <p:spPr>
          <a:xfrm>
            <a:off x="4635155" y="6285987"/>
            <a:ext cx="804242"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Monetary policy</a:t>
            </a:r>
          </a:p>
        </p:txBody>
      </p:sp>
      <p:sp>
        <p:nvSpPr>
          <p:cNvPr id="29" name="TextBox 28">
            <a:hlinkClick r:id="rId12" action="ppaction://hlinksldjump"/>
          </p:cNvPr>
          <p:cNvSpPr txBox="1"/>
          <p:nvPr/>
        </p:nvSpPr>
        <p:spPr>
          <a:xfrm>
            <a:off x="5448300" y="6364288"/>
            <a:ext cx="850900" cy="274637"/>
          </a:xfrm>
          <a:prstGeom prst="roundRect">
            <a:avLst/>
          </a:prstGeom>
          <a:noFill/>
          <a:effectLst/>
        </p:spPr>
        <p:txBody>
          <a:bodyPr lIns="36000" tIns="57600" rIns="36000" bIns="36000" anchor="ctr">
            <a:spAutoFit/>
          </a:bodyPr>
          <a:lstStyle>
            <a:defPPr>
              <a:defRPr lang="en-US"/>
            </a:defPPr>
            <a:lvl1pPr algn="ctr">
              <a:lnSpc>
                <a:spcPts val="1200"/>
              </a:lnSpc>
              <a:defRPr sz="1050" b="1">
                <a:solidFill>
                  <a:schemeClr val="bg1"/>
                </a:solidFill>
              </a:defRPr>
            </a:lvl1pPr>
          </a:lstStyle>
          <a:p>
            <a:pPr eaLnBrk="0" hangingPunct="0">
              <a:defRPr/>
            </a:pPr>
            <a:r>
              <a:rPr lang="en-GB" dirty="0" smtClean="0">
                <a:ea typeface="+mn-ea"/>
                <a:cs typeface="+mn-cs"/>
              </a:rPr>
              <a:t>Currency</a:t>
            </a:r>
          </a:p>
        </p:txBody>
      </p:sp>
      <p:sp>
        <p:nvSpPr>
          <p:cNvPr id="30" name="TextBox 29">
            <a:hlinkClick r:id="rId13" action="ppaction://hlinksldjump"/>
          </p:cNvPr>
          <p:cNvSpPr txBox="1"/>
          <p:nvPr/>
        </p:nvSpPr>
        <p:spPr>
          <a:xfrm>
            <a:off x="6305969" y="6285987"/>
            <a:ext cx="773640"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a:t>
            </a:r>
          </a:p>
        </p:txBody>
      </p:sp>
      <p:sp>
        <p:nvSpPr>
          <p:cNvPr id="31" name="TextBox 30">
            <a:hlinkClick r:id="rId14" action="ppaction://hlinksldjump"/>
          </p:cNvPr>
          <p:cNvSpPr txBox="1"/>
          <p:nvPr/>
        </p:nvSpPr>
        <p:spPr>
          <a:xfrm>
            <a:off x="7098057" y="6285987"/>
            <a:ext cx="9361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Forecast risks (cont.)</a:t>
            </a:r>
          </a:p>
        </p:txBody>
      </p:sp>
      <p:sp>
        <p:nvSpPr>
          <p:cNvPr id="32" name="TextBox 31">
            <a:hlinkClick r:id="rId15" action="ppaction://hlinksldjump"/>
          </p:cNvPr>
          <p:cNvSpPr txBox="1"/>
          <p:nvPr/>
        </p:nvSpPr>
        <p:spPr>
          <a:xfrm>
            <a:off x="8041476" y="6285987"/>
            <a:ext cx="851004" cy="432000"/>
          </a:xfrm>
          <a:prstGeom prst="roundRect">
            <a:avLst/>
          </a:prstGeom>
          <a:gradFill flip="none" rotWithShape="1">
            <a:gsLst>
              <a:gs pos="0">
                <a:srgbClr val="124262">
                  <a:shade val="30000"/>
                  <a:satMod val="115000"/>
                </a:srgbClr>
              </a:gs>
              <a:gs pos="50000">
                <a:srgbClr val="124262">
                  <a:shade val="67500"/>
                  <a:satMod val="115000"/>
                </a:srgbClr>
              </a:gs>
              <a:gs pos="100000">
                <a:srgbClr val="124262">
                  <a:shade val="100000"/>
                  <a:satMod val="115000"/>
                </a:srgbClr>
              </a:gs>
            </a:gsLst>
            <a:path path="circle">
              <a:fillToRect t="100000" r="100000"/>
            </a:path>
            <a:tileRect l="-100000" b="-100000"/>
          </a:gradFill>
          <a:effectLst/>
          <a:scene3d>
            <a:camera prst="orthographicFront"/>
            <a:lightRig rig="threePt" dir="t"/>
          </a:scene3d>
          <a:sp3d>
            <a:bevelT w="63500" h="63500"/>
          </a:sp3d>
        </p:spPr>
        <p:txBody>
          <a:bodyPr lIns="36000" tIns="57600" rIns="36000" bIns="36000" anchor="ctr">
            <a:spAutoFit/>
          </a:bodyPr>
          <a:lstStyle/>
          <a:p>
            <a:pPr algn="ctr" eaLnBrk="0" hangingPunct="0">
              <a:lnSpc>
                <a:spcPts val="1200"/>
              </a:lnSpc>
              <a:defRPr/>
            </a:pPr>
            <a:r>
              <a:rPr lang="en-GB" sz="1050" b="1" dirty="0">
                <a:solidFill>
                  <a:schemeClr val="bg1">
                    <a:lumMod val="75000"/>
                  </a:schemeClr>
                </a:solidFill>
                <a:ea typeface="+mn-ea"/>
                <a:cs typeface="+mn-cs"/>
              </a:rPr>
              <a:t>Summary</a:t>
            </a:r>
          </a:p>
        </p:txBody>
      </p:sp>
      <p:pic>
        <p:nvPicPr>
          <p:cNvPr id="11300" name="Picture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850" y="928688"/>
            <a:ext cx="4187825" cy="499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2575816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
    <a:dk1>
      <a:srgbClr val="000000"/>
    </a:dk1>
    <a:lt1>
      <a:srgbClr val="FFFFFF"/>
    </a:lt1>
    <a:dk2>
      <a:srgbClr val="113E5C"/>
    </a:dk2>
    <a:lt2>
      <a:srgbClr val="808080"/>
    </a:lt2>
    <a:accent1>
      <a:srgbClr val="00CC99"/>
    </a:accent1>
    <a:accent2>
      <a:srgbClr val="FF0000"/>
    </a:accent2>
    <a:accent3>
      <a:srgbClr val="FFFFFF"/>
    </a:accent3>
    <a:accent4>
      <a:srgbClr val="000000"/>
    </a:accent4>
    <a:accent5>
      <a:srgbClr val="AAE2CA"/>
    </a:accent5>
    <a:accent6>
      <a:srgbClr val="E70000"/>
    </a:accent6>
    <a:hlink>
      <a:srgbClr val="CCCCFF"/>
    </a:hlink>
    <a:folHlink>
      <a:srgbClr val="B2B2B2"/>
    </a:folHlink>
  </a:clrScheme>
  <a:fontScheme name="EIU Presentation Template_Jun72010">
    <a:majorFont>
      <a:latin typeface="Georgia"/>
      <a:ea typeface="MS PGothic"/>
      <a:cs typeface=""/>
    </a:majorFont>
    <a:minorFont>
      <a:latin typeface="Lucida Grand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Perception.thmx</Template>
  <TotalTime>2792</TotalTime>
  <Words>2437</Words>
  <Application>Microsoft Macintosh PowerPoint</Application>
  <PresentationFormat>On-screen Show (4:3)</PresentationFormat>
  <Paragraphs>568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Perception</vt:lpstr>
      <vt:lpstr>OUTLOOK EKONOMI 2015</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Prediksi Nasional 2015 (KEN)</vt:lpstr>
      <vt:lpstr>Peluang 2015</vt:lpstr>
      <vt:lpstr>KONDISI JAWA TENGAH SAAT INI dan 2015</vt:lpstr>
      <vt:lpstr>Perkembangan output gap dan pertumbuhan ekonomi tahunan</vt:lpstr>
      <vt:lpstr>Pertumbuhan ekonomi</vt:lpstr>
      <vt:lpstr>PowerPoint Presentation</vt:lpstr>
      <vt:lpstr>Industri, Investasi</vt:lpstr>
      <vt:lpstr>Peta Inflasi</vt:lpstr>
      <vt:lpstr>Inflasi </vt:lpstr>
      <vt:lpstr>Kemiskinan dan pengangguran</vt:lpstr>
      <vt:lpstr>Outlook Jateng 2015</vt:lpstr>
      <vt:lpstr>Strategi dalam menata iklim investasi yang pro investor</vt:lpstr>
      <vt:lpstr>PowerPoint Presentation</vt:lpstr>
      <vt:lpstr>Fokus pembangunan Jateng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Komposisi APBD</dc:title>
  <dc:creator>Ika Rahutami</dc:creator>
  <cp:lastModifiedBy>Ika Rahutami</cp:lastModifiedBy>
  <cp:revision>277</cp:revision>
  <dcterms:created xsi:type="dcterms:W3CDTF">2013-12-16T22:36:10Z</dcterms:created>
  <dcterms:modified xsi:type="dcterms:W3CDTF">2015-01-11T02:58:50Z</dcterms:modified>
</cp:coreProperties>
</file>